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5"/>
  </p:notesMasterIdLst>
  <p:handoutMasterIdLst>
    <p:handoutMasterId r:id="rId16"/>
  </p:handoutMasterIdLst>
  <p:sldIdLst>
    <p:sldId id="259" r:id="rId2"/>
    <p:sldId id="938" r:id="rId3"/>
    <p:sldId id="950" r:id="rId4"/>
    <p:sldId id="988" r:id="rId5"/>
    <p:sldId id="993" r:id="rId6"/>
    <p:sldId id="995" r:id="rId7"/>
    <p:sldId id="990" r:id="rId8"/>
    <p:sldId id="992" r:id="rId9"/>
    <p:sldId id="991" r:id="rId10"/>
    <p:sldId id="994" r:id="rId11"/>
    <p:sldId id="256" r:id="rId12"/>
    <p:sldId id="965" r:id="rId13"/>
    <p:sldId id="314" r:id="rId1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7" autoAdjust="0"/>
    <p:restoredTop sz="96869" autoAdjust="0"/>
  </p:normalViewPr>
  <p:slideViewPr>
    <p:cSldViewPr>
      <p:cViewPr varScale="1">
        <p:scale>
          <a:sx n="126" d="100"/>
          <a:sy n="126" d="100"/>
        </p:scale>
        <p:origin x="168" y="10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November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doc.:IEEE802.15-20-0358r2</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6/dcn/17/16-17-0006-03-000s-802-16s-approved-system-description-document-sdd.docx" TargetMode="External"/><Relationship Id="rId2" Type="http://schemas.openxmlformats.org/officeDocument/2006/relationships/hyperlink" Target="https://mentor.ieee.org/802.15/dcn/20/15-20-0351-00-016t-template-for-16t-system-description-document-sdd.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mentor.ieee.org/802.15/documents?is_dcn=DCN%2C%20Title%2C%20Author%20or%20Affiliation&amp;is_group=016t" TargetMode="External"/><Relationship Id="rId3" Type="http://schemas.openxmlformats.org/officeDocument/2006/relationships/hyperlink" Target="https://mentor.ieee.org/802.15/dcn/20/15-20-0196-01-016t-licensed-narrowband-amendment-par.pdf" TargetMode="External"/><Relationship Id="rId7" Type="http://schemas.openxmlformats.org/officeDocument/2006/relationships/hyperlink" Target="http://grouper.ieee.org/groups/802/15/calendar.html" TargetMode="External"/><Relationship Id="rId2" Type="http://schemas.openxmlformats.org/officeDocument/2006/relationships/hyperlink" Target="https://development.standards.ieee.org/myproject-web/app#viewpar/7292" TargetMode="External"/><Relationship Id="rId1" Type="http://schemas.openxmlformats.org/officeDocument/2006/relationships/slideLayout" Target="../slideLayouts/slideLayout2.xml"/><Relationship Id="rId6" Type="http://schemas.openxmlformats.org/officeDocument/2006/relationships/hyperlink" Target="http://grouper.ieee.org/groups/802/15/pub/Subscribe.html" TargetMode="External"/><Relationship Id="rId11" Type="http://schemas.openxmlformats.org/officeDocument/2006/relationships/hyperlink" Target="https://mentor.ieee.org/802.15/dcn/20/15-20-0079-04-016t-task-group-16t-call-for-contributions.docx" TargetMode="External"/><Relationship Id="rId5" Type="http://schemas.openxmlformats.org/officeDocument/2006/relationships/hyperlink" Target="https://mentor.ieee.org/802.15/dcn/20/15-20-0213-02-016t-ieee-802-16t-use-cases.xlsx" TargetMode="External"/><Relationship Id="rId10" Type="http://schemas.openxmlformats.org/officeDocument/2006/relationships/hyperlink" Target="mailto:pat.kinney@kinneyconsultingllc.com" TargetMode="External"/><Relationship Id="rId4" Type="http://schemas.openxmlformats.org/officeDocument/2006/relationships/hyperlink" Target="https://mentor.ieee.org/802.15/dcn/20/15-20-0182-06-016t-system-requirements-document-srd-outline-for-16t.docx" TargetMode="External"/><Relationship Id="rId9" Type="http://schemas.openxmlformats.org/officeDocument/2006/relationships/hyperlink" Target="mailto:tim.godfrey@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0/15-20-0055-04-016t-frequency-band-layout.xlsx" TargetMode="External"/><Relationship Id="rId2" Type="http://schemas.openxmlformats.org/officeDocument/2006/relationships/hyperlink" Target="https://mentor.ieee.org/802.15/dcn/20/15-20-0213-02-016t-ieee-802-16t-use-cases.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ec/dcn/19/ec-19-0222-00-ACSD-p802-16t.docx" TargetMode="External"/><Relationship Id="rId2" Type="http://schemas.openxmlformats.org/officeDocument/2006/relationships/hyperlink" Target="https://mentor.ieee.org/802.15/dcn/20/15-20-0196-02-016t-licensed-narrowband-amendment-par.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4294967295"/>
          </p:nvPr>
        </p:nvSpPr>
        <p:spPr>
          <a:xfrm>
            <a:off x="838200" y="6356350"/>
            <a:ext cx="2743200" cy="365125"/>
          </a:xfrm>
        </p:spPr>
        <p:txBody>
          <a:bodyPr/>
          <a:lstStyle/>
          <a:p>
            <a:r>
              <a:rPr lang="en-US" altLang="en-US" dirty="0"/>
              <a:t>November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2020 Plenary Meeting Closing Report</a:t>
            </a:r>
            <a:endParaRPr lang="en-US" altLang="en-US" dirty="0">
              <a:solidFill>
                <a:schemeClr val="tx2"/>
              </a:solidFill>
            </a:endParaRP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2020-11-11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Closing Report</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971A2-F9DD-4EEF-93F1-7AD6D445167E}"/>
              </a:ext>
            </a:extLst>
          </p:cNvPr>
          <p:cNvSpPr>
            <a:spLocks noGrp="1"/>
          </p:cNvSpPr>
          <p:nvPr>
            <p:ph type="title"/>
          </p:nvPr>
        </p:nvSpPr>
        <p:spPr/>
        <p:txBody>
          <a:bodyPr/>
          <a:lstStyle/>
          <a:p>
            <a:r>
              <a:rPr lang="en-US" dirty="0"/>
              <a:t>Preparation for development of SDD</a:t>
            </a:r>
          </a:p>
        </p:txBody>
      </p:sp>
      <p:sp>
        <p:nvSpPr>
          <p:cNvPr id="3" name="Content Placeholder 2">
            <a:extLst>
              <a:ext uri="{FF2B5EF4-FFF2-40B4-BE49-F238E27FC236}">
                <a16:creationId xmlns:a16="http://schemas.microsoft.com/office/drawing/2014/main" id="{16636C63-2644-4454-9E4C-1BCBDDFCBC15}"/>
              </a:ext>
            </a:extLst>
          </p:cNvPr>
          <p:cNvSpPr>
            <a:spLocks noGrp="1"/>
          </p:cNvSpPr>
          <p:nvPr>
            <p:ph idx="1"/>
          </p:nvPr>
        </p:nvSpPr>
        <p:spPr/>
        <p:txBody>
          <a:bodyPr/>
          <a:lstStyle/>
          <a:p>
            <a:r>
              <a:rPr lang="en-US" dirty="0"/>
              <a:t>As the SRD is finalized, the Task Group will begin considering contributions for the System Design Document (SDD). </a:t>
            </a:r>
          </a:p>
          <a:p>
            <a:r>
              <a:rPr lang="en-US" dirty="0"/>
              <a:t>A SDD template for TG16t (based on the P802.16s SDD) has been uploaded as </a:t>
            </a:r>
            <a:r>
              <a:rPr lang="en-US" dirty="0">
                <a:hlinkClick r:id="rId2"/>
              </a:rPr>
              <a:t>802.15-20-0351r0</a:t>
            </a:r>
            <a:endParaRPr lang="en-US" dirty="0"/>
          </a:p>
          <a:p>
            <a:endParaRPr lang="en-US" dirty="0"/>
          </a:p>
          <a:p>
            <a:r>
              <a:rPr lang="en-US" dirty="0"/>
              <a:t>The approved 802.16s SDD is available for reference as </a:t>
            </a:r>
            <a:r>
              <a:rPr lang="en-US" dirty="0">
                <a:hlinkClick r:id="rId3"/>
              </a:rPr>
              <a:t>802.16-17-006r3</a:t>
            </a:r>
            <a:endParaRPr lang="en-US" dirty="0"/>
          </a:p>
          <a:p>
            <a:endParaRPr lang="en-US" dirty="0"/>
          </a:p>
        </p:txBody>
      </p:sp>
      <p:sp>
        <p:nvSpPr>
          <p:cNvPr id="4" name="Footer Placeholder 3">
            <a:extLst>
              <a:ext uri="{FF2B5EF4-FFF2-40B4-BE49-F238E27FC236}">
                <a16:creationId xmlns:a16="http://schemas.microsoft.com/office/drawing/2014/main" id="{73BFE21D-5EEF-43D8-8D57-027E95B3985E}"/>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39065791-6AA2-4745-B543-BAA6C8BD8055}"/>
              </a:ext>
            </a:extLst>
          </p:cNvPr>
          <p:cNvSpPr>
            <a:spLocks noGrp="1"/>
          </p:cNvSpPr>
          <p:nvPr>
            <p:ph type="sldNum" sz="quarter" idx="12"/>
          </p:nvPr>
        </p:nvSpPr>
        <p:spPr/>
        <p:txBody>
          <a:bodyPr/>
          <a:lstStyle/>
          <a:p>
            <a:fld id="{07EF11DD-EAC9-418C-AFCF-9D5EFABD0DDC}" type="slidenum">
              <a:rPr lang="en-US" smtClean="0"/>
              <a:t>10</a:t>
            </a:fld>
            <a:endParaRPr lang="en-US"/>
          </a:p>
        </p:txBody>
      </p:sp>
    </p:spTree>
    <p:extLst>
      <p:ext uri="{BB962C8B-B14F-4D97-AF65-F5344CB8AC3E}">
        <p14:creationId xmlns:p14="http://schemas.microsoft.com/office/powerpoint/2010/main" val="2777413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4294967295"/>
          </p:nvPr>
        </p:nvSpPr>
        <p:spPr>
          <a:xfrm>
            <a:off x="838200" y="6356350"/>
            <a:ext cx="2743200" cy="365125"/>
          </a:xfrm>
        </p:spPr>
        <p:txBody>
          <a:bodyPr/>
          <a:lstStyle/>
          <a:p>
            <a:r>
              <a:rPr lang="en-US" altLang="en-US" dirty="0"/>
              <a:t>November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11</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4198224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March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fontScale="92500" lnSpcReduction="20000"/>
          </a:bodyPr>
          <a:lstStyle/>
          <a:p>
            <a:r>
              <a:rPr lang="en-US" dirty="0"/>
              <a:t>Plan for rest of 2020</a:t>
            </a:r>
          </a:p>
          <a:p>
            <a:endParaRPr lang="en-US" dirty="0"/>
          </a:p>
          <a:p>
            <a:r>
              <a:rPr lang="en-US" dirty="0">
                <a:solidFill>
                  <a:schemeClr val="bg1">
                    <a:lumMod val="75000"/>
                  </a:schemeClr>
                </a:solidFill>
              </a:rPr>
              <a:t>August 13   	11am Pacific, 2pm Eastern</a:t>
            </a:r>
          </a:p>
          <a:p>
            <a:r>
              <a:rPr lang="en-US" dirty="0">
                <a:solidFill>
                  <a:schemeClr val="bg1">
                    <a:lumMod val="75000"/>
                  </a:schemeClr>
                </a:solidFill>
              </a:rPr>
              <a:t>Sept 17	11am Pacific, 2pm Eastern  (802.15 electronic Interim)</a:t>
            </a:r>
          </a:p>
          <a:p>
            <a:r>
              <a:rPr lang="en-US" dirty="0">
                <a:solidFill>
                  <a:schemeClr val="bg1">
                    <a:lumMod val="75000"/>
                  </a:schemeClr>
                </a:solidFill>
              </a:rPr>
              <a:t>Oct 14	10:30am Pacific, 3:30pm Eastern  (1.5 hours)</a:t>
            </a:r>
          </a:p>
          <a:p>
            <a:r>
              <a:rPr lang="en-US" dirty="0"/>
              <a:t>IEEE 802 Electronic Plenary  -- IEEE 802.15 will meet over two weeks</a:t>
            </a:r>
          </a:p>
          <a:p>
            <a:pPr lvl="1"/>
            <a:r>
              <a:rPr lang="en-US" dirty="0"/>
              <a:t>TG16t Meeting 1		Tuesday Nov 3	   PM2	1-3pm Pacific 4-6pm Eastern</a:t>
            </a:r>
          </a:p>
          <a:p>
            <a:pPr lvl="1"/>
            <a:r>
              <a:rPr lang="en-US" dirty="0"/>
              <a:t>TG16t Meeting 2		Tuesday Nov 10	   PM2	1-3pm Pacific 4-6pm Eastern</a:t>
            </a:r>
          </a:p>
          <a:p>
            <a:pPr lvl="1"/>
            <a:endParaRPr lang="en-US" dirty="0"/>
          </a:p>
          <a:p>
            <a:r>
              <a:rPr lang="en-US" dirty="0"/>
              <a:t>Dec 3 	 11am Pacific, 2pm Eastern</a:t>
            </a:r>
          </a:p>
          <a:p>
            <a:r>
              <a:rPr lang="en-US" dirty="0"/>
              <a:t>January 12	 11am Pacific, 2pm Eastern</a:t>
            </a:r>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12</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114300" y="51816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9235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4294967295"/>
          </p:nvPr>
        </p:nvSpPr>
        <p:spPr>
          <a:xfrm>
            <a:off x="838200" y="6356350"/>
            <a:ext cx="2743200" cy="365125"/>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November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13</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dirty="0"/>
              <a:t>March 16-18, 2021 Hyatt Regency Denver Convention Center, 802 Plenary Session</a:t>
            </a:r>
          </a:p>
          <a:p>
            <a:pPr>
              <a:defRPr/>
            </a:pPr>
            <a:endParaRPr lang="en-US" sz="2000" dirty="0"/>
          </a:p>
          <a:p>
            <a:pPr>
              <a:defRPr/>
            </a:pP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1800" y="2217270"/>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91799" y="2770752"/>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1799" y="3429045"/>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a:xfrm>
            <a:off x="533400" y="2047220"/>
            <a:ext cx="10515600" cy="685800"/>
          </a:xfrm>
        </p:spPr>
        <p:txBody>
          <a:bodyPr>
            <a:normAutofit fontScale="90000"/>
          </a:bodyPr>
          <a:lstStyle/>
          <a:p>
            <a:r>
              <a:rPr lang="en-US" dirty="0"/>
              <a:t>TG16t Agenda  Nov 2020</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2819400"/>
            <a:ext cx="10515600" cy="3357562"/>
          </a:xfrm>
        </p:spPr>
        <p:txBody>
          <a:bodyPr>
            <a:normAutofit/>
          </a:bodyPr>
          <a:lstStyle/>
          <a:p>
            <a:r>
              <a:rPr lang="en-US" dirty="0"/>
              <a:t>Introductions, Secretary, Review and Approve Agenda</a:t>
            </a:r>
          </a:p>
          <a:p>
            <a:r>
              <a:rPr lang="en-US" dirty="0"/>
              <a:t>Policy Review</a:t>
            </a:r>
          </a:p>
          <a:p>
            <a:r>
              <a:rPr lang="en-US" dirty="0"/>
              <a:t>Review of PAR Modification</a:t>
            </a:r>
          </a:p>
          <a:p>
            <a:r>
              <a:rPr lang="en-US" dirty="0"/>
              <a:t>CFC Update and Presentation of Contributions</a:t>
            </a:r>
          </a:p>
          <a:p>
            <a:r>
              <a:rPr lang="en-US" dirty="0"/>
              <a:t>Development of System Requirements Document (SRD)</a:t>
            </a:r>
          </a:p>
          <a:p>
            <a:r>
              <a:rPr lang="en-US" dirty="0"/>
              <a:t>Adjourn</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2</a:t>
            </a:fld>
            <a:endParaRPr lang="en-US"/>
          </a:p>
        </p:txBody>
      </p:sp>
      <p:sp>
        <p:nvSpPr>
          <p:cNvPr id="7" name="TextBox 6">
            <a:extLst>
              <a:ext uri="{FF2B5EF4-FFF2-40B4-BE49-F238E27FC236}">
                <a16:creationId xmlns:a16="http://schemas.microsoft.com/office/drawing/2014/main" id="{A119EC58-3121-4AAD-A634-EC75C7B0F193}"/>
              </a:ext>
            </a:extLst>
          </p:cNvPr>
          <p:cNvSpPr txBox="1"/>
          <p:nvPr/>
        </p:nvSpPr>
        <p:spPr>
          <a:xfrm>
            <a:off x="456521" y="838200"/>
            <a:ext cx="11424666" cy="523220"/>
          </a:xfrm>
          <a:prstGeom prst="rect">
            <a:avLst/>
          </a:prstGeom>
          <a:noFill/>
        </p:spPr>
        <p:txBody>
          <a:bodyPr wrap="none" rtlCol="0">
            <a:spAutoFit/>
          </a:bodyPr>
          <a:lstStyle/>
          <a:p>
            <a:r>
              <a:rPr lang="en-US" sz="2800" dirty="0"/>
              <a:t>TG16t meetings held on Tuesday November 3</a:t>
            </a:r>
            <a:r>
              <a:rPr lang="en-US" sz="2800" baseline="30000" dirty="0"/>
              <a:t>rd</a:t>
            </a:r>
            <a:r>
              <a:rPr lang="en-US" sz="2800" dirty="0"/>
              <a:t> and Tuesday November 10</a:t>
            </a:r>
            <a:r>
              <a:rPr lang="en-US" sz="2800" baseline="30000" dirty="0"/>
              <a:t>th</a:t>
            </a:r>
            <a:r>
              <a:rPr lang="en-US" sz="2800" dirty="0"/>
              <a:t> </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Nov 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t>
            </a:r>
            <a:r>
              <a:rPr lang="en-US" u="sng" dirty="0">
                <a:hlinkClick r:id="rId2"/>
              </a:rPr>
              <a:t>approved PAR is available at</a:t>
            </a:r>
            <a:r>
              <a:rPr lang="en-US" u="sng" dirty="0"/>
              <a:t> this link</a:t>
            </a:r>
            <a:r>
              <a:rPr lang="en-US" dirty="0"/>
              <a:t>.  The approved PAR is also available on Mentor as document </a:t>
            </a:r>
            <a:r>
              <a:rPr lang="en-US" u="sng" dirty="0">
                <a:hlinkClick r:id="rId3"/>
              </a:rPr>
              <a:t>IEEE 802.15-20-0196r1</a:t>
            </a:r>
            <a:endParaRPr lang="en-US" dirty="0"/>
          </a:p>
          <a:p>
            <a:r>
              <a:rPr lang="en-US" dirty="0"/>
              <a:t>Contributions are sought on the following topics;</a:t>
            </a:r>
          </a:p>
          <a:p>
            <a:pPr lvl="1"/>
            <a:r>
              <a:rPr lang="en-US" dirty="0"/>
              <a:t>Contributions toward the System Requirements Document  (</a:t>
            </a:r>
            <a:r>
              <a:rPr lang="en-US" u="sng" dirty="0">
                <a:hlinkClick r:id="rId4"/>
              </a:rPr>
              <a:t>IEEE 802.15-20-182r6</a:t>
            </a:r>
            <a:r>
              <a:rPr lang="en-US" dirty="0"/>
              <a:t> or subsequent)</a:t>
            </a:r>
          </a:p>
          <a:p>
            <a:pPr lvl="1"/>
            <a:r>
              <a:rPr lang="en-US" dirty="0"/>
              <a:t>Contributions related to security requirements for critical infrastructure use cases as described in IEEE </a:t>
            </a:r>
            <a:r>
              <a:rPr lang="en-US" u="sng" dirty="0">
                <a:hlinkClick r:id="rId5"/>
              </a:rPr>
              <a:t>802.15-20-213r2</a:t>
            </a:r>
            <a:r>
              <a:rPr lang="en-US" dirty="0"/>
              <a:t> (or subsequent)</a:t>
            </a:r>
          </a:p>
          <a:p>
            <a:r>
              <a:rPr lang="en-US" dirty="0"/>
              <a:t>The Task Group is meeting virtually for the time being. Meetings and teleconferences are announced on the </a:t>
            </a:r>
            <a:r>
              <a:rPr lang="en-US" u="sng" dirty="0">
                <a:hlinkClick r:id="rId6"/>
              </a:rPr>
              <a:t>TG16t reflector</a:t>
            </a:r>
            <a:r>
              <a:rPr lang="en-US" dirty="0"/>
              <a:t> and the </a:t>
            </a:r>
            <a:r>
              <a:rPr lang="en-US" u="sng" dirty="0">
                <a:hlinkClick r:id="rId7"/>
              </a:rPr>
              <a:t>802.15 calendar</a:t>
            </a:r>
            <a:r>
              <a:rPr lang="en-US" dirty="0"/>
              <a:t>.</a:t>
            </a:r>
          </a:p>
          <a:p>
            <a:r>
              <a:rPr lang="en-US" dirty="0"/>
              <a:t>This call for contributions will remain open until (at least) the March 2021 electronic plenary meeting. </a:t>
            </a:r>
          </a:p>
          <a:p>
            <a:r>
              <a:rPr lang="en-US" dirty="0"/>
              <a:t>Documents should be uploaded to </a:t>
            </a:r>
            <a:r>
              <a:rPr lang="en-US" u="sng" dirty="0">
                <a:hlinkClick r:id="rId8"/>
              </a:rPr>
              <a:t>Mentor</a:t>
            </a:r>
            <a:r>
              <a:rPr lang="en-US" dirty="0"/>
              <a:t>, to the TG16t task group.</a:t>
            </a:r>
          </a:p>
          <a:p>
            <a:r>
              <a:rPr lang="en-US" dirty="0"/>
              <a:t>For further information, contact the following:</a:t>
            </a:r>
          </a:p>
          <a:p>
            <a:pPr lvl="1"/>
            <a:r>
              <a:rPr lang="en-US" dirty="0"/>
              <a:t>IEEE 802.15.16t Task Group Chair:  Tim Godfrey &lt;</a:t>
            </a:r>
            <a:r>
              <a:rPr lang="en-US" u="sng" dirty="0">
                <a:hlinkClick r:id="rId9"/>
              </a:rPr>
              <a:t>tim.godfrey@ieee.org</a:t>
            </a:r>
            <a:r>
              <a:rPr lang="en-US" dirty="0"/>
              <a:t>&gt;</a:t>
            </a:r>
          </a:p>
          <a:p>
            <a:pPr lvl="1"/>
            <a:r>
              <a:rPr lang="en-US" dirty="0"/>
              <a:t>IEEE 802.15 Working Group Chair:  Pat Kinney &lt;</a:t>
            </a:r>
            <a:r>
              <a:rPr lang="en-US" u="sng" dirty="0">
                <a:hlinkClick r:id="rId10"/>
              </a:rPr>
              <a:t>pat.kinney@kinneyconsultingllc.com</a:t>
            </a:r>
            <a:r>
              <a:rPr lang="en-US" dirty="0"/>
              <a:t>&gt;</a:t>
            </a:r>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3</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11"/>
              </a:rPr>
              <a:t>Updated CFC Document Link</a:t>
            </a:r>
            <a:endParaRPr lang="en-US" dirty="0">
              <a:highlight>
                <a:srgbClr val="00FF00"/>
              </a:highlight>
            </a:endParaRPr>
          </a:p>
        </p:txBody>
      </p:sp>
    </p:spTree>
    <p:extLst>
      <p:ext uri="{BB962C8B-B14F-4D97-AF65-F5344CB8AC3E}">
        <p14:creationId xmlns:p14="http://schemas.microsoft.com/office/powerpoint/2010/main" val="4142447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54D3-8E68-4E44-AC23-DC92E823789E}"/>
              </a:ext>
            </a:extLst>
          </p:cNvPr>
          <p:cNvSpPr>
            <a:spLocks noGrp="1"/>
          </p:cNvSpPr>
          <p:nvPr>
            <p:ph type="title"/>
          </p:nvPr>
        </p:nvSpPr>
        <p:spPr/>
        <p:txBody>
          <a:bodyPr/>
          <a:lstStyle/>
          <a:p>
            <a:r>
              <a:rPr lang="en-US" dirty="0"/>
              <a:t>Motion on PAR Modification </a:t>
            </a:r>
          </a:p>
        </p:txBody>
      </p:sp>
      <p:sp>
        <p:nvSpPr>
          <p:cNvPr id="3" name="Content Placeholder 2">
            <a:extLst>
              <a:ext uri="{FF2B5EF4-FFF2-40B4-BE49-F238E27FC236}">
                <a16:creationId xmlns:a16="http://schemas.microsoft.com/office/drawing/2014/main" id="{4F57F9CF-D82D-4ABC-854F-04E535EC9380}"/>
              </a:ext>
            </a:extLst>
          </p:cNvPr>
          <p:cNvSpPr>
            <a:spLocks noGrp="1"/>
          </p:cNvSpPr>
          <p:nvPr>
            <p:ph idx="1"/>
          </p:nvPr>
        </p:nvSpPr>
        <p:spPr/>
        <p:txBody>
          <a:bodyPr>
            <a:normAutofit/>
          </a:bodyPr>
          <a:lstStyle/>
          <a:p>
            <a:r>
              <a:rPr lang="en-US" dirty="0"/>
              <a:t>Approved in July Plenary, Forwarded to EC for approval in November </a:t>
            </a:r>
          </a:p>
          <a:p>
            <a:r>
              <a:rPr lang="en-US" dirty="0"/>
              <a:t>PAR Modification on Agenda for 802 EC for November and submitted to NesCom.</a:t>
            </a:r>
          </a:p>
          <a:p>
            <a:endParaRPr lang="en-US" dirty="0"/>
          </a:p>
          <a:p>
            <a:r>
              <a:rPr lang="en-US" dirty="0"/>
              <a:t>Feedback from other WG was reviewed by Task Group in 11/3 meeting, response captured in 15-20-0314-01-0000-comments-on-802-15-pars-during-nov-2020-plenary.</a:t>
            </a:r>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9B083-3E0D-4104-996F-CAF81A6A4157}"/>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EC498DB1-1329-45DB-B3B5-16523371354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412196C-6468-4B08-AA27-C875F65330C0}"/>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2253725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667F7-3467-41C3-B4B1-8602FB38BABD}"/>
              </a:ext>
            </a:extLst>
          </p:cNvPr>
          <p:cNvSpPr>
            <a:spLocks noGrp="1"/>
          </p:cNvSpPr>
          <p:nvPr>
            <p:ph type="title"/>
          </p:nvPr>
        </p:nvSpPr>
        <p:spPr/>
        <p:txBody>
          <a:bodyPr/>
          <a:lstStyle/>
          <a:p>
            <a:r>
              <a:rPr lang="en-US" dirty="0"/>
              <a:t>Reason for PAR Modification</a:t>
            </a:r>
          </a:p>
        </p:txBody>
      </p:sp>
      <p:sp>
        <p:nvSpPr>
          <p:cNvPr id="3" name="Content Placeholder 2">
            <a:extLst>
              <a:ext uri="{FF2B5EF4-FFF2-40B4-BE49-F238E27FC236}">
                <a16:creationId xmlns:a16="http://schemas.microsoft.com/office/drawing/2014/main" id="{B72C317D-37A2-4AA0-8B95-9A0F1F61E601}"/>
              </a:ext>
            </a:extLst>
          </p:cNvPr>
          <p:cNvSpPr>
            <a:spLocks noGrp="1"/>
          </p:cNvSpPr>
          <p:nvPr>
            <p:ph idx="1"/>
          </p:nvPr>
        </p:nvSpPr>
        <p:spPr/>
        <p:txBody>
          <a:bodyPr>
            <a:normAutofit fontScale="92500" lnSpcReduction="20000"/>
          </a:bodyPr>
          <a:lstStyle/>
          <a:p>
            <a:r>
              <a:rPr lang="en-US" dirty="0"/>
              <a:t>Section 8.1 “Additional Explanatory Notes”</a:t>
            </a:r>
          </a:p>
          <a:p>
            <a:endParaRPr lang="en-US" dirty="0"/>
          </a:p>
          <a:p>
            <a:r>
              <a:rPr lang="en-US" dirty="0"/>
              <a:t>The Task Group started its work by evaluating the candidate use cases and available spectrum suitable for licensed narrowband operation. </a:t>
            </a:r>
          </a:p>
          <a:p>
            <a:r>
              <a:rPr lang="en-US" dirty="0"/>
              <a:t>The use cases are detailed in </a:t>
            </a:r>
            <a:r>
              <a:rPr lang="en-US" dirty="0">
                <a:hlinkClick r:id="rId2"/>
              </a:rPr>
              <a:t>802.15-20-0213r2</a:t>
            </a:r>
            <a:r>
              <a:rPr lang="en-US" dirty="0"/>
              <a:t>, and the frequency bands are detailed in </a:t>
            </a:r>
            <a:r>
              <a:rPr lang="en-US" dirty="0">
                <a:hlinkClick r:id="rId3"/>
              </a:rPr>
              <a:t>802.15-20-055r4</a:t>
            </a:r>
            <a:endParaRPr lang="en-US" dirty="0"/>
          </a:p>
          <a:p>
            <a:r>
              <a:rPr lang="en-US" dirty="0"/>
              <a:t>Based on the analysis of use cases and frequency bands, it was learned that a significant fraction of the bands of interest were allocated and structured for Frequency Division Duplexing (FDD) operation.  The PAR scope restriction to Time Division Duplexing (TDD) operation was not appropriate, based on the requirement to operate in those frequency bands. </a:t>
            </a:r>
          </a:p>
        </p:txBody>
      </p:sp>
      <p:sp>
        <p:nvSpPr>
          <p:cNvPr id="4" name="Footer Placeholder 3">
            <a:extLst>
              <a:ext uri="{FF2B5EF4-FFF2-40B4-BE49-F238E27FC236}">
                <a16:creationId xmlns:a16="http://schemas.microsoft.com/office/drawing/2014/main" id="{B301FC94-B743-4CB5-93E1-B6CB8D642199}"/>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03623473-7776-4ED3-836B-FF2DBA230B33}"/>
              </a:ext>
            </a:extLst>
          </p:cNvPr>
          <p:cNvSpPr>
            <a:spLocks noGrp="1"/>
          </p:cNvSpPr>
          <p:nvPr>
            <p:ph type="sldNum" sz="quarter" idx="12"/>
          </p:nvPr>
        </p:nvSpPr>
        <p:spPr/>
        <p:txBody>
          <a:bodyPr/>
          <a:lstStyle/>
          <a:p>
            <a:fld id="{07EF11DD-EAC9-418C-AFCF-9D5EFABD0DDC}" type="slidenum">
              <a:rPr lang="en-US" smtClean="0"/>
              <a:t>5</a:t>
            </a:fld>
            <a:endParaRPr lang="en-US"/>
          </a:p>
        </p:txBody>
      </p:sp>
    </p:spTree>
    <p:extLst>
      <p:ext uri="{BB962C8B-B14F-4D97-AF65-F5344CB8AC3E}">
        <p14:creationId xmlns:p14="http://schemas.microsoft.com/office/powerpoint/2010/main" val="773071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CC013-D57B-475D-851A-173F2BF76E85}"/>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DAC51E6B-C5B6-4ED3-BFBC-D6714D30EA26}"/>
              </a:ext>
            </a:extLst>
          </p:cNvPr>
          <p:cNvSpPr>
            <a:spLocks noGrp="1"/>
          </p:cNvSpPr>
          <p:nvPr>
            <p:ph idx="1"/>
          </p:nvPr>
        </p:nvSpPr>
        <p:spPr/>
        <p:txBody>
          <a:bodyPr>
            <a:normAutofit fontScale="92500" lnSpcReduction="10000"/>
          </a:bodyPr>
          <a:lstStyle/>
          <a:p>
            <a:r>
              <a:rPr lang="en-US" dirty="0"/>
              <a:t>Move to request that the PAR and CSD contained in documents [</a:t>
            </a:r>
            <a:r>
              <a:rPr lang="en-US" dirty="0">
                <a:hlinkClick r:id="rId2"/>
              </a:rPr>
              <a:t>15-20-0196-02-016t-licensed-narrowband-amendment-par</a:t>
            </a:r>
            <a:r>
              <a:rPr lang="en-US" dirty="0"/>
              <a:t>] and [</a:t>
            </a:r>
            <a:r>
              <a:rPr lang="en-US" dirty="0">
                <a:hlinkClick r:id="rId3"/>
              </a:rPr>
              <a:t>ec-19-0222-00-ACSD-p802-16t</a:t>
            </a:r>
            <a:r>
              <a:rPr lang="en-US" dirty="0"/>
              <a:t>], respectively, be approved by the IEEE 802.15 WG and that the 802 LMSC EC be requested to forward the PAR to NesCom. The 802.15 working group chair and technical editor are authorized to make additional modifications to the PAR and CSD as needed to reflect EC discussion at its closing meeting.</a:t>
            </a:r>
          </a:p>
          <a:p>
            <a:endParaRPr lang="en-US" dirty="0"/>
          </a:p>
          <a:p>
            <a:r>
              <a:rPr lang="en-US" dirty="0"/>
              <a:t>Moved Tim Godfrey (EPRI)</a:t>
            </a:r>
          </a:p>
          <a:p>
            <a:r>
              <a:rPr lang="en-US" dirty="0"/>
              <a:t>Second  Rick Alfvin (</a:t>
            </a:r>
            <a:r>
              <a:rPr lang="en-US" dirty="0" err="1"/>
              <a:t>Linespeed</a:t>
            </a:r>
            <a:r>
              <a:rPr lang="en-US" dirty="0"/>
              <a:t>)</a:t>
            </a:r>
          </a:p>
          <a:p>
            <a:r>
              <a:rPr lang="en-US" dirty="0"/>
              <a:t>Results: 27/0/5 </a:t>
            </a:r>
          </a:p>
          <a:p>
            <a:endParaRPr lang="en-US" dirty="0"/>
          </a:p>
        </p:txBody>
      </p:sp>
      <p:sp>
        <p:nvSpPr>
          <p:cNvPr id="4" name="Footer Placeholder 3">
            <a:extLst>
              <a:ext uri="{FF2B5EF4-FFF2-40B4-BE49-F238E27FC236}">
                <a16:creationId xmlns:a16="http://schemas.microsoft.com/office/drawing/2014/main" id="{670E8FDD-15A6-43CD-88EB-8565A58DE0C1}"/>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88CBAF4E-F62A-41BE-BEF3-D8933185C66B}"/>
              </a:ext>
            </a:extLst>
          </p:cNvPr>
          <p:cNvSpPr>
            <a:spLocks noGrp="1"/>
          </p:cNvSpPr>
          <p:nvPr>
            <p:ph type="sldNum" sz="quarter" idx="12"/>
          </p:nvPr>
        </p:nvSpPr>
        <p:spPr/>
        <p:txBody>
          <a:bodyPr/>
          <a:lstStyle/>
          <a:p>
            <a:fld id="{07EF11DD-EAC9-418C-AFCF-9D5EFABD0DDC}" type="slidenum">
              <a:rPr lang="en-US" smtClean="0"/>
              <a:t>6</a:t>
            </a:fld>
            <a:endParaRPr lang="en-US"/>
          </a:p>
        </p:txBody>
      </p:sp>
    </p:spTree>
    <p:extLst>
      <p:ext uri="{BB962C8B-B14F-4D97-AF65-F5344CB8AC3E}">
        <p14:creationId xmlns:p14="http://schemas.microsoft.com/office/powerpoint/2010/main" val="2141496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 3</a:t>
            </a:r>
            <a:r>
              <a:rPr lang="en-US" baseline="30000" dirty="0"/>
              <a:t>rd</a:t>
            </a:r>
            <a:r>
              <a:rPr lang="en-US" dirty="0"/>
              <a:t>  Telecon</a:t>
            </a:r>
          </a:p>
        </p:txBody>
      </p:sp>
      <p:sp>
        <p:nvSpPr>
          <p:cNvPr id="3" name="TextBox 2">
            <a:extLst>
              <a:ext uri="{FF2B5EF4-FFF2-40B4-BE49-F238E27FC236}">
                <a16:creationId xmlns:a16="http://schemas.microsoft.com/office/drawing/2014/main" id="{F62BF44F-BAE7-419F-9CA6-98775079A7E8}"/>
              </a:ext>
            </a:extLst>
          </p:cNvPr>
          <p:cNvSpPr txBox="1"/>
          <p:nvPr/>
        </p:nvSpPr>
        <p:spPr>
          <a:xfrm>
            <a:off x="838200" y="1752600"/>
            <a:ext cx="184731" cy="369332"/>
          </a:xfrm>
          <a:prstGeom prst="rect">
            <a:avLst/>
          </a:prstGeom>
          <a:noFill/>
        </p:spPr>
        <p:txBody>
          <a:bodyPr wrap="none" rtlCol="0">
            <a:spAutoFit/>
          </a:bodyPr>
          <a:lstStyle/>
          <a:p>
            <a:endParaRPr lang="en-US" dirty="0"/>
          </a:p>
        </p:txBody>
      </p:sp>
      <p:graphicFrame>
        <p:nvGraphicFramePr>
          <p:cNvPr id="4" name="Table 3">
            <a:extLst>
              <a:ext uri="{FF2B5EF4-FFF2-40B4-BE49-F238E27FC236}">
                <a16:creationId xmlns:a16="http://schemas.microsoft.com/office/drawing/2014/main" id="{3776DE24-39B6-4759-94AB-C8E25FCD847B}"/>
              </a:ext>
            </a:extLst>
          </p:cNvPr>
          <p:cNvGraphicFramePr>
            <a:graphicFrameLocks noGrp="1"/>
          </p:cNvGraphicFramePr>
          <p:nvPr>
            <p:extLst>
              <p:ext uri="{D42A27DB-BD31-4B8C-83A1-F6EECF244321}">
                <p14:modId xmlns:p14="http://schemas.microsoft.com/office/powerpoint/2010/main" val="1012219712"/>
              </p:ext>
            </p:extLst>
          </p:nvPr>
        </p:nvGraphicFramePr>
        <p:xfrm>
          <a:off x="762000" y="1937266"/>
          <a:ext cx="10515600" cy="914400"/>
        </p:xfrm>
        <a:graphic>
          <a:graphicData uri="http://schemas.openxmlformats.org/drawingml/2006/table">
            <a:tbl>
              <a:tblPr/>
              <a:tblGrid>
                <a:gridCol w="2103120">
                  <a:extLst>
                    <a:ext uri="{9D8B030D-6E8A-4147-A177-3AD203B41FA5}">
                      <a16:colId xmlns:a16="http://schemas.microsoft.com/office/drawing/2014/main" val="183004761"/>
                    </a:ext>
                  </a:extLst>
                </a:gridCol>
                <a:gridCol w="2103120">
                  <a:extLst>
                    <a:ext uri="{9D8B030D-6E8A-4147-A177-3AD203B41FA5}">
                      <a16:colId xmlns:a16="http://schemas.microsoft.com/office/drawing/2014/main" val="3287218697"/>
                    </a:ext>
                  </a:extLst>
                </a:gridCol>
                <a:gridCol w="2103120">
                  <a:extLst>
                    <a:ext uri="{9D8B030D-6E8A-4147-A177-3AD203B41FA5}">
                      <a16:colId xmlns:a16="http://schemas.microsoft.com/office/drawing/2014/main" val="1612343878"/>
                    </a:ext>
                  </a:extLst>
                </a:gridCol>
                <a:gridCol w="2103120">
                  <a:extLst>
                    <a:ext uri="{9D8B030D-6E8A-4147-A177-3AD203B41FA5}">
                      <a16:colId xmlns:a16="http://schemas.microsoft.com/office/drawing/2014/main" val="3432862472"/>
                    </a:ext>
                  </a:extLst>
                </a:gridCol>
                <a:gridCol w="2103120">
                  <a:extLst>
                    <a:ext uri="{9D8B030D-6E8A-4147-A177-3AD203B41FA5}">
                      <a16:colId xmlns:a16="http://schemas.microsoft.com/office/drawing/2014/main" val="2067102240"/>
                    </a:ext>
                  </a:extLst>
                </a:gridCol>
              </a:tblGrid>
              <a:tr h="0">
                <a:tc>
                  <a:txBody>
                    <a:bodyPr/>
                    <a:lstStyle/>
                    <a:p>
                      <a:r>
                        <a:rPr lang="en-US" dirty="0"/>
                        <a:t>315</a:t>
                      </a:r>
                    </a:p>
                  </a:txBody>
                  <a:tcPr anchor="ctr">
                    <a:lnL>
                      <a:noFill/>
                    </a:lnL>
                    <a:lnR>
                      <a:noFill/>
                    </a:lnR>
                    <a:lnT>
                      <a:noFill/>
                    </a:lnT>
                    <a:lnB>
                      <a:noFill/>
                    </a:lnB>
                  </a:tcPr>
                </a:tc>
                <a:tc>
                  <a:txBody>
                    <a:bodyPr/>
                    <a:lstStyle/>
                    <a:p>
                      <a:r>
                        <a:rPr lang="en-US" dirty="0"/>
                        <a:t>1</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dirty="0"/>
                        <a:t>Security Requirements for 802.16t</a:t>
                      </a:r>
                    </a:p>
                  </a:txBody>
                  <a:tcPr anchor="ctr">
                    <a:lnL>
                      <a:noFill/>
                    </a:lnL>
                    <a:lnR>
                      <a:noFill/>
                    </a:lnR>
                    <a:lnT>
                      <a:noFill/>
                    </a:lnT>
                    <a:lnB>
                      <a:noFill/>
                    </a:lnB>
                  </a:tcPr>
                </a:tc>
                <a:tc>
                  <a:txBody>
                    <a:bodyPr/>
                    <a:lstStyle/>
                    <a:p>
                      <a:r>
                        <a:rPr lang="en-US" dirty="0"/>
                        <a:t>Yael Luz (</a:t>
                      </a:r>
                      <a:r>
                        <a:rPr lang="en-US" dirty="0" err="1"/>
                        <a:t>Ondas</a:t>
                      </a:r>
                      <a:r>
                        <a:rPr lang="en-US" dirty="0"/>
                        <a:t> Networks)</a:t>
                      </a:r>
                    </a:p>
                  </a:txBody>
                  <a:tcPr anchor="ctr">
                    <a:lnL>
                      <a:noFill/>
                    </a:lnL>
                    <a:lnR>
                      <a:noFill/>
                    </a:lnR>
                    <a:lnT>
                      <a:noFill/>
                    </a:lnT>
                    <a:lnB>
                      <a:noFill/>
                    </a:lnB>
                  </a:tcPr>
                </a:tc>
                <a:extLst>
                  <a:ext uri="{0D108BD9-81ED-4DB2-BD59-A6C34878D82A}">
                    <a16:rowId xmlns:a16="http://schemas.microsoft.com/office/drawing/2014/main" val="663409496"/>
                  </a:ext>
                </a:extLst>
              </a:tr>
            </a:tbl>
          </a:graphicData>
        </a:graphic>
      </p:graphicFrame>
      <p:sp>
        <p:nvSpPr>
          <p:cNvPr id="5" name="Title 1">
            <a:extLst>
              <a:ext uri="{FF2B5EF4-FFF2-40B4-BE49-F238E27FC236}">
                <a16:creationId xmlns:a16="http://schemas.microsoft.com/office/drawing/2014/main" id="{EC23C150-9DED-402B-81D4-08E5AAEAC744}"/>
              </a:ext>
            </a:extLst>
          </p:cNvPr>
          <p:cNvSpPr txBox="1">
            <a:spLocks/>
          </p:cNvSpPr>
          <p:nvPr/>
        </p:nvSpPr>
        <p:spPr>
          <a:xfrm>
            <a:off x="808892" y="3200400"/>
            <a:ext cx="10515600" cy="9302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Contributions for November 10</a:t>
            </a:r>
            <a:r>
              <a:rPr lang="en-US" baseline="30000" dirty="0"/>
              <a:t>th</a:t>
            </a:r>
            <a:r>
              <a:rPr lang="en-US" dirty="0"/>
              <a:t>  Telecon</a:t>
            </a:r>
          </a:p>
        </p:txBody>
      </p:sp>
    </p:spTree>
    <p:extLst>
      <p:ext uri="{BB962C8B-B14F-4D97-AF65-F5344CB8AC3E}">
        <p14:creationId xmlns:p14="http://schemas.microsoft.com/office/powerpoint/2010/main" val="1231182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D86552C-9F04-4E8E-9E14-1801A223079D}"/>
              </a:ext>
            </a:extLst>
          </p:cNvPr>
          <p:cNvSpPr>
            <a:spLocks noGrp="1"/>
          </p:cNvSpPr>
          <p:nvPr>
            <p:ph type="sldNum" sz="quarter" idx="12"/>
          </p:nvPr>
        </p:nvSpPr>
        <p:spPr/>
        <p:txBody>
          <a:bodyPr/>
          <a:lstStyle/>
          <a:p>
            <a:fld id="{07EF11DD-EAC9-418C-AFCF-9D5EFABD0DDC}" type="slidenum">
              <a:rPr lang="en-US" smtClean="0"/>
              <a:t>8</a:t>
            </a:fld>
            <a:endParaRPr lang="en-US"/>
          </a:p>
        </p:txBody>
      </p:sp>
    </p:spTree>
    <p:extLst>
      <p:ext uri="{BB962C8B-B14F-4D97-AF65-F5344CB8AC3E}">
        <p14:creationId xmlns:p14="http://schemas.microsoft.com/office/powerpoint/2010/main" val="600207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a:bodyPr>
          <a:lstStyle/>
          <a:p>
            <a:pPr lvl="1"/>
            <a:endParaRPr lang="en-US" dirty="0"/>
          </a:p>
          <a:p>
            <a:r>
              <a:rPr lang="en-US" dirty="0"/>
              <a:t>Discussion and review of SRD draft</a:t>
            </a:r>
          </a:p>
          <a:p>
            <a:r>
              <a:rPr lang="en-US" dirty="0"/>
              <a:t>Post 802.15-20-182r7 as output</a:t>
            </a:r>
          </a:p>
          <a:p>
            <a:endParaRPr lang="en-US" dirty="0"/>
          </a:p>
          <a:p>
            <a:r>
              <a:rPr lang="en-US" dirty="0"/>
              <a:t>Continue to review and adopt contributions for SRD at next call</a:t>
            </a:r>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9</a:t>
            </a:fld>
            <a:endParaRPr lang="en-US"/>
          </a:p>
        </p:txBody>
      </p:sp>
    </p:spTree>
    <p:extLst>
      <p:ext uri="{BB962C8B-B14F-4D97-AF65-F5344CB8AC3E}">
        <p14:creationId xmlns:p14="http://schemas.microsoft.com/office/powerpoint/2010/main" val="32947515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8186</TotalTime>
  <Words>1305</Words>
  <Application>Microsoft Office PowerPoint</Application>
  <PresentationFormat>Widescreen</PresentationFormat>
  <Paragraphs>176</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Custom Design</vt:lpstr>
      <vt:lpstr>PowerPoint Presentation</vt:lpstr>
      <vt:lpstr>TG16t Agenda  Nov 2020</vt:lpstr>
      <vt:lpstr>Call for Contributions – Updated Nov 4, 2020</vt:lpstr>
      <vt:lpstr>Motion on PAR Modification </vt:lpstr>
      <vt:lpstr>Reason for PAR Modification</vt:lpstr>
      <vt:lpstr>WG Motion</vt:lpstr>
      <vt:lpstr>Contributions for November 3rd  Telecon</vt:lpstr>
      <vt:lpstr>Discussion on Security Requirements for 802.16t </vt:lpstr>
      <vt:lpstr>Development of the SRD</vt:lpstr>
      <vt:lpstr>Preparation for development of SDD</vt:lpstr>
      <vt:lpstr>Revised Project Timeline</vt:lpstr>
      <vt:lpstr>Teleconference Planning</vt:lpstr>
      <vt:lpstr>Upcoming Sessions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247</cp:revision>
  <cp:lastPrinted>1998-02-10T13:28:06Z</cp:lastPrinted>
  <dcterms:created xsi:type="dcterms:W3CDTF">2020-01-06T16:34:14Z</dcterms:created>
  <dcterms:modified xsi:type="dcterms:W3CDTF">2020-11-12T15:50:00Z</dcterms:modified>
</cp:coreProperties>
</file>