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handoutMasterIdLst>
    <p:handoutMasterId r:id="rId16"/>
  </p:handoutMasterIdLst>
  <p:sldIdLst>
    <p:sldId id="259" r:id="rId2"/>
    <p:sldId id="938" r:id="rId3"/>
    <p:sldId id="950" r:id="rId4"/>
    <p:sldId id="988" r:id="rId5"/>
    <p:sldId id="993" r:id="rId6"/>
    <p:sldId id="995" r:id="rId7"/>
    <p:sldId id="990" r:id="rId8"/>
    <p:sldId id="992" r:id="rId9"/>
    <p:sldId id="991" r:id="rId10"/>
    <p:sldId id="994" r:id="rId11"/>
    <p:sldId id="256" r:id="rId12"/>
    <p:sldId id="965" r:id="rId13"/>
    <p:sldId id="314" r:id="rId1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6" d="100"/>
          <a:sy n="126" d="100"/>
        </p:scale>
        <p:origin x="168" y="10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doc.:IEEE802.15-20-0358r1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6/dcn/17/16-17-0006-03-000s-802-16s-approved-system-description-document-sdd.docx" TargetMode="External"/><Relationship Id="rId2" Type="http://schemas.openxmlformats.org/officeDocument/2006/relationships/hyperlink" Target="https://mentor.ieee.org/802.15/dcn/20/15-20-0351-00-016t-template-for-16t-system-description-document-sdd.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055-04-016t-frequency-band-layout.xlsx" TargetMode="External"/><Relationship Id="rId2" Type="http://schemas.openxmlformats.org/officeDocument/2006/relationships/hyperlink" Target="https://mentor.ieee.org/802.15/dcn/20/15-20-0213-02-016t-ieee-802-16t-use-case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2-016t-licensed-narrowband-amendmen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2020 Plenary Meeting Closing Report</a:t>
            </a:r>
            <a:endParaRPr lang="en-US" altLang="en-US" dirty="0">
              <a:solidFill>
                <a:schemeClr val="tx2"/>
              </a:solidFill>
            </a:endParaRP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71A2-F9DD-4EEF-93F1-7AD6D445167E}"/>
              </a:ext>
            </a:extLst>
          </p:cNvPr>
          <p:cNvSpPr>
            <a:spLocks noGrp="1"/>
          </p:cNvSpPr>
          <p:nvPr>
            <p:ph type="title"/>
          </p:nvPr>
        </p:nvSpPr>
        <p:spPr/>
        <p:txBody>
          <a:bodyPr/>
          <a:lstStyle/>
          <a:p>
            <a:r>
              <a:rPr lang="en-US" dirty="0"/>
              <a:t>Preparation for development of SDD</a:t>
            </a:r>
          </a:p>
        </p:txBody>
      </p:sp>
      <p:sp>
        <p:nvSpPr>
          <p:cNvPr id="3" name="Content Placeholder 2">
            <a:extLst>
              <a:ext uri="{FF2B5EF4-FFF2-40B4-BE49-F238E27FC236}">
                <a16:creationId xmlns:a16="http://schemas.microsoft.com/office/drawing/2014/main" id="{16636C63-2644-4454-9E4C-1BCBDDFCBC15}"/>
              </a:ext>
            </a:extLst>
          </p:cNvPr>
          <p:cNvSpPr>
            <a:spLocks noGrp="1"/>
          </p:cNvSpPr>
          <p:nvPr>
            <p:ph idx="1"/>
          </p:nvPr>
        </p:nvSpPr>
        <p:spPr/>
        <p:txBody>
          <a:bodyPr/>
          <a:lstStyle/>
          <a:p>
            <a:r>
              <a:rPr lang="en-US" dirty="0"/>
              <a:t>As the SRD is finalized, the Task Group will begin considering contributions for the System Design Document (SDD). </a:t>
            </a:r>
          </a:p>
          <a:p>
            <a:r>
              <a:rPr lang="en-US" dirty="0"/>
              <a:t>A SDD template for TG16t (based on the P802.16s SDD) has been uploaded as </a:t>
            </a:r>
            <a:r>
              <a:rPr lang="en-US" dirty="0">
                <a:hlinkClick r:id="rId2"/>
              </a:rPr>
              <a:t>802.15-20-0351r0</a:t>
            </a:r>
            <a:endParaRPr lang="en-US" dirty="0"/>
          </a:p>
          <a:p>
            <a:endParaRPr lang="en-US" dirty="0"/>
          </a:p>
          <a:p>
            <a:r>
              <a:rPr lang="en-US" dirty="0"/>
              <a:t>The approved 802.16s SDD is available for reference as </a:t>
            </a:r>
            <a:r>
              <a:rPr lang="en-US" dirty="0">
                <a:hlinkClick r:id="rId3"/>
              </a:rPr>
              <a:t>802.16-17-006r3</a:t>
            </a:r>
            <a:endParaRPr lang="en-US" dirty="0"/>
          </a:p>
          <a:p>
            <a:endParaRPr lang="en-US" dirty="0"/>
          </a:p>
        </p:txBody>
      </p:sp>
      <p:sp>
        <p:nvSpPr>
          <p:cNvPr id="4" name="Footer Placeholder 3">
            <a:extLst>
              <a:ext uri="{FF2B5EF4-FFF2-40B4-BE49-F238E27FC236}">
                <a16:creationId xmlns:a16="http://schemas.microsoft.com/office/drawing/2014/main" id="{73BFE21D-5EEF-43D8-8D57-027E95B3985E}"/>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39065791-6AA2-4745-B543-BAA6C8BD8055}"/>
              </a:ext>
            </a:extLst>
          </p:cNvPr>
          <p:cNvSpPr>
            <a:spLocks noGrp="1"/>
          </p:cNvSpPr>
          <p:nvPr>
            <p:ph type="sldNum" sz="quarter" idx="12"/>
          </p:nvPr>
        </p:nvSpPr>
        <p:spPr/>
        <p:txBody>
          <a:bodyPr/>
          <a:lstStyle/>
          <a:p>
            <a:fld id="{07EF11DD-EAC9-418C-AFCF-9D5EFABD0DDC}" type="slidenum">
              <a:rPr lang="en-US" smtClean="0"/>
              <a:t>10</a:t>
            </a:fld>
            <a:endParaRPr lang="en-US"/>
          </a:p>
        </p:txBody>
      </p:sp>
    </p:spTree>
    <p:extLst>
      <p:ext uri="{BB962C8B-B14F-4D97-AF65-F5344CB8AC3E}">
        <p14:creationId xmlns:p14="http://schemas.microsoft.com/office/powerpoint/2010/main" val="277741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11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10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12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51816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Nov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CFC Update and Presentation of Contributions</a:t>
            </a:r>
          </a:p>
          <a:p>
            <a:r>
              <a:rPr lang="en-US" dirty="0"/>
              <a:t>Review of PAR Modification</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3</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 Forwarded to EC for approval in November </a:t>
            </a:r>
          </a:p>
          <a:p>
            <a:r>
              <a:rPr lang="en-US" dirty="0"/>
              <a:t>PAR Modification on Agenda for 802 EC for November and submitted to NesCom.</a:t>
            </a:r>
          </a:p>
          <a:p>
            <a:endParaRPr lang="en-US" dirty="0"/>
          </a:p>
          <a:p>
            <a:r>
              <a:rPr lang="en-US" dirty="0"/>
              <a:t>Feedback from other WG was reviewed by Task Group in 11/3 meeting, response captured in 15-20-0314-01-0000-comments-on-802-15-pars-during-nov-2020-plenary.</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25372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667F7-3467-41C3-B4B1-8602FB38BABD}"/>
              </a:ext>
            </a:extLst>
          </p:cNvPr>
          <p:cNvSpPr>
            <a:spLocks noGrp="1"/>
          </p:cNvSpPr>
          <p:nvPr>
            <p:ph type="title"/>
          </p:nvPr>
        </p:nvSpPr>
        <p:spPr/>
        <p:txBody>
          <a:bodyPr/>
          <a:lstStyle/>
          <a:p>
            <a:r>
              <a:rPr lang="en-US" dirty="0"/>
              <a:t>Reason for PAR Modification</a:t>
            </a:r>
          </a:p>
        </p:txBody>
      </p:sp>
      <p:sp>
        <p:nvSpPr>
          <p:cNvPr id="3" name="Content Placeholder 2">
            <a:extLst>
              <a:ext uri="{FF2B5EF4-FFF2-40B4-BE49-F238E27FC236}">
                <a16:creationId xmlns:a16="http://schemas.microsoft.com/office/drawing/2014/main" id="{B72C317D-37A2-4AA0-8B95-9A0F1F61E601}"/>
              </a:ext>
            </a:extLst>
          </p:cNvPr>
          <p:cNvSpPr>
            <a:spLocks noGrp="1"/>
          </p:cNvSpPr>
          <p:nvPr>
            <p:ph idx="1"/>
          </p:nvPr>
        </p:nvSpPr>
        <p:spPr/>
        <p:txBody>
          <a:bodyPr>
            <a:normAutofit fontScale="92500" lnSpcReduction="20000"/>
          </a:bodyPr>
          <a:lstStyle/>
          <a:p>
            <a:r>
              <a:rPr lang="en-US" dirty="0"/>
              <a:t>Section 8.1 “Additional Explanatory Notes”</a:t>
            </a:r>
          </a:p>
          <a:p>
            <a:endParaRPr lang="en-US" dirty="0"/>
          </a:p>
          <a:p>
            <a:r>
              <a:rPr lang="en-US" dirty="0"/>
              <a:t>The Task Group started its work by evaluating the candidate use cases and available spectrum suitable for licensed narrowband operation. </a:t>
            </a:r>
          </a:p>
          <a:p>
            <a:r>
              <a:rPr lang="en-US" dirty="0"/>
              <a:t>The use cases are detailed in </a:t>
            </a:r>
            <a:r>
              <a:rPr lang="en-US" dirty="0">
                <a:hlinkClick r:id="rId2"/>
              </a:rPr>
              <a:t>802.15-20-0213r2</a:t>
            </a:r>
            <a:r>
              <a:rPr lang="en-US" dirty="0"/>
              <a:t>, and the frequency bands are detailed in </a:t>
            </a:r>
            <a:r>
              <a:rPr lang="en-US" dirty="0">
                <a:hlinkClick r:id="rId3"/>
              </a:rPr>
              <a:t>802.15-20-055r4</a:t>
            </a:r>
            <a:endParaRPr lang="en-US" dirty="0"/>
          </a:p>
          <a:p>
            <a:r>
              <a:rPr lang="en-US" dirty="0"/>
              <a:t>Based on the analysis of use cases and frequency bands, it was learned that a significant fraction of the bands of interest were allocated and structured for Frequency Division Duplexing (FDD) operation.  The PAR scope restriction to Time Division Duplexing (TDD) operation was not appropriate, based on the requirement to operate in those frequency bands. </a:t>
            </a:r>
          </a:p>
        </p:txBody>
      </p:sp>
      <p:sp>
        <p:nvSpPr>
          <p:cNvPr id="4" name="Footer Placeholder 3">
            <a:extLst>
              <a:ext uri="{FF2B5EF4-FFF2-40B4-BE49-F238E27FC236}">
                <a16:creationId xmlns:a16="http://schemas.microsoft.com/office/drawing/2014/main" id="{B301FC94-B743-4CB5-93E1-B6CB8D642199}"/>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03623473-7776-4ED3-836B-FF2DBA230B33}"/>
              </a:ext>
            </a:extLst>
          </p:cNvPr>
          <p:cNvSpPr>
            <a:spLocks noGrp="1"/>
          </p:cNvSpPr>
          <p:nvPr>
            <p:ph type="sldNum" sz="quarter" idx="12"/>
          </p:nvPr>
        </p:nvSpPr>
        <p:spPr/>
        <p:txBody>
          <a:bodyPr/>
          <a:lstStyle/>
          <a:p>
            <a:fld id="{07EF11DD-EAC9-418C-AFCF-9D5EFABD0DDC}" type="slidenum">
              <a:rPr lang="en-US" smtClean="0"/>
              <a:t>5</a:t>
            </a:fld>
            <a:endParaRPr lang="en-US"/>
          </a:p>
        </p:txBody>
      </p:sp>
    </p:spTree>
    <p:extLst>
      <p:ext uri="{BB962C8B-B14F-4D97-AF65-F5344CB8AC3E}">
        <p14:creationId xmlns:p14="http://schemas.microsoft.com/office/powerpoint/2010/main" val="77307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C013-D57B-475D-851A-173F2BF76E85}"/>
              </a:ext>
            </a:extLst>
          </p:cNvPr>
          <p:cNvSpPr>
            <a:spLocks noGrp="1"/>
          </p:cNvSpPr>
          <p:nvPr>
            <p:ph type="title"/>
          </p:nvPr>
        </p:nvSpPr>
        <p:spPr/>
        <p:txBody>
          <a:bodyPr/>
          <a:lstStyle/>
          <a:p>
            <a:r>
              <a:rPr lang="en-US"/>
              <a:t>WG Motion</a:t>
            </a:r>
            <a:endParaRPr lang="en-US" dirty="0"/>
          </a:p>
        </p:txBody>
      </p:sp>
      <p:sp>
        <p:nvSpPr>
          <p:cNvPr id="3" name="Content Placeholder 2">
            <a:extLst>
              <a:ext uri="{FF2B5EF4-FFF2-40B4-BE49-F238E27FC236}">
                <a16:creationId xmlns:a16="http://schemas.microsoft.com/office/drawing/2014/main" id="{DAC51E6B-C5B6-4ED3-BFBC-D6714D30EA26}"/>
              </a:ext>
            </a:extLst>
          </p:cNvPr>
          <p:cNvSpPr>
            <a:spLocks noGrp="1"/>
          </p:cNvSpPr>
          <p:nvPr>
            <p:ph idx="1"/>
          </p:nvPr>
        </p:nvSpPr>
        <p:spPr/>
        <p:txBody>
          <a:bodyPr/>
          <a:lstStyle/>
          <a:p>
            <a:r>
              <a:rPr lang="en-US" dirty="0"/>
              <a:t>Move to request that the PAR and CSD contained in documents [</a:t>
            </a:r>
            <a:r>
              <a:rPr lang="en-US" dirty="0">
                <a:hlinkClick r:id="rId2"/>
              </a:rPr>
              <a:t>15-20-0196-02-016t-licensed-narrowband-amendment-par</a:t>
            </a:r>
            <a:r>
              <a:rPr lang="en-US" dirty="0"/>
              <a:t>] and [</a:t>
            </a:r>
            <a:r>
              <a:rPr lang="en-US" dirty="0">
                <a:hlinkClick r:id="rId3"/>
              </a:rPr>
              <a:t>ec-19-0222-00-ACSD-p802-16t</a:t>
            </a:r>
            <a:r>
              <a:rPr lang="en-US" dirty="0"/>
              <a:t>], respectively, be approved by the IEEE 802.15 WG and that the 802 LMSC EC be requested to forward the PAR to NesCom. The 802.15 working group chair and technical editor are authorized to make additional modifications to the PAR and CSD as needed to reflect EC discussion at its closing meeting.</a:t>
            </a:r>
          </a:p>
          <a:p>
            <a:endParaRPr lang="en-US" dirty="0"/>
          </a:p>
          <a:p>
            <a:r>
              <a:rPr lang="en-US" dirty="0"/>
              <a:t>Moved Tim Godfrey</a:t>
            </a:r>
          </a:p>
          <a:p>
            <a:r>
              <a:rPr lang="en-US" dirty="0"/>
              <a:t>Second </a:t>
            </a:r>
          </a:p>
          <a:p>
            <a:endParaRPr lang="en-US" dirty="0"/>
          </a:p>
        </p:txBody>
      </p:sp>
      <p:sp>
        <p:nvSpPr>
          <p:cNvPr id="4" name="Footer Placeholder 3">
            <a:extLst>
              <a:ext uri="{FF2B5EF4-FFF2-40B4-BE49-F238E27FC236}">
                <a16:creationId xmlns:a16="http://schemas.microsoft.com/office/drawing/2014/main" id="{670E8FDD-15A6-43CD-88EB-8565A58DE0C1}"/>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88CBAF4E-F62A-41BE-BEF3-D8933185C66B}"/>
              </a:ext>
            </a:extLst>
          </p:cNvPr>
          <p:cNvSpPr>
            <a:spLocks noGrp="1"/>
          </p:cNvSpPr>
          <p:nvPr>
            <p:ph type="sldNum" sz="quarter" idx="12"/>
          </p:nvPr>
        </p:nvSpPr>
        <p:spPr/>
        <p:txBody>
          <a:bodyPr/>
          <a:lstStyle/>
          <a:p>
            <a:fld id="{07EF11DD-EAC9-418C-AFCF-9D5EFABD0DDC}" type="slidenum">
              <a:rPr lang="en-US" smtClean="0"/>
              <a:t>6</a:t>
            </a:fld>
            <a:endParaRPr lang="en-US"/>
          </a:p>
        </p:txBody>
      </p:sp>
    </p:spTree>
    <p:extLst>
      <p:ext uri="{BB962C8B-B14F-4D97-AF65-F5344CB8AC3E}">
        <p14:creationId xmlns:p14="http://schemas.microsoft.com/office/powerpoint/2010/main" val="214149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
        <p:nvSpPr>
          <p:cNvPr id="3" name="TextBox 2">
            <a:extLst>
              <a:ext uri="{FF2B5EF4-FFF2-40B4-BE49-F238E27FC236}">
                <a16:creationId xmlns:a16="http://schemas.microsoft.com/office/drawing/2014/main" id="{F62BF44F-BAE7-419F-9CA6-98775079A7E8}"/>
              </a:ext>
            </a:extLst>
          </p:cNvPr>
          <p:cNvSpPr txBox="1"/>
          <p:nvPr/>
        </p:nvSpPr>
        <p:spPr>
          <a:xfrm>
            <a:off x="838200" y="1752600"/>
            <a:ext cx="184731" cy="369332"/>
          </a:xfrm>
          <a:prstGeom prst="rect">
            <a:avLst/>
          </a:prstGeom>
          <a:noFill/>
        </p:spPr>
        <p:txBody>
          <a:bodyPr wrap="none" rtlCol="0">
            <a:spAutoFit/>
          </a:bodyPr>
          <a:lstStyle/>
          <a:p>
            <a:endParaRPr lang="en-US" dirty="0"/>
          </a:p>
        </p:txBody>
      </p:sp>
      <p:graphicFrame>
        <p:nvGraphicFramePr>
          <p:cNvPr id="4" name="Table 3">
            <a:extLst>
              <a:ext uri="{FF2B5EF4-FFF2-40B4-BE49-F238E27FC236}">
                <a16:creationId xmlns:a16="http://schemas.microsoft.com/office/drawing/2014/main" id="{3776DE24-39B6-4759-94AB-C8E25FCD847B}"/>
              </a:ext>
            </a:extLst>
          </p:cNvPr>
          <p:cNvGraphicFramePr>
            <a:graphicFrameLocks noGrp="1"/>
          </p:cNvGraphicFramePr>
          <p:nvPr>
            <p:extLst>
              <p:ext uri="{D42A27DB-BD31-4B8C-83A1-F6EECF244321}">
                <p14:modId xmlns:p14="http://schemas.microsoft.com/office/powerpoint/2010/main" val="1012219712"/>
              </p:ext>
            </p:extLst>
          </p:nvPr>
        </p:nvGraphicFramePr>
        <p:xfrm>
          <a:off x="762000" y="1937266"/>
          <a:ext cx="10515600" cy="914400"/>
        </p:xfrm>
        <a:graphic>
          <a:graphicData uri="http://schemas.openxmlformats.org/drawingml/2006/table">
            <a:tbl>
              <a:tblPr/>
              <a:tblGrid>
                <a:gridCol w="2103120">
                  <a:extLst>
                    <a:ext uri="{9D8B030D-6E8A-4147-A177-3AD203B41FA5}">
                      <a16:colId xmlns:a16="http://schemas.microsoft.com/office/drawing/2014/main" val="183004761"/>
                    </a:ext>
                  </a:extLst>
                </a:gridCol>
                <a:gridCol w="2103120">
                  <a:extLst>
                    <a:ext uri="{9D8B030D-6E8A-4147-A177-3AD203B41FA5}">
                      <a16:colId xmlns:a16="http://schemas.microsoft.com/office/drawing/2014/main" val="3287218697"/>
                    </a:ext>
                  </a:extLst>
                </a:gridCol>
                <a:gridCol w="2103120">
                  <a:extLst>
                    <a:ext uri="{9D8B030D-6E8A-4147-A177-3AD203B41FA5}">
                      <a16:colId xmlns:a16="http://schemas.microsoft.com/office/drawing/2014/main" val="1612343878"/>
                    </a:ext>
                  </a:extLst>
                </a:gridCol>
                <a:gridCol w="2103120">
                  <a:extLst>
                    <a:ext uri="{9D8B030D-6E8A-4147-A177-3AD203B41FA5}">
                      <a16:colId xmlns:a16="http://schemas.microsoft.com/office/drawing/2014/main" val="3432862472"/>
                    </a:ext>
                  </a:extLst>
                </a:gridCol>
                <a:gridCol w="2103120">
                  <a:extLst>
                    <a:ext uri="{9D8B030D-6E8A-4147-A177-3AD203B41FA5}">
                      <a16:colId xmlns:a16="http://schemas.microsoft.com/office/drawing/2014/main" val="2067102240"/>
                    </a:ext>
                  </a:extLst>
                </a:gridCol>
              </a:tblGrid>
              <a:tr h="0">
                <a:tc>
                  <a:txBody>
                    <a:bodyPr/>
                    <a:lstStyle/>
                    <a:p>
                      <a:r>
                        <a:rPr lang="en-US" dirty="0"/>
                        <a:t>315</a:t>
                      </a:r>
                    </a:p>
                  </a:txBody>
                  <a:tcPr anchor="ctr">
                    <a:lnL>
                      <a:noFill/>
                    </a:lnL>
                    <a:lnR>
                      <a:noFill/>
                    </a:lnR>
                    <a:lnT>
                      <a:noFill/>
                    </a:lnT>
                    <a:lnB>
                      <a:noFill/>
                    </a:lnB>
                  </a:tcPr>
                </a:tc>
                <a:tc>
                  <a:txBody>
                    <a:bodyPr/>
                    <a:lstStyle/>
                    <a:p>
                      <a:r>
                        <a:rPr lang="en-US" dirty="0"/>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Security Requirements for 802.16t</a:t>
                      </a:r>
                    </a:p>
                  </a:txBody>
                  <a:tcPr anchor="ctr">
                    <a:lnL>
                      <a:noFill/>
                    </a:lnL>
                    <a:lnR>
                      <a:noFill/>
                    </a:lnR>
                    <a:lnT>
                      <a:noFill/>
                    </a:lnT>
                    <a:lnB>
                      <a:noFill/>
                    </a:lnB>
                  </a:tcPr>
                </a:tc>
                <a:tc>
                  <a:txBody>
                    <a:bodyPr/>
                    <a:lstStyle/>
                    <a:p>
                      <a:r>
                        <a:rPr lang="en-US" dirty="0"/>
                        <a:t>Yael Luz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663409496"/>
                  </a:ext>
                </a:extLst>
              </a:tr>
            </a:tbl>
          </a:graphicData>
        </a:graphic>
      </p:graphicFrame>
      <p:sp>
        <p:nvSpPr>
          <p:cNvPr id="5" name="Title 1">
            <a:extLst>
              <a:ext uri="{FF2B5EF4-FFF2-40B4-BE49-F238E27FC236}">
                <a16:creationId xmlns:a16="http://schemas.microsoft.com/office/drawing/2014/main" id="{EC23C150-9DED-402B-81D4-08E5AAEAC744}"/>
              </a:ext>
            </a:extLst>
          </p:cNvPr>
          <p:cNvSpPr txBox="1">
            <a:spLocks/>
          </p:cNvSpPr>
          <p:nvPr/>
        </p:nvSpPr>
        <p:spPr>
          <a:xfrm>
            <a:off x="808892" y="3200400"/>
            <a:ext cx="10515600" cy="930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Contributions for November 10</a:t>
            </a:r>
            <a:r>
              <a:rPr lang="en-US" baseline="30000" dirty="0"/>
              <a:t>th</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8</a:t>
            </a:fld>
            <a:endParaRPr lang="en-US"/>
          </a:p>
        </p:txBody>
      </p:sp>
    </p:spTree>
    <p:extLst>
      <p:ext uri="{BB962C8B-B14F-4D97-AF65-F5344CB8AC3E}">
        <p14:creationId xmlns:p14="http://schemas.microsoft.com/office/powerpoint/2010/main" val="60020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r>
              <a:rPr lang="en-US" dirty="0"/>
              <a:t>Edits during teleconference uploaded as 182r5 </a:t>
            </a:r>
          </a:p>
          <a:p>
            <a:pPr lvl="1"/>
            <a:r>
              <a:rPr lang="en-US" dirty="0"/>
              <a:t>15-20-0182-05-016t-system-requirements-document-srd-outline-for-16t  </a:t>
            </a:r>
          </a:p>
          <a:p>
            <a:pPr lvl="1"/>
            <a:endParaRPr lang="en-US" dirty="0"/>
          </a:p>
          <a:p>
            <a:r>
              <a:rPr lang="en-US" dirty="0"/>
              <a:t>Discussion and contributions for 182r7</a:t>
            </a:r>
          </a:p>
          <a:p>
            <a:r>
              <a:rPr lang="en-US" dirty="0"/>
              <a:t>Post r7 as output</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9</a:t>
            </a:fld>
            <a:endParaRPr lang="en-US"/>
          </a:p>
        </p:txBody>
      </p:sp>
    </p:spTree>
    <p:extLst>
      <p:ext uri="{BB962C8B-B14F-4D97-AF65-F5344CB8AC3E}">
        <p14:creationId xmlns:p14="http://schemas.microsoft.com/office/powerpoint/2010/main" val="329475152"/>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8096</TotalTime>
  <Words>1291</Words>
  <Application>Microsoft Office PowerPoint</Application>
  <PresentationFormat>Widescreen</PresentationFormat>
  <Paragraphs>176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Custom Design</vt:lpstr>
      <vt:lpstr>PowerPoint Presentation</vt:lpstr>
      <vt:lpstr>TG16t Agenda  Nov 2020</vt:lpstr>
      <vt:lpstr>Call for Contributions – Updated Nov 4, 2020</vt:lpstr>
      <vt:lpstr>Motion on PAR Modification </vt:lpstr>
      <vt:lpstr>Reason for PAR Modification</vt:lpstr>
      <vt:lpstr>WG Motion</vt:lpstr>
      <vt:lpstr>Contributions for November 3rd  Telecon</vt:lpstr>
      <vt:lpstr>Discussion on Security Requirements for 802.16t </vt:lpstr>
      <vt:lpstr>Development of the SRD</vt:lpstr>
      <vt:lpstr>Preparation for development of SDD</vt:lpstr>
      <vt:lpstr>Revised Project Timeline</vt:lpstr>
      <vt:lpstr>Teleconference Planning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235</cp:revision>
  <cp:lastPrinted>1998-02-10T13:28:06Z</cp:lastPrinted>
  <dcterms:created xsi:type="dcterms:W3CDTF">2020-01-06T16:34:14Z</dcterms:created>
  <dcterms:modified xsi:type="dcterms:W3CDTF">2020-11-12T14:19:46Z</dcterms:modified>
</cp:coreProperties>
</file>