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14"/>
  </p:notesMasterIdLst>
  <p:handoutMasterIdLst>
    <p:handoutMasterId r:id="rId15"/>
  </p:handoutMasterIdLst>
  <p:sldIdLst>
    <p:sldId id="259" r:id="rId2"/>
    <p:sldId id="938" r:id="rId3"/>
    <p:sldId id="950" r:id="rId4"/>
    <p:sldId id="988" r:id="rId5"/>
    <p:sldId id="993" r:id="rId6"/>
    <p:sldId id="990" r:id="rId7"/>
    <p:sldId id="992" r:id="rId8"/>
    <p:sldId id="991" r:id="rId9"/>
    <p:sldId id="994" r:id="rId10"/>
    <p:sldId id="256" r:id="rId11"/>
    <p:sldId id="965" r:id="rId12"/>
    <p:sldId id="314" r:id="rId13"/>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04" d="100"/>
          <a:sy n="104" d="100"/>
        </p:scale>
        <p:origin x="120" y="85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10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p:txBody>
          <a:bodyPr/>
          <a:lstStyle/>
          <a:p>
            <a:fld id="{07EF11DD-EAC9-418C-AFCF-9D5EFABD0DDC}" type="slidenum">
              <a:rPr lang="en-US" smtClean="0"/>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DA6447-DA94-425E-BDE1-D21A72CCDAE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8D5D4A3-7633-4E8D-842A-4F45BFB25D6E}"/>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A46D66-C183-4B27-AD35-6FEBAD97D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November 2020</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6" name="Slide Number Placeholder 5">
            <a:extLst>
              <a:ext uri="{FF2B5EF4-FFF2-40B4-BE49-F238E27FC236}">
                <a16:creationId xmlns:a16="http://schemas.microsoft.com/office/drawing/2014/main" id="{44346B63-CD11-439F-A72D-80BE47519D7F}"/>
              </a:ext>
            </a:extLst>
          </p:cNvPr>
          <p:cNvSpPr>
            <a:spLocks noGrp="1"/>
          </p:cNvSpPr>
          <p:nvPr>
            <p:ph type="sldNum" sz="quarter" idx="4"/>
          </p:nvPr>
        </p:nvSpPr>
        <p:spPr>
          <a:xfrm>
            <a:off x="8915400" y="6356350"/>
            <a:ext cx="2971800" cy="365125"/>
          </a:xfrm>
          <a:prstGeom prst="rect">
            <a:avLst/>
          </a:prstGeom>
        </p:spPr>
        <p:txBody>
          <a:bodyPr vert="horz" lIns="91440" tIns="45720" rIns="91440" bIns="45720" rtlCol="0" anchor="ctr"/>
          <a:lstStyle>
            <a:lvl1pPr algn="r">
              <a:defRPr sz="1400" b="1">
                <a:solidFill>
                  <a:schemeClr val="tx1"/>
                </a:solidFill>
              </a:defRPr>
            </a:lvl1pPr>
          </a:lstStyle>
          <a:p>
            <a:r>
              <a:rPr lang="en-US" dirty="0"/>
              <a:t>&lt;#&gt;</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doc.:IEEE802.15-20-0358r0</a:t>
            </a:r>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mentor.ieee.org/802.15/documents?is_dcn=DCN%2C%20Title%2C%20Author%20or%20Affiliation&amp;is_group=016t" TargetMode="External"/><Relationship Id="rId3" Type="http://schemas.openxmlformats.org/officeDocument/2006/relationships/hyperlink" Target="https://mentor.ieee.org/802.15/dcn/20/15-20-0196-01-016t-licensed-narrowband-amendment-par.pdf" TargetMode="External"/><Relationship Id="rId7" Type="http://schemas.openxmlformats.org/officeDocument/2006/relationships/hyperlink" Target="http://grouper.ieee.org/groups/802/15/calendar.html" TargetMode="External"/><Relationship Id="rId2" Type="http://schemas.openxmlformats.org/officeDocument/2006/relationships/hyperlink" Target="https://development.standards.ieee.org/myproject-web/app#viewpar/7292" TargetMode="External"/><Relationship Id="rId1" Type="http://schemas.openxmlformats.org/officeDocument/2006/relationships/slideLayout" Target="../slideLayouts/slideLayout2.xml"/><Relationship Id="rId6" Type="http://schemas.openxmlformats.org/officeDocument/2006/relationships/hyperlink" Target="http://grouper.ieee.org/groups/802/15/pub/Subscribe.html" TargetMode="External"/><Relationship Id="rId11" Type="http://schemas.openxmlformats.org/officeDocument/2006/relationships/hyperlink" Target="https://mentor.ieee.org/802.15/dcn/20/15-20-0079-04-016t-task-group-16t-call-for-contributions.docx" TargetMode="External"/><Relationship Id="rId5" Type="http://schemas.openxmlformats.org/officeDocument/2006/relationships/hyperlink" Target="https://mentor.ieee.org/802.15/dcn/20/15-20-0213-02-016t-ieee-802-16t-use-cases.xlsx" TargetMode="External"/><Relationship Id="rId10" Type="http://schemas.openxmlformats.org/officeDocument/2006/relationships/hyperlink" Target="mailto:pat.kinney@kinneyconsultingllc.com" TargetMode="External"/><Relationship Id="rId4" Type="http://schemas.openxmlformats.org/officeDocument/2006/relationships/hyperlink" Target="https://mentor.ieee.org/802.15/dcn/20/15-20-0182-06-016t-system-requirements-document-srd-outline-for-16t.docx" TargetMode="External"/><Relationship Id="rId9" Type="http://schemas.openxmlformats.org/officeDocument/2006/relationships/hyperlink" Target="mailto:tim.godfrey@ieee.org"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20/15-20-0055-04-016t-frequency-band-layout.xlsx" TargetMode="External"/><Relationship Id="rId2" Type="http://schemas.openxmlformats.org/officeDocument/2006/relationships/hyperlink" Target="https://mentor.ieee.org/802.15/dcn/20/15-20-0213-02-016t-ieee-802-16t-use-cases.xls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6/dcn/17/16-17-0006-03-000s-802-16s-approved-system-description-document-sdd.docx" TargetMode="External"/><Relationship Id="rId2" Type="http://schemas.openxmlformats.org/officeDocument/2006/relationships/hyperlink" Target="https://mentor.ieee.org/802.15/dcn/20/15-20-0351-00-016t-template-for-16t-system-description-document-sdd.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a:extLst>
              <a:ext uri="{FF2B5EF4-FFF2-40B4-BE49-F238E27FC236}">
                <a16:creationId xmlns:a16="http://schemas.microsoft.com/office/drawing/2014/main" id="{5DE7E795-F202-4917-99A0-673B57CFE9E3}"/>
              </a:ext>
            </a:extLst>
          </p:cNvPr>
          <p:cNvSpPr>
            <a:spLocks noGrp="1"/>
          </p:cNvSpPr>
          <p:nvPr>
            <p:ph type="dt" sz="half" idx="4294967295"/>
          </p:nvPr>
        </p:nvSpPr>
        <p:spPr>
          <a:xfrm>
            <a:off x="838200" y="6356350"/>
            <a:ext cx="2743200" cy="365125"/>
          </a:xfrm>
        </p:spPr>
        <p:txBody>
          <a:bodyPr/>
          <a:lstStyle/>
          <a:p>
            <a:r>
              <a:rPr lang="en-US" altLang="en-US" dirty="0"/>
              <a:t>November 2020</a:t>
            </a:r>
          </a:p>
        </p:txBody>
      </p:sp>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6" name="Slide Number Placeholder 3">
            <a:extLst>
              <a:ext uri="{FF2B5EF4-FFF2-40B4-BE49-F238E27FC236}">
                <a16:creationId xmlns:a16="http://schemas.microsoft.com/office/drawing/2014/main" id="{CB0E719E-DD36-40FA-8351-E33DEAA0C7E6}"/>
              </a:ext>
            </a:extLst>
          </p:cNvPr>
          <p:cNvSpPr>
            <a:spLocks noGrp="1"/>
          </p:cNvSpPr>
          <p:nvPr>
            <p:ph type="sldNum" sz="quarter" idx="12"/>
          </p:nvPr>
        </p:nvSpPr>
        <p:spPr/>
        <p:txBody>
          <a:bodyPr/>
          <a:lstStyle/>
          <a:p>
            <a:r>
              <a:rPr lang="en-US" altLang="en-US"/>
              <a:t>Slide </a:t>
            </a:r>
            <a:fld id="{C6213B5F-16EA-4E6C-B391-0D0EC6DE41A6}" type="slidenum">
              <a:rPr lang="en-US" altLang="en-US"/>
              <a:pPr/>
              <a:t>1</a:t>
            </a:fld>
            <a:endParaRPr lang="en-US" altLang="en-US"/>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2020 Plenary Meeting Closing Report</a:t>
            </a:r>
            <a:endParaRPr lang="en-US" altLang="en-US" dirty="0">
              <a:solidFill>
                <a:schemeClr val="tx2"/>
              </a:solidFill>
            </a:endParaRP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2020-11-11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Revised Project Timeline</a:t>
            </a:r>
          </a:p>
        </p:txBody>
      </p:sp>
      <p:sp>
        <p:nvSpPr>
          <p:cNvPr id="4" name="Date Placeholder 3">
            <a:extLst>
              <a:ext uri="{FF2B5EF4-FFF2-40B4-BE49-F238E27FC236}">
                <a16:creationId xmlns:a16="http://schemas.microsoft.com/office/drawing/2014/main" id="{128589EE-0C28-447A-8821-EF1D883293F2}"/>
              </a:ext>
            </a:extLst>
          </p:cNvPr>
          <p:cNvSpPr>
            <a:spLocks noGrp="1"/>
          </p:cNvSpPr>
          <p:nvPr>
            <p:ph type="dt" sz="half" idx="4294967295"/>
          </p:nvPr>
        </p:nvSpPr>
        <p:spPr>
          <a:xfrm>
            <a:off x="838200" y="6356350"/>
            <a:ext cx="2743200" cy="365125"/>
          </a:xfrm>
        </p:spPr>
        <p:txBody>
          <a:bodyPr/>
          <a:lstStyle/>
          <a:p>
            <a:r>
              <a:rPr lang="en-US" altLang="en-US" dirty="0"/>
              <a:t>November 2020</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p:txBody>
          <a:bodyPr/>
          <a:lstStyle/>
          <a:p>
            <a:r>
              <a:rPr lang="en-US" altLang="en-US"/>
              <a:t>Tim Godfrey, EPRI</a:t>
            </a:r>
          </a:p>
        </p:txBody>
      </p:sp>
      <p:sp>
        <p:nvSpPr>
          <p:cNvPr id="6" name="Slide Number Placeholder 5">
            <a:extLst>
              <a:ext uri="{FF2B5EF4-FFF2-40B4-BE49-F238E27FC236}">
                <a16:creationId xmlns:a16="http://schemas.microsoft.com/office/drawing/2014/main" id="{72CDEFBC-B0A4-47FF-8255-F7239665A0A7}"/>
              </a:ext>
            </a:extLst>
          </p:cNvPr>
          <p:cNvSpPr>
            <a:spLocks noGrp="1"/>
          </p:cNvSpPr>
          <p:nvPr>
            <p:ph type="sldNum" sz="quarter" idx="12"/>
          </p:nvPr>
        </p:nvSpPr>
        <p:spPr/>
        <p:txBody>
          <a:bodyPr/>
          <a:lstStyle/>
          <a:p>
            <a:r>
              <a:rPr lang="en-US" altLang="en-US"/>
              <a:t>Slide </a:t>
            </a:r>
            <a:fld id="{F9EEA8B6-4152-421A-8DF9-457DEB0C2B56}" type="slidenum">
              <a:rPr lang="en-US" altLang="en-US"/>
              <a:pPr/>
              <a:t>10</a:t>
            </a:fld>
            <a:endParaRPr lang="en-US" altLang="en-US"/>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341982247"/>
              </p:ext>
            </p:extLst>
          </p:nvPr>
        </p:nvGraphicFramePr>
        <p:xfrm>
          <a:off x="1295400" y="1371600"/>
          <a:ext cx="9220200" cy="4724397"/>
        </p:xfrm>
        <a:graphic>
          <a:graphicData uri="http://schemas.openxmlformats.org/drawingml/2006/table">
            <a:tbl>
              <a:tblPr firstRow="1" bandRow="1">
                <a:tableStyleId>{5C22544A-7EE6-4342-B048-85BDC9FD1C3A}</a:tableStyleId>
              </a:tblPr>
              <a:tblGrid>
                <a:gridCol w="5334000">
                  <a:extLst>
                    <a:ext uri="{9D8B030D-6E8A-4147-A177-3AD203B41FA5}">
                      <a16:colId xmlns:a16="http://schemas.microsoft.com/office/drawing/2014/main" val="3384751907"/>
                    </a:ext>
                  </a:extLst>
                </a:gridCol>
                <a:gridCol w="1905000">
                  <a:extLst>
                    <a:ext uri="{9D8B030D-6E8A-4147-A177-3AD203B41FA5}">
                      <a16:colId xmlns:a16="http://schemas.microsoft.com/office/drawing/2014/main" val="2633383389"/>
                    </a:ext>
                  </a:extLst>
                </a:gridCol>
                <a:gridCol w="19812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tc>
                  <a:txBody>
                    <a:bodyPr/>
                    <a:lstStyle/>
                    <a:p>
                      <a:r>
                        <a:rPr lang="en-US" sz="2400" dirty="0"/>
                        <a:t>Updated 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January 2020</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SRD Approval</a:t>
                      </a:r>
                    </a:p>
                  </a:txBody>
                  <a:tcPr/>
                </a:tc>
                <a:tc>
                  <a:txBody>
                    <a:bodyPr/>
                    <a:lstStyle/>
                    <a:p>
                      <a:r>
                        <a:rPr lang="en-US" sz="2400" dirty="0">
                          <a:solidFill>
                            <a:schemeClr val="bg1">
                              <a:lumMod val="65000"/>
                            </a:schemeClr>
                          </a:solidFill>
                        </a:rPr>
                        <a:t>Nov 2020</a:t>
                      </a:r>
                    </a:p>
                  </a:txBody>
                  <a:tcPr/>
                </a:tc>
                <a:tc>
                  <a:txBody>
                    <a:bodyPr/>
                    <a:lstStyle/>
                    <a:p>
                      <a:r>
                        <a:rPr lang="en-US" sz="2400" dirty="0"/>
                        <a:t>March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solidFill>
                            <a:schemeClr val="bg1">
                              <a:lumMod val="65000"/>
                            </a:schemeClr>
                          </a:solidFill>
                        </a:rPr>
                        <a:t>May 2021</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solidFill>
                            <a:schemeClr val="bg1">
                              <a:lumMod val="65000"/>
                            </a:schemeClr>
                          </a:solidFill>
                        </a:rPr>
                        <a:t>Sept 2021</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solidFill>
                            <a:schemeClr val="bg1">
                              <a:lumMod val="65000"/>
                            </a:schemeClr>
                          </a:solidFill>
                        </a:rPr>
                        <a:t>Nov 2021</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solidFill>
                            <a:schemeClr val="bg1">
                              <a:lumMod val="65000"/>
                            </a:schemeClr>
                          </a:solidFill>
                        </a:rPr>
                        <a:t>Mar 2022</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solidFill>
                            <a:schemeClr val="bg1">
                              <a:lumMod val="65000"/>
                            </a:schemeClr>
                          </a:solidFill>
                        </a:rPr>
                        <a:t>Sept 2022</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solidFill>
                            <a:schemeClr val="bg1">
                              <a:lumMod val="65000"/>
                            </a:schemeClr>
                          </a:solidFill>
                        </a:rPr>
                        <a:t>March 2023</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227872"/>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fontScale="92500" lnSpcReduction="20000"/>
          </a:bodyPr>
          <a:lstStyle/>
          <a:p>
            <a:r>
              <a:rPr lang="en-US" dirty="0"/>
              <a:t>Plan for rest of 2020</a:t>
            </a:r>
          </a:p>
          <a:p>
            <a:endParaRPr lang="en-US" dirty="0"/>
          </a:p>
          <a:p>
            <a:r>
              <a:rPr lang="en-US" dirty="0">
                <a:solidFill>
                  <a:schemeClr val="bg1">
                    <a:lumMod val="75000"/>
                  </a:schemeClr>
                </a:solidFill>
              </a:rPr>
              <a:t>August 13   	11am Pacific, 2pm Eastern</a:t>
            </a:r>
          </a:p>
          <a:p>
            <a:r>
              <a:rPr lang="en-US" dirty="0">
                <a:solidFill>
                  <a:schemeClr val="bg1">
                    <a:lumMod val="75000"/>
                  </a:schemeClr>
                </a:solidFill>
              </a:rPr>
              <a:t>Sept 17	11am Pacific, 2pm Eastern  (802.15 electronic Interim)</a:t>
            </a:r>
          </a:p>
          <a:p>
            <a:r>
              <a:rPr lang="en-US" dirty="0">
                <a:solidFill>
                  <a:schemeClr val="bg1">
                    <a:lumMod val="75000"/>
                  </a:schemeClr>
                </a:solidFill>
              </a:rPr>
              <a:t>Oct 14	10:30am Pacific, 3:30pm Eastern  (1.5 hours)</a:t>
            </a:r>
          </a:p>
          <a:p>
            <a:r>
              <a:rPr lang="en-US" dirty="0"/>
              <a:t>IEEE 802 Electronic Plenary  -- IEEE 802.15 will meet over two weeks</a:t>
            </a:r>
          </a:p>
          <a:p>
            <a:pPr lvl="1"/>
            <a:r>
              <a:rPr lang="en-US" dirty="0"/>
              <a:t>TG16t Meeting 1		Tuesday Nov 3	   PM2	1-3pm Pacific 4-6pm Eastern</a:t>
            </a:r>
          </a:p>
          <a:p>
            <a:pPr lvl="1"/>
            <a:r>
              <a:rPr lang="en-US" dirty="0"/>
              <a:t>TG16t Meeting 2		Tuesday Nov 10	   PM2	1-3pm Pacific 4-6pm Eastern</a:t>
            </a:r>
          </a:p>
          <a:p>
            <a:pPr lvl="1"/>
            <a:endParaRPr lang="en-US" dirty="0"/>
          </a:p>
          <a:p>
            <a:r>
              <a:rPr lang="en-US" dirty="0"/>
              <a:t>Dec 3 	 11am Pacific, 2pm Eastern</a:t>
            </a:r>
          </a:p>
          <a:p>
            <a:r>
              <a:rPr lang="en-US" dirty="0"/>
              <a:t>January 12	 11am Pacific, 2pm Eastern</a:t>
            </a:r>
          </a:p>
        </p:txBody>
      </p:sp>
      <p:sp>
        <p:nvSpPr>
          <p:cNvPr id="4" name="Date Placeholder 3">
            <a:extLst>
              <a:ext uri="{FF2B5EF4-FFF2-40B4-BE49-F238E27FC236}">
                <a16:creationId xmlns:a16="http://schemas.microsoft.com/office/drawing/2014/main" id="{317A0258-535C-4BCF-83C2-B22684A317F3}"/>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0AF82E0-2FE4-49E0-BD5C-9D530894340A}"/>
              </a:ext>
            </a:extLst>
          </p:cNvPr>
          <p:cNvSpPr>
            <a:spLocks noGrp="1"/>
          </p:cNvSpPr>
          <p:nvPr>
            <p:ph type="sldNum" sz="quarter" idx="12"/>
          </p:nvPr>
        </p:nvSpPr>
        <p:spPr/>
        <p:txBody>
          <a:bodyPr/>
          <a:lstStyle/>
          <a:p>
            <a:fld id="{07EF11DD-EAC9-418C-AFCF-9D5EFABD0DDC}" type="slidenum">
              <a:rPr lang="en-US" smtClean="0"/>
              <a:t>11</a:t>
            </a:fld>
            <a:endParaRPr lang="en-US"/>
          </a:p>
        </p:txBody>
      </p:sp>
      <p:sp>
        <p:nvSpPr>
          <p:cNvPr id="7" name="Arrow: Right 6">
            <a:extLst>
              <a:ext uri="{FF2B5EF4-FFF2-40B4-BE49-F238E27FC236}">
                <a16:creationId xmlns:a16="http://schemas.microsoft.com/office/drawing/2014/main" id="{7D88BA48-D714-442A-A845-A5A0B4DAE46B}"/>
              </a:ext>
            </a:extLst>
          </p:cNvPr>
          <p:cNvSpPr/>
          <p:nvPr/>
        </p:nvSpPr>
        <p:spPr>
          <a:xfrm>
            <a:off x="114300" y="5181600"/>
            <a:ext cx="72390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19235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4294967295"/>
          </p:nvPr>
        </p:nvSpPr>
        <p:spPr>
          <a:xfrm>
            <a:off x="838200" y="6356350"/>
            <a:ext cx="2743200" cy="365125"/>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dirty="0"/>
              <a:t>November 2020</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a:t>Slide </a:t>
            </a:r>
            <a:fld id="{219C1867-47CF-411F-B0EE-95650A4BE4CC}" type="slidenum">
              <a:rPr lang="en-US" sz="1200"/>
              <a:pPr>
                <a:defRPr/>
              </a:pPr>
              <a:t>12</a:t>
            </a:fld>
            <a:endParaRPr lang="en-US" sz="1200"/>
          </a:p>
        </p:txBody>
      </p:sp>
      <p:sp>
        <p:nvSpPr>
          <p:cNvPr id="10245" name="Rectangle 2"/>
          <p:cNvSpPr>
            <a:spLocks noGrp="1" noChangeArrowheads="1"/>
          </p:cNvSpPr>
          <p:nvPr>
            <p:ph type="title"/>
          </p:nvPr>
        </p:nvSpPr>
        <p:spPr>
          <a:xfrm>
            <a:off x="1447800" y="421042"/>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1447800" y="1676400"/>
            <a:ext cx="9296400" cy="4495800"/>
          </a:xfrm>
        </p:spPr>
        <p:txBody>
          <a:bodyPr>
            <a:normAutofit/>
          </a:bodyPr>
          <a:lstStyle/>
          <a:p>
            <a:r>
              <a:rPr lang="en-US" sz="2000" strike="sngStrike" dirty="0">
                <a:solidFill>
                  <a:srgbClr val="FF0000"/>
                </a:solidFill>
              </a:rPr>
              <a:t>July 12-17, 2020, Sheraton Centre Montreal, Montreal Canada,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September 13-18, 2020, Grand Hyatt Atlanta in Buckhead, Atlanta, Georgia, </a:t>
            </a:r>
            <a:r>
              <a:rPr lang="en-US" sz="2000" i="1" strike="sngStrike" dirty="0">
                <a:solidFill>
                  <a:srgbClr val="FF0000"/>
                </a:solidFill>
              </a:rPr>
              <a:t>802 Wireless Interim Session.</a:t>
            </a:r>
            <a:endParaRPr lang="en-US" sz="2000" strike="sngStrike" dirty="0">
              <a:solidFill>
                <a:srgbClr val="FF0000"/>
              </a:solidFill>
            </a:endParaRPr>
          </a:p>
          <a:p>
            <a:r>
              <a:rPr lang="en-US" sz="2000" strike="sngStrike" dirty="0">
                <a:solidFill>
                  <a:srgbClr val="FF0000"/>
                </a:solidFill>
              </a:rPr>
              <a:t>November 18-13, 2020, Marriott Marquis Queen's Park,  Bangkok, Thailand, </a:t>
            </a:r>
            <a:r>
              <a:rPr lang="en-US" sz="2000" i="1" strike="sngStrike" dirty="0">
                <a:solidFill>
                  <a:srgbClr val="FF0000"/>
                </a:solidFill>
              </a:rPr>
              <a:t>802 Plenary Session.</a:t>
            </a:r>
            <a:endParaRPr lang="en-US" sz="2000" strike="sngStrike" dirty="0">
              <a:solidFill>
                <a:srgbClr val="FF0000"/>
              </a:solidFill>
            </a:endParaRPr>
          </a:p>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dirty="0"/>
              <a:t>March 16-18, 2021 Hyatt Regency Denver Convention Center, 802 Plenary Session</a:t>
            </a:r>
          </a:p>
          <a:p>
            <a:pPr>
              <a:defRPr/>
            </a:pPr>
            <a:endParaRPr lang="en-US" sz="2000" dirty="0"/>
          </a:p>
          <a:p>
            <a:pPr>
              <a:defRPr/>
            </a:pPr>
            <a:endParaRPr lang="en-US" sz="2000" dirty="0"/>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2" name="TextBox 1">
            <a:extLst>
              <a:ext uri="{FF2B5EF4-FFF2-40B4-BE49-F238E27FC236}">
                <a16:creationId xmlns:a16="http://schemas.microsoft.com/office/drawing/2014/main" id="{2972B8DF-5B87-446D-AC62-85A501FB447D}"/>
              </a:ext>
            </a:extLst>
          </p:cNvPr>
          <p:cNvSpPr txBox="1"/>
          <p:nvPr/>
        </p:nvSpPr>
        <p:spPr>
          <a:xfrm>
            <a:off x="10591800" y="16637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1800" y="2217270"/>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91799" y="2770752"/>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1799" y="3429045"/>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Nov 2020</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CFC Update and Presentation of Contributions</a:t>
            </a:r>
          </a:p>
          <a:p>
            <a:r>
              <a:rPr lang="en-US" dirty="0"/>
              <a:t>Review of PAR Modification</a:t>
            </a:r>
          </a:p>
          <a:p>
            <a:r>
              <a:rPr lang="en-US" dirty="0"/>
              <a:t>Development of System Requirements Document (SRD)</a:t>
            </a:r>
          </a:p>
          <a:p>
            <a:r>
              <a:rPr lang="en-US" dirty="0"/>
              <a:t>Adjourn</a:t>
            </a:r>
          </a:p>
        </p:txBody>
      </p:sp>
      <p:sp>
        <p:nvSpPr>
          <p:cNvPr id="2" name="Date Placeholder 1">
            <a:extLst>
              <a:ext uri="{FF2B5EF4-FFF2-40B4-BE49-F238E27FC236}">
                <a16:creationId xmlns:a16="http://schemas.microsoft.com/office/drawing/2014/main" id="{18E60F81-A535-4535-B380-36349C6C0953}"/>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7A912C23-63F8-450A-AA58-80D7A7B4FCA4}"/>
              </a:ext>
            </a:extLst>
          </p:cNvPr>
          <p:cNvSpPr>
            <a:spLocks noGrp="1"/>
          </p:cNvSpPr>
          <p:nvPr>
            <p:ph type="sldNum" sz="quarter" idx="12"/>
          </p:nvPr>
        </p:nvSpPr>
        <p:spPr/>
        <p:txBody>
          <a:bodyPr/>
          <a:lstStyle/>
          <a:p>
            <a:fld id="{07EF11DD-EAC9-418C-AFCF-9D5EFABD0DDC}" type="slidenum">
              <a:rPr lang="en-US" smtClean="0"/>
              <a:t>2</a:t>
            </a:fld>
            <a:endParaRPr lang="en-US"/>
          </a:p>
        </p:txBody>
      </p:sp>
    </p:spTree>
    <p:extLst>
      <p:ext uri="{BB962C8B-B14F-4D97-AF65-F5344CB8AC3E}">
        <p14:creationId xmlns:p14="http://schemas.microsoft.com/office/powerpoint/2010/main" val="20064856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lstStyle/>
          <a:p>
            <a:r>
              <a:rPr lang="en-US" dirty="0"/>
              <a:t>Call for Contributions – Updated Nov 4, 2020</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t>
            </a:r>
            <a:r>
              <a:rPr lang="en-US" u="sng" dirty="0">
                <a:hlinkClick r:id="rId2"/>
              </a:rPr>
              <a:t>approved PAR is available at</a:t>
            </a:r>
            <a:r>
              <a:rPr lang="en-US" u="sng" dirty="0"/>
              <a:t> this link</a:t>
            </a:r>
            <a:r>
              <a:rPr lang="en-US" dirty="0"/>
              <a:t>.  The approved PAR is also available on Mentor as document </a:t>
            </a:r>
            <a:r>
              <a:rPr lang="en-US" u="sng" dirty="0">
                <a:hlinkClick r:id="rId3"/>
              </a:rPr>
              <a:t>IEEE 802.15-20-0196r1</a:t>
            </a:r>
            <a:endParaRPr lang="en-US" dirty="0"/>
          </a:p>
          <a:p>
            <a:r>
              <a:rPr lang="en-US" dirty="0"/>
              <a:t>Contributions are sought on the following topics;</a:t>
            </a:r>
          </a:p>
          <a:p>
            <a:pPr lvl="1"/>
            <a:r>
              <a:rPr lang="en-US" dirty="0"/>
              <a:t>Contributions toward the System Requirements Document  (</a:t>
            </a:r>
            <a:r>
              <a:rPr lang="en-US" u="sng" dirty="0">
                <a:hlinkClick r:id="rId4"/>
              </a:rPr>
              <a:t>IEEE 802.15-20-182r6</a:t>
            </a:r>
            <a:r>
              <a:rPr lang="en-US" dirty="0"/>
              <a:t> or subsequent)</a:t>
            </a:r>
          </a:p>
          <a:p>
            <a:pPr lvl="1"/>
            <a:r>
              <a:rPr lang="en-US" dirty="0"/>
              <a:t>Contributions related to security requirements for critical infrastructure use cases as described in IEEE </a:t>
            </a:r>
            <a:r>
              <a:rPr lang="en-US" u="sng" dirty="0">
                <a:hlinkClick r:id="rId5"/>
              </a:rPr>
              <a:t>802.15-20-213r2</a:t>
            </a:r>
            <a:r>
              <a:rPr lang="en-US" dirty="0"/>
              <a:t> (or subsequent)</a:t>
            </a:r>
          </a:p>
          <a:p>
            <a:r>
              <a:rPr lang="en-US" dirty="0"/>
              <a:t>The Task Group is meeting virtually for the time being. Meetings and teleconferences are announced on the </a:t>
            </a:r>
            <a:r>
              <a:rPr lang="en-US" u="sng" dirty="0">
                <a:hlinkClick r:id="rId6"/>
              </a:rPr>
              <a:t>TG16t reflector</a:t>
            </a:r>
            <a:r>
              <a:rPr lang="en-US" dirty="0"/>
              <a:t> and the </a:t>
            </a:r>
            <a:r>
              <a:rPr lang="en-US" u="sng" dirty="0">
                <a:hlinkClick r:id="rId7"/>
              </a:rPr>
              <a:t>802.15 calendar</a:t>
            </a:r>
            <a:r>
              <a:rPr lang="en-US" dirty="0"/>
              <a:t>.</a:t>
            </a:r>
          </a:p>
          <a:p>
            <a:r>
              <a:rPr lang="en-US" dirty="0"/>
              <a:t>This call for contributions will remain open until (at least) the March 2021 electronic plenary meeting. </a:t>
            </a:r>
          </a:p>
          <a:p>
            <a:r>
              <a:rPr lang="en-US" dirty="0"/>
              <a:t>Documents should be uploaded to </a:t>
            </a:r>
            <a:r>
              <a:rPr lang="en-US" u="sng" dirty="0">
                <a:hlinkClick r:id="rId8"/>
              </a:rPr>
              <a:t>Mentor</a:t>
            </a:r>
            <a:r>
              <a:rPr lang="en-US" dirty="0"/>
              <a:t>, to the TG16t task group.</a:t>
            </a:r>
          </a:p>
          <a:p>
            <a:r>
              <a:rPr lang="en-US" dirty="0"/>
              <a:t>For further information, contact the following:</a:t>
            </a:r>
          </a:p>
          <a:p>
            <a:pPr lvl="1"/>
            <a:r>
              <a:rPr lang="en-US" dirty="0"/>
              <a:t>IEEE 802.15.16t Task Group Chair:  Tim Godfrey &lt;</a:t>
            </a:r>
            <a:r>
              <a:rPr lang="en-US" u="sng" dirty="0">
                <a:hlinkClick r:id="rId9"/>
              </a:rPr>
              <a:t>tim.godfrey@ieee.org</a:t>
            </a:r>
            <a:r>
              <a:rPr lang="en-US" dirty="0"/>
              <a:t>&gt;</a:t>
            </a:r>
          </a:p>
          <a:p>
            <a:pPr lvl="1"/>
            <a:r>
              <a:rPr lang="en-US" dirty="0"/>
              <a:t>IEEE 802.15 Working Group Chair:  Pat Kinney &lt;</a:t>
            </a:r>
            <a:r>
              <a:rPr lang="en-US" u="sng" dirty="0">
                <a:hlinkClick r:id="rId10"/>
              </a:rPr>
              <a:t>pat.kinney@kinneyconsultingllc.com</a:t>
            </a:r>
            <a:r>
              <a:rPr lang="en-US" dirty="0"/>
              <a:t>&gt;</a:t>
            </a:r>
          </a:p>
          <a:p>
            <a:endParaRPr lang="en-US" dirty="0"/>
          </a:p>
        </p:txBody>
      </p:sp>
      <p:sp>
        <p:nvSpPr>
          <p:cNvPr id="4" name="Date Placeholder 3">
            <a:extLst>
              <a:ext uri="{FF2B5EF4-FFF2-40B4-BE49-F238E27FC236}">
                <a16:creationId xmlns:a16="http://schemas.microsoft.com/office/drawing/2014/main" id="{D2F6F39F-1CE2-47E6-94C3-C4DB16D0946E}"/>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76D66EC-4AB5-4560-A355-BF061CB78939}"/>
              </a:ext>
            </a:extLst>
          </p:cNvPr>
          <p:cNvSpPr>
            <a:spLocks noGrp="1"/>
          </p:cNvSpPr>
          <p:nvPr>
            <p:ph type="sldNum" sz="quarter" idx="12"/>
          </p:nvPr>
        </p:nvSpPr>
        <p:spPr/>
        <p:txBody>
          <a:bodyPr/>
          <a:lstStyle/>
          <a:p>
            <a:fld id="{07EF11DD-EAC9-418C-AFCF-9D5EFABD0DDC}" type="slidenum">
              <a:rPr lang="en-US" smtClean="0"/>
              <a:t>3</a:t>
            </a:fld>
            <a:endParaRPr lang="en-US"/>
          </a:p>
        </p:txBody>
      </p:sp>
      <p:sp>
        <p:nvSpPr>
          <p:cNvPr id="7" name="TextBox 6">
            <a:extLst>
              <a:ext uri="{FF2B5EF4-FFF2-40B4-BE49-F238E27FC236}">
                <a16:creationId xmlns:a16="http://schemas.microsoft.com/office/drawing/2014/main" id="{82C80BA8-6A62-4194-A2F5-AC3521921B78}"/>
              </a:ext>
            </a:extLst>
          </p:cNvPr>
          <p:cNvSpPr txBox="1"/>
          <p:nvPr/>
        </p:nvSpPr>
        <p:spPr>
          <a:xfrm>
            <a:off x="8943474" y="5818743"/>
            <a:ext cx="2862515" cy="369332"/>
          </a:xfrm>
          <a:prstGeom prst="rect">
            <a:avLst/>
          </a:prstGeom>
          <a:noFill/>
        </p:spPr>
        <p:txBody>
          <a:bodyPr wrap="none" rtlCol="0">
            <a:spAutoFit/>
          </a:bodyPr>
          <a:lstStyle/>
          <a:p>
            <a:r>
              <a:rPr lang="en-US" dirty="0">
                <a:highlight>
                  <a:srgbClr val="00FF00"/>
                </a:highlight>
                <a:hlinkClick r:id="rId11"/>
              </a:rPr>
              <a:t>Updated CFC Document Link</a:t>
            </a:r>
            <a:endParaRPr lang="en-US" dirty="0">
              <a:highlight>
                <a:srgbClr val="00FF00"/>
              </a:highlight>
            </a:endParaRPr>
          </a:p>
        </p:txBody>
      </p:sp>
    </p:spTree>
    <p:extLst>
      <p:ext uri="{BB962C8B-B14F-4D97-AF65-F5344CB8AC3E}">
        <p14:creationId xmlns:p14="http://schemas.microsoft.com/office/powerpoint/2010/main" val="4142447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654D3-8E68-4E44-AC23-DC92E823789E}"/>
              </a:ext>
            </a:extLst>
          </p:cNvPr>
          <p:cNvSpPr>
            <a:spLocks noGrp="1"/>
          </p:cNvSpPr>
          <p:nvPr>
            <p:ph type="title"/>
          </p:nvPr>
        </p:nvSpPr>
        <p:spPr/>
        <p:txBody>
          <a:bodyPr/>
          <a:lstStyle/>
          <a:p>
            <a:r>
              <a:rPr lang="en-US" dirty="0"/>
              <a:t>Motion on PAR Modification </a:t>
            </a:r>
          </a:p>
        </p:txBody>
      </p:sp>
      <p:sp>
        <p:nvSpPr>
          <p:cNvPr id="3" name="Content Placeholder 2">
            <a:extLst>
              <a:ext uri="{FF2B5EF4-FFF2-40B4-BE49-F238E27FC236}">
                <a16:creationId xmlns:a16="http://schemas.microsoft.com/office/drawing/2014/main" id="{4F57F9CF-D82D-4ABC-854F-04E535EC9380}"/>
              </a:ext>
            </a:extLst>
          </p:cNvPr>
          <p:cNvSpPr>
            <a:spLocks noGrp="1"/>
          </p:cNvSpPr>
          <p:nvPr>
            <p:ph idx="1"/>
          </p:nvPr>
        </p:nvSpPr>
        <p:spPr/>
        <p:txBody>
          <a:bodyPr>
            <a:normAutofit/>
          </a:bodyPr>
          <a:lstStyle/>
          <a:p>
            <a:r>
              <a:rPr lang="en-US" dirty="0"/>
              <a:t>Approved in July Plenary, Forwarded to EC for approval in November </a:t>
            </a:r>
          </a:p>
          <a:p>
            <a:r>
              <a:rPr lang="en-US" dirty="0"/>
              <a:t>PAR Modification on Agenda for 802 EC for November and submitted to NesCom.</a:t>
            </a:r>
          </a:p>
          <a:p>
            <a:endParaRPr lang="en-US" dirty="0"/>
          </a:p>
          <a:p>
            <a:r>
              <a:rPr lang="en-US" dirty="0"/>
              <a:t>Feedback from other WG was reviewed by Task Group in 11/3 meeting, response captured in 15-20-0314-01-0000-comments-on-802-15-pars-during-nov-2020-plenary.</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E429B083-3E0D-4104-996F-CAF81A6A4157}"/>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EC498DB1-1329-45DB-B3B5-16523371354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8412196C-6468-4B08-AA27-C875F65330C0}"/>
              </a:ext>
            </a:extLst>
          </p:cNvPr>
          <p:cNvSpPr>
            <a:spLocks noGrp="1"/>
          </p:cNvSpPr>
          <p:nvPr>
            <p:ph type="sldNum" sz="quarter" idx="12"/>
          </p:nvPr>
        </p:nvSpPr>
        <p:spPr/>
        <p:txBody>
          <a:bodyPr/>
          <a:lstStyle/>
          <a:p>
            <a:fld id="{07EF11DD-EAC9-418C-AFCF-9D5EFABD0DDC}" type="slidenum">
              <a:rPr lang="en-US" smtClean="0"/>
              <a:t>4</a:t>
            </a:fld>
            <a:endParaRPr lang="en-US"/>
          </a:p>
        </p:txBody>
      </p:sp>
    </p:spTree>
    <p:extLst>
      <p:ext uri="{BB962C8B-B14F-4D97-AF65-F5344CB8AC3E}">
        <p14:creationId xmlns:p14="http://schemas.microsoft.com/office/powerpoint/2010/main" val="22537256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667F7-3467-41C3-B4B1-8602FB38BABD}"/>
              </a:ext>
            </a:extLst>
          </p:cNvPr>
          <p:cNvSpPr>
            <a:spLocks noGrp="1"/>
          </p:cNvSpPr>
          <p:nvPr>
            <p:ph type="title"/>
          </p:nvPr>
        </p:nvSpPr>
        <p:spPr/>
        <p:txBody>
          <a:bodyPr/>
          <a:lstStyle/>
          <a:p>
            <a:r>
              <a:rPr lang="en-US" dirty="0"/>
              <a:t>Reason for PAR Modification</a:t>
            </a:r>
          </a:p>
        </p:txBody>
      </p:sp>
      <p:sp>
        <p:nvSpPr>
          <p:cNvPr id="3" name="Content Placeholder 2">
            <a:extLst>
              <a:ext uri="{FF2B5EF4-FFF2-40B4-BE49-F238E27FC236}">
                <a16:creationId xmlns:a16="http://schemas.microsoft.com/office/drawing/2014/main" id="{B72C317D-37A2-4AA0-8B95-9A0F1F61E601}"/>
              </a:ext>
            </a:extLst>
          </p:cNvPr>
          <p:cNvSpPr>
            <a:spLocks noGrp="1"/>
          </p:cNvSpPr>
          <p:nvPr>
            <p:ph idx="1"/>
          </p:nvPr>
        </p:nvSpPr>
        <p:spPr/>
        <p:txBody>
          <a:bodyPr>
            <a:normAutofit fontScale="92500" lnSpcReduction="20000"/>
          </a:bodyPr>
          <a:lstStyle/>
          <a:p>
            <a:r>
              <a:rPr lang="en-US" dirty="0"/>
              <a:t>Section 8.1 “Additional Explanatory Notes”</a:t>
            </a:r>
          </a:p>
          <a:p>
            <a:endParaRPr lang="en-US" dirty="0"/>
          </a:p>
          <a:p>
            <a:r>
              <a:rPr lang="en-US" dirty="0"/>
              <a:t>The Task Group started its work by evaluating the candidate use cases and available spectrum suitable for licensed narrowband operation. </a:t>
            </a:r>
          </a:p>
          <a:p>
            <a:r>
              <a:rPr lang="en-US" dirty="0"/>
              <a:t>The use cases are detailed in </a:t>
            </a:r>
            <a:r>
              <a:rPr lang="en-US" dirty="0">
                <a:hlinkClick r:id="rId2"/>
              </a:rPr>
              <a:t>802.15-20-0213r2</a:t>
            </a:r>
            <a:r>
              <a:rPr lang="en-US" dirty="0"/>
              <a:t>, and the frequency bands are detailed in </a:t>
            </a:r>
            <a:r>
              <a:rPr lang="en-US" dirty="0">
                <a:hlinkClick r:id="rId3"/>
              </a:rPr>
              <a:t>802.15-20-055r4</a:t>
            </a:r>
            <a:endParaRPr lang="en-US" dirty="0"/>
          </a:p>
          <a:p>
            <a:r>
              <a:rPr lang="en-US" dirty="0"/>
              <a:t>Based on the analysis of use cases and frequency bands, it was learned that a significant fraction of the bands of interest were allocated and structured for Frequency Division Duplexing (FDD) operation.  The PAR scope restriction to Time Division Duplexing (TDD) operation was not appropriate, based on the requirement to operate in those frequency bands. </a:t>
            </a:r>
          </a:p>
        </p:txBody>
      </p:sp>
      <p:sp>
        <p:nvSpPr>
          <p:cNvPr id="4" name="Footer Placeholder 3">
            <a:extLst>
              <a:ext uri="{FF2B5EF4-FFF2-40B4-BE49-F238E27FC236}">
                <a16:creationId xmlns:a16="http://schemas.microsoft.com/office/drawing/2014/main" id="{B301FC94-B743-4CB5-93E1-B6CB8D642199}"/>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03623473-7776-4ED3-836B-FF2DBA230B33}"/>
              </a:ext>
            </a:extLst>
          </p:cNvPr>
          <p:cNvSpPr>
            <a:spLocks noGrp="1"/>
          </p:cNvSpPr>
          <p:nvPr>
            <p:ph type="sldNum" sz="quarter" idx="12"/>
          </p:nvPr>
        </p:nvSpPr>
        <p:spPr/>
        <p:txBody>
          <a:bodyPr/>
          <a:lstStyle/>
          <a:p>
            <a:fld id="{07EF11DD-EAC9-418C-AFCF-9D5EFABD0DDC}" type="slidenum">
              <a:rPr lang="en-US" smtClean="0"/>
              <a:t>5</a:t>
            </a:fld>
            <a:endParaRPr lang="en-US"/>
          </a:p>
        </p:txBody>
      </p:sp>
    </p:spTree>
    <p:extLst>
      <p:ext uri="{BB962C8B-B14F-4D97-AF65-F5344CB8AC3E}">
        <p14:creationId xmlns:p14="http://schemas.microsoft.com/office/powerpoint/2010/main" val="773071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 3</a:t>
            </a:r>
            <a:r>
              <a:rPr lang="en-US" baseline="30000" dirty="0"/>
              <a:t>rd</a:t>
            </a:r>
            <a:r>
              <a:rPr lang="en-US" dirty="0"/>
              <a:t>  Telecon</a:t>
            </a:r>
          </a:p>
        </p:txBody>
      </p:sp>
      <p:sp>
        <p:nvSpPr>
          <p:cNvPr id="3" name="TextBox 2">
            <a:extLst>
              <a:ext uri="{FF2B5EF4-FFF2-40B4-BE49-F238E27FC236}">
                <a16:creationId xmlns:a16="http://schemas.microsoft.com/office/drawing/2014/main" id="{F62BF44F-BAE7-419F-9CA6-98775079A7E8}"/>
              </a:ext>
            </a:extLst>
          </p:cNvPr>
          <p:cNvSpPr txBox="1"/>
          <p:nvPr/>
        </p:nvSpPr>
        <p:spPr>
          <a:xfrm>
            <a:off x="838200" y="1752600"/>
            <a:ext cx="184731" cy="369332"/>
          </a:xfrm>
          <a:prstGeom prst="rect">
            <a:avLst/>
          </a:prstGeom>
          <a:noFill/>
        </p:spPr>
        <p:txBody>
          <a:bodyPr wrap="none" rtlCol="0">
            <a:spAutoFit/>
          </a:bodyPr>
          <a:lstStyle/>
          <a:p>
            <a:endParaRPr lang="en-US" dirty="0"/>
          </a:p>
        </p:txBody>
      </p:sp>
      <p:graphicFrame>
        <p:nvGraphicFramePr>
          <p:cNvPr id="4" name="Table 3">
            <a:extLst>
              <a:ext uri="{FF2B5EF4-FFF2-40B4-BE49-F238E27FC236}">
                <a16:creationId xmlns:a16="http://schemas.microsoft.com/office/drawing/2014/main" id="{3776DE24-39B6-4759-94AB-C8E25FCD847B}"/>
              </a:ext>
            </a:extLst>
          </p:cNvPr>
          <p:cNvGraphicFramePr>
            <a:graphicFrameLocks noGrp="1"/>
          </p:cNvGraphicFramePr>
          <p:nvPr>
            <p:extLst>
              <p:ext uri="{D42A27DB-BD31-4B8C-83A1-F6EECF244321}">
                <p14:modId xmlns:p14="http://schemas.microsoft.com/office/powerpoint/2010/main" val="1012219712"/>
              </p:ext>
            </p:extLst>
          </p:nvPr>
        </p:nvGraphicFramePr>
        <p:xfrm>
          <a:off x="762000" y="1937266"/>
          <a:ext cx="10515600" cy="914400"/>
        </p:xfrm>
        <a:graphic>
          <a:graphicData uri="http://schemas.openxmlformats.org/drawingml/2006/table">
            <a:tbl>
              <a:tblPr/>
              <a:tblGrid>
                <a:gridCol w="2103120">
                  <a:extLst>
                    <a:ext uri="{9D8B030D-6E8A-4147-A177-3AD203B41FA5}">
                      <a16:colId xmlns:a16="http://schemas.microsoft.com/office/drawing/2014/main" val="183004761"/>
                    </a:ext>
                  </a:extLst>
                </a:gridCol>
                <a:gridCol w="2103120">
                  <a:extLst>
                    <a:ext uri="{9D8B030D-6E8A-4147-A177-3AD203B41FA5}">
                      <a16:colId xmlns:a16="http://schemas.microsoft.com/office/drawing/2014/main" val="3287218697"/>
                    </a:ext>
                  </a:extLst>
                </a:gridCol>
                <a:gridCol w="2103120">
                  <a:extLst>
                    <a:ext uri="{9D8B030D-6E8A-4147-A177-3AD203B41FA5}">
                      <a16:colId xmlns:a16="http://schemas.microsoft.com/office/drawing/2014/main" val="1612343878"/>
                    </a:ext>
                  </a:extLst>
                </a:gridCol>
                <a:gridCol w="2103120">
                  <a:extLst>
                    <a:ext uri="{9D8B030D-6E8A-4147-A177-3AD203B41FA5}">
                      <a16:colId xmlns:a16="http://schemas.microsoft.com/office/drawing/2014/main" val="3432862472"/>
                    </a:ext>
                  </a:extLst>
                </a:gridCol>
                <a:gridCol w="2103120">
                  <a:extLst>
                    <a:ext uri="{9D8B030D-6E8A-4147-A177-3AD203B41FA5}">
                      <a16:colId xmlns:a16="http://schemas.microsoft.com/office/drawing/2014/main" val="2067102240"/>
                    </a:ext>
                  </a:extLst>
                </a:gridCol>
              </a:tblGrid>
              <a:tr h="0">
                <a:tc>
                  <a:txBody>
                    <a:bodyPr/>
                    <a:lstStyle/>
                    <a:p>
                      <a:r>
                        <a:rPr lang="en-US" dirty="0"/>
                        <a:t>315</a:t>
                      </a:r>
                    </a:p>
                  </a:txBody>
                  <a:tcPr anchor="ctr">
                    <a:lnL>
                      <a:noFill/>
                    </a:lnL>
                    <a:lnR>
                      <a:noFill/>
                    </a:lnR>
                    <a:lnT>
                      <a:noFill/>
                    </a:lnT>
                    <a:lnB>
                      <a:noFill/>
                    </a:lnB>
                  </a:tcPr>
                </a:tc>
                <a:tc>
                  <a:txBody>
                    <a:bodyPr/>
                    <a:lstStyle/>
                    <a:p>
                      <a:r>
                        <a:rPr lang="en-US" dirty="0"/>
                        <a:t>1</a:t>
                      </a:r>
                    </a:p>
                  </a:txBody>
                  <a:tcPr anchor="ctr">
                    <a:lnL>
                      <a:noFill/>
                    </a:lnL>
                    <a:lnR>
                      <a:noFill/>
                    </a:lnR>
                    <a:lnT>
                      <a:noFill/>
                    </a:lnT>
                    <a:lnB>
                      <a:noFill/>
                    </a:lnB>
                  </a:tcPr>
                </a:tc>
                <a:tc>
                  <a:txBody>
                    <a:bodyPr/>
                    <a:lstStyle/>
                    <a:p>
                      <a:r>
                        <a:rPr lang="en-US"/>
                        <a:t>TG16t</a:t>
                      </a:r>
                    </a:p>
                  </a:txBody>
                  <a:tcPr anchor="ctr">
                    <a:lnL>
                      <a:noFill/>
                    </a:lnL>
                    <a:lnR>
                      <a:noFill/>
                    </a:lnR>
                    <a:lnT>
                      <a:noFill/>
                    </a:lnT>
                    <a:lnB>
                      <a:noFill/>
                    </a:lnB>
                  </a:tcPr>
                </a:tc>
                <a:tc>
                  <a:txBody>
                    <a:bodyPr/>
                    <a:lstStyle/>
                    <a:p>
                      <a:r>
                        <a:rPr lang="en-US" dirty="0"/>
                        <a:t>Security Requirements for 802.16t</a:t>
                      </a:r>
                    </a:p>
                  </a:txBody>
                  <a:tcPr anchor="ctr">
                    <a:lnL>
                      <a:noFill/>
                    </a:lnL>
                    <a:lnR>
                      <a:noFill/>
                    </a:lnR>
                    <a:lnT>
                      <a:noFill/>
                    </a:lnT>
                    <a:lnB>
                      <a:noFill/>
                    </a:lnB>
                  </a:tcPr>
                </a:tc>
                <a:tc>
                  <a:txBody>
                    <a:bodyPr/>
                    <a:lstStyle/>
                    <a:p>
                      <a:r>
                        <a:rPr lang="en-US" dirty="0"/>
                        <a:t>Yael Luz (</a:t>
                      </a:r>
                      <a:r>
                        <a:rPr lang="en-US" dirty="0" err="1"/>
                        <a:t>Ondas</a:t>
                      </a:r>
                      <a:r>
                        <a:rPr lang="en-US" dirty="0"/>
                        <a:t> Networks)</a:t>
                      </a:r>
                    </a:p>
                  </a:txBody>
                  <a:tcPr anchor="ctr">
                    <a:lnL>
                      <a:noFill/>
                    </a:lnL>
                    <a:lnR>
                      <a:noFill/>
                    </a:lnR>
                    <a:lnT>
                      <a:noFill/>
                    </a:lnT>
                    <a:lnB>
                      <a:noFill/>
                    </a:lnB>
                  </a:tcPr>
                </a:tc>
                <a:extLst>
                  <a:ext uri="{0D108BD9-81ED-4DB2-BD59-A6C34878D82A}">
                    <a16:rowId xmlns:a16="http://schemas.microsoft.com/office/drawing/2014/main" val="663409496"/>
                  </a:ext>
                </a:extLst>
              </a:tr>
            </a:tbl>
          </a:graphicData>
        </a:graphic>
      </p:graphicFrame>
      <p:sp>
        <p:nvSpPr>
          <p:cNvPr id="5" name="Title 1">
            <a:extLst>
              <a:ext uri="{FF2B5EF4-FFF2-40B4-BE49-F238E27FC236}">
                <a16:creationId xmlns:a16="http://schemas.microsoft.com/office/drawing/2014/main" id="{EC23C150-9DED-402B-81D4-08E5AAEAC744}"/>
              </a:ext>
            </a:extLst>
          </p:cNvPr>
          <p:cNvSpPr txBox="1">
            <a:spLocks/>
          </p:cNvSpPr>
          <p:nvPr/>
        </p:nvSpPr>
        <p:spPr>
          <a:xfrm>
            <a:off x="808892" y="3200400"/>
            <a:ext cx="10515600" cy="930275"/>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Contributions for November 10</a:t>
            </a:r>
            <a:r>
              <a:rPr lang="en-US" baseline="30000" dirty="0"/>
              <a:t>th</a:t>
            </a:r>
            <a:r>
              <a:rPr lang="en-US" dirty="0"/>
              <a:t>  Telecon</a:t>
            </a:r>
          </a:p>
        </p:txBody>
      </p:sp>
    </p:spTree>
    <p:extLst>
      <p:ext uri="{BB962C8B-B14F-4D97-AF65-F5344CB8AC3E}">
        <p14:creationId xmlns:p14="http://schemas.microsoft.com/office/powerpoint/2010/main" val="12311829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20000"/>
          </a:bodyPr>
          <a:lstStyle/>
          <a:p>
            <a:r>
              <a:rPr lang="en-US" dirty="0"/>
              <a:t>The group discusses whether the current 16t scope can include security changes under the umbrella of “required by the physical layer changes.” </a:t>
            </a:r>
          </a:p>
          <a:p>
            <a:r>
              <a:rPr lang="en-US" dirty="0"/>
              <a:t>Options:</a:t>
            </a:r>
          </a:p>
          <a:p>
            <a:pPr lvl="1"/>
            <a:r>
              <a:rPr lang="en-US" dirty="0"/>
              <a:t>1) Continue 16t and change PAR to include security changes (driven by use cases) in scope</a:t>
            </a:r>
          </a:p>
          <a:p>
            <a:pPr lvl="1"/>
            <a:r>
              <a:rPr lang="en-US" dirty="0"/>
              <a:t>2 Create a new PAR and TG for Security changes.</a:t>
            </a:r>
          </a:p>
          <a:p>
            <a:pPr lvl="1"/>
            <a:endParaRPr lang="en-US" dirty="0"/>
          </a:p>
          <a:p>
            <a:r>
              <a:rPr lang="en-US" dirty="0"/>
              <a:t>Path forward:</a:t>
            </a:r>
          </a:p>
          <a:p>
            <a:pPr lvl="1"/>
            <a:r>
              <a:rPr lang="en-US" dirty="0"/>
              <a:t>Ask for contributions on security.  Amend Call for Contribution</a:t>
            </a:r>
          </a:p>
          <a:p>
            <a:pPr lvl="1"/>
            <a:r>
              <a:rPr lang="en-US" dirty="0"/>
              <a:t>Understand the requirements for security – what has to be changed</a:t>
            </a:r>
          </a:p>
          <a:p>
            <a:pPr lvl="2"/>
            <a:r>
              <a:rPr lang="en-US" dirty="0"/>
              <a:t>Look at post-quantum security architecture</a:t>
            </a:r>
          </a:p>
          <a:p>
            <a:pPr lvl="1"/>
            <a:r>
              <a:rPr lang="en-US" dirty="0"/>
              <a:t>Can the work be done in this TG, or do we need a new TG in parallel?</a:t>
            </a:r>
          </a:p>
          <a:p>
            <a:pPr lvl="1"/>
            <a:r>
              <a:rPr lang="en-US" dirty="0"/>
              <a:t>Solicit contributions from stakeholders on what their customers and markets require</a:t>
            </a:r>
          </a:p>
          <a:p>
            <a:pPr lvl="1"/>
            <a:endParaRPr lang="en-US" dirty="0"/>
          </a:p>
          <a:p>
            <a:endParaRPr lang="en-US" dirty="0"/>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D86552C-9F04-4E8E-9E14-1801A223079D}"/>
              </a:ext>
            </a:extLst>
          </p:cNvPr>
          <p:cNvSpPr>
            <a:spLocks noGrp="1"/>
          </p:cNvSpPr>
          <p:nvPr>
            <p:ph type="sldNum" sz="quarter" idx="12"/>
          </p:nvPr>
        </p:nvSpPr>
        <p:spPr/>
        <p:txBody>
          <a:bodyPr/>
          <a:lstStyle/>
          <a:p>
            <a:fld id="{07EF11DD-EAC9-418C-AFCF-9D5EFABD0DDC}" type="slidenum">
              <a:rPr lang="en-US" smtClean="0"/>
              <a:t>7</a:t>
            </a:fld>
            <a:endParaRPr lang="en-US"/>
          </a:p>
        </p:txBody>
      </p:sp>
    </p:spTree>
    <p:extLst>
      <p:ext uri="{BB962C8B-B14F-4D97-AF65-F5344CB8AC3E}">
        <p14:creationId xmlns:p14="http://schemas.microsoft.com/office/powerpoint/2010/main" val="6002074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C59B8-EC07-45AE-B48B-1FCA8828A451}"/>
              </a:ext>
            </a:extLst>
          </p:cNvPr>
          <p:cNvSpPr>
            <a:spLocks noGrp="1"/>
          </p:cNvSpPr>
          <p:nvPr>
            <p:ph type="title"/>
          </p:nvPr>
        </p:nvSpPr>
        <p:spPr/>
        <p:txBody>
          <a:bodyPr/>
          <a:lstStyle/>
          <a:p>
            <a:r>
              <a:rPr lang="en-US" dirty="0"/>
              <a:t>Development of the SRD</a:t>
            </a:r>
          </a:p>
        </p:txBody>
      </p:sp>
      <p:sp>
        <p:nvSpPr>
          <p:cNvPr id="3" name="Content Placeholder 2">
            <a:extLst>
              <a:ext uri="{FF2B5EF4-FFF2-40B4-BE49-F238E27FC236}">
                <a16:creationId xmlns:a16="http://schemas.microsoft.com/office/drawing/2014/main" id="{9FD88886-DA36-4F68-990F-8BB520CE2383}"/>
              </a:ext>
            </a:extLst>
          </p:cNvPr>
          <p:cNvSpPr>
            <a:spLocks noGrp="1"/>
          </p:cNvSpPr>
          <p:nvPr>
            <p:ph idx="1"/>
          </p:nvPr>
        </p:nvSpPr>
        <p:spPr/>
        <p:txBody>
          <a:bodyPr>
            <a:normAutofit/>
          </a:bodyPr>
          <a:lstStyle/>
          <a:p>
            <a:r>
              <a:rPr lang="en-US" dirty="0"/>
              <a:t>Review of contribution 182r4 from Michael Gagne</a:t>
            </a:r>
          </a:p>
          <a:p>
            <a:r>
              <a:rPr lang="en-US" dirty="0"/>
              <a:t>Edits during teleconference uploaded as 182r5 </a:t>
            </a:r>
          </a:p>
          <a:p>
            <a:pPr lvl="1"/>
            <a:r>
              <a:rPr lang="en-US" dirty="0"/>
              <a:t>15-20-0182-05-016t-system-requirements-document-srd-outline-for-16t  </a:t>
            </a:r>
          </a:p>
          <a:p>
            <a:pPr lvl="1"/>
            <a:endParaRPr lang="en-US" dirty="0"/>
          </a:p>
          <a:p>
            <a:r>
              <a:rPr lang="en-US" dirty="0"/>
              <a:t>Discussion and contributions for 182r7</a:t>
            </a:r>
          </a:p>
          <a:p>
            <a:r>
              <a:rPr lang="en-US" dirty="0"/>
              <a:t>Post r7 as output</a:t>
            </a:r>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9F5ADC03-EABD-48E8-A9E8-61AEF1778ADF}"/>
              </a:ext>
            </a:extLst>
          </p:cNvPr>
          <p:cNvSpPr>
            <a:spLocks noGrp="1"/>
          </p:cNvSpPr>
          <p:nvPr>
            <p:ph type="dt" sz="half" idx="4294967295"/>
          </p:nvPr>
        </p:nvSpPr>
        <p:spPr>
          <a:xfrm>
            <a:off x="838200" y="6356350"/>
            <a:ext cx="2743200" cy="365125"/>
          </a:xfrm>
        </p:spPr>
        <p:txBody>
          <a:bodyPr/>
          <a:lstStyle/>
          <a:p>
            <a:r>
              <a:rPr lang="en-US" dirty="0"/>
              <a:t>November 2020</a:t>
            </a:r>
          </a:p>
        </p:txBody>
      </p:sp>
      <p:sp>
        <p:nvSpPr>
          <p:cNvPr id="5" name="Footer Placeholder 4">
            <a:extLst>
              <a:ext uri="{FF2B5EF4-FFF2-40B4-BE49-F238E27FC236}">
                <a16:creationId xmlns:a16="http://schemas.microsoft.com/office/drawing/2014/main" id="{8D4A42E3-1B6E-4D4C-BE4E-17428D7A6E7E}"/>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DC697F-026F-4D70-81A6-D432B409C242}"/>
              </a:ext>
            </a:extLst>
          </p:cNvPr>
          <p:cNvSpPr>
            <a:spLocks noGrp="1"/>
          </p:cNvSpPr>
          <p:nvPr>
            <p:ph type="sldNum" sz="quarter" idx="12"/>
          </p:nvPr>
        </p:nvSpPr>
        <p:spPr/>
        <p:txBody>
          <a:bodyPr/>
          <a:lstStyle/>
          <a:p>
            <a:fld id="{07EF11DD-EAC9-418C-AFCF-9D5EFABD0DDC}" type="slidenum">
              <a:rPr lang="en-US" smtClean="0"/>
              <a:t>8</a:t>
            </a:fld>
            <a:endParaRPr lang="en-US"/>
          </a:p>
        </p:txBody>
      </p:sp>
    </p:spTree>
    <p:extLst>
      <p:ext uri="{BB962C8B-B14F-4D97-AF65-F5344CB8AC3E}">
        <p14:creationId xmlns:p14="http://schemas.microsoft.com/office/powerpoint/2010/main" val="329475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971A2-F9DD-4EEF-93F1-7AD6D445167E}"/>
              </a:ext>
            </a:extLst>
          </p:cNvPr>
          <p:cNvSpPr>
            <a:spLocks noGrp="1"/>
          </p:cNvSpPr>
          <p:nvPr>
            <p:ph type="title"/>
          </p:nvPr>
        </p:nvSpPr>
        <p:spPr/>
        <p:txBody>
          <a:bodyPr/>
          <a:lstStyle/>
          <a:p>
            <a:r>
              <a:rPr lang="en-US" dirty="0"/>
              <a:t>Preparation for development of SDD</a:t>
            </a:r>
          </a:p>
        </p:txBody>
      </p:sp>
      <p:sp>
        <p:nvSpPr>
          <p:cNvPr id="3" name="Content Placeholder 2">
            <a:extLst>
              <a:ext uri="{FF2B5EF4-FFF2-40B4-BE49-F238E27FC236}">
                <a16:creationId xmlns:a16="http://schemas.microsoft.com/office/drawing/2014/main" id="{16636C63-2644-4454-9E4C-1BCBDDFCBC15}"/>
              </a:ext>
            </a:extLst>
          </p:cNvPr>
          <p:cNvSpPr>
            <a:spLocks noGrp="1"/>
          </p:cNvSpPr>
          <p:nvPr>
            <p:ph idx="1"/>
          </p:nvPr>
        </p:nvSpPr>
        <p:spPr/>
        <p:txBody>
          <a:bodyPr/>
          <a:lstStyle/>
          <a:p>
            <a:r>
              <a:rPr lang="en-US" dirty="0"/>
              <a:t>As the SRD is finalized, the Task Group will begin considering contributions for the System Design Document (SDD). </a:t>
            </a:r>
          </a:p>
          <a:p>
            <a:r>
              <a:rPr lang="en-US" dirty="0"/>
              <a:t>A SDD template for TG16t (based on the P802.16s SDD) has been uploaded as </a:t>
            </a:r>
            <a:r>
              <a:rPr lang="en-US" dirty="0">
                <a:hlinkClick r:id="rId2"/>
              </a:rPr>
              <a:t>802.15-20-0351r0</a:t>
            </a:r>
            <a:endParaRPr lang="en-US" dirty="0"/>
          </a:p>
          <a:p>
            <a:endParaRPr lang="en-US" dirty="0"/>
          </a:p>
          <a:p>
            <a:r>
              <a:rPr lang="en-US" dirty="0"/>
              <a:t>The approved 802.16s SDD is available for reference as </a:t>
            </a:r>
            <a:r>
              <a:rPr lang="en-US" dirty="0">
                <a:hlinkClick r:id="rId3"/>
              </a:rPr>
              <a:t>802.16-17-006r3</a:t>
            </a:r>
            <a:endParaRPr lang="en-US" dirty="0"/>
          </a:p>
          <a:p>
            <a:endParaRPr lang="en-US" dirty="0"/>
          </a:p>
        </p:txBody>
      </p:sp>
      <p:sp>
        <p:nvSpPr>
          <p:cNvPr id="4" name="Footer Placeholder 3">
            <a:extLst>
              <a:ext uri="{FF2B5EF4-FFF2-40B4-BE49-F238E27FC236}">
                <a16:creationId xmlns:a16="http://schemas.microsoft.com/office/drawing/2014/main" id="{73BFE21D-5EEF-43D8-8D57-027E95B3985E}"/>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39065791-6AA2-4745-B543-BAA6C8BD8055}"/>
              </a:ext>
            </a:extLst>
          </p:cNvPr>
          <p:cNvSpPr>
            <a:spLocks noGrp="1"/>
          </p:cNvSpPr>
          <p:nvPr>
            <p:ph type="sldNum" sz="quarter" idx="12"/>
          </p:nvPr>
        </p:nvSpPr>
        <p:spPr/>
        <p:txBody>
          <a:bodyPr/>
          <a:lstStyle/>
          <a:p>
            <a:fld id="{07EF11DD-EAC9-418C-AFCF-9D5EFABD0DDC}" type="slidenum">
              <a:rPr lang="en-US" smtClean="0"/>
              <a:t>9</a:t>
            </a:fld>
            <a:endParaRPr lang="en-US"/>
          </a:p>
        </p:txBody>
      </p:sp>
    </p:spTree>
    <p:extLst>
      <p:ext uri="{BB962C8B-B14F-4D97-AF65-F5344CB8AC3E}">
        <p14:creationId xmlns:p14="http://schemas.microsoft.com/office/powerpoint/2010/main" val="2777413994"/>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8075</TotalTime>
  <Words>1208</Words>
  <Application>Microsoft Office PowerPoint</Application>
  <PresentationFormat>Widescreen</PresentationFormat>
  <Paragraphs>169</Paragraphs>
  <Slides>12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Custom Design</vt:lpstr>
      <vt:lpstr>PowerPoint Presentation</vt:lpstr>
      <vt:lpstr>TG16t Agenda  Nov 2020</vt:lpstr>
      <vt:lpstr>Call for Contributions – Updated Nov 4, 2020</vt:lpstr>
      <vt:lpstr>Motion on PAR Modification </vt:lpstr>
      <vt:lpstr>Reason for PAR Modification</vt:lpstr>
      <vt:lpstr>Contributions for November 3rd  Telecon</vt:lpstr>
      <vt:lpstr>Discussion on Security Requirements for 802.16t </vt:lpstr>
      <vt:lpstr>Development of the SRD</vt:lpstr>
      <vt:lpstr>Preparation for development of SDD</vt:lpstr>
      <vt:lpstr>Revised Project Timeline</vt:lpstr>
      <vt:lpstr>Teleconference Planning</vt:lpstr>
      <vt:lpstr>Upcoming Sessions</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232</cp:revision>
  <cp:lastPrinted>1998-02-10T13:28:06Z</cp:lastPrinted>
  <dcterms:created xsi:type="dcterms:W3CDTF">2020-01-06T16:34:14Z</dcterms:created>
  <dcterms:modified xsi:type="dcterms:W3CDTF">2020-11-11T15:58:38Z</dcterms:modified>
</cp:coreProperties>
</file>