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46" r:id="rId2"/>
    <p:sldId id="358" r:id="rId3"/>
    <p:sldId id="359" r:id="rId4"/>
    <p:sldId id="360" r:id="rId5"/>
    <p:sldId id="361" r:id="rId6"/>
    <p:sldId id="362" r:id="rId7"/>
    <p:sldId id="363"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3488" autoAdjust="0"/>
  </p:normalViewPr>
  <p:slideViewPr>
    <p:cSldViewPr>
      <p:cViewPr varScale="1">
        <p:scale>
          <a:sx n="112" d="100"/>
          <a:sy n="112" d="100"/>
        </p:scale>
        <p:origin x="1368" y="96"/>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325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2020</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0" dirty="0" smtClean="0">
                <a:solidFill>
                  <a:schemeClr val="tx1"/>
                </a:solidFill>
                <a:latin typeface="Times New Roman" pitchFamily="18" charset="0"/>
                <a:cs typeface="Times New Roman" pitchFamily="18" charset="0"/>
              </a:rPr>
              <a:t>DCN 15-20-0357-00-007a</a:t>
            </a:r>
            <a:endParaRPr lang="en-US" sz="1400" b="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11/11/2020</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11/11/2020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11/11/2020</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11/11/2020</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11/11/2020</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11/11/2020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11/11/2020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52400" y="533400"/>
            <a:ext cx="8763000" cy="5509200"/>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 : </a:t>
            </a:r>
            <a:r>
              <a:rPr lang="en-US" sz="1600" b="1" dirty="0" smtClean="0">
                <a:latin typeface="Times New Roman" pitchFamily="18" charset="0"/>
                <a:cs typeface="Times New Roman" pitchFamily="18" charset="0"/>
              </a:rPr>
              <a:t>AI based channel estimation for vehicular optical </a:t>
            </a:r>
            <a:r>
              <a:rPr lang="en-US" sz="1600" b="1" dirty="0">
                <a:latin typeface="Times New Roman" pitchFamily="18" charset="0"/>
                <a:cs typeface="Times New Roman" pitchFamily="18" charset="0"/>
              </a:rPr>
              <a:t>c</a:t>
            </a:r>
            <a:r>
              <a:rPr lang="en-US" sz="1600" b="1" dirty="0" smtClean="0">
                <a:latin typeface="Times New Roman" pitchFamily="18" charset="0"/>
                <a:cs typeface="Times New Roman" pitchFamily="18" charset="0"/>
              </a:rPr>
              <a:t>amera communication (OCC) system. </a:t>
            </a:r>
          </a:p>
          <a:p>
            <a:pPr marL="228600"/>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 : </a:t>
            </a:r>
            <a:r>
              <a:rPr lang="en-US" sz="1600" dirty="0" smtClean="0">
                <a:latin typeface="Times New Roman" pitchFamily="18" charset="0"/>
                <a:cs typeface="Times New Roman" pitchFamily="18" charset="0"/>
              </a:rPr>
              <a:t>November, 2020</a:t>
            </a:r>
            <a:r>
              <a:rPr lang="en-US" sz="1600" dirty="0">
                <a:latin typeface="Times New Roman" pitchFamily="18" charset="0"/>
                <a:cs typeface="Times New Roman" pitchFamily="18" charset="0"/>
              </a:rPr>
              <a:t>	</a:t>
            </a:r>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Source : </a:t>
            </a:r>
            <a:r>
              <a:rPr lang="en-US" sz="1600" dirty="0">
                <a:latin typeface="Times New Roman" pitchFamily="18" charset="0"/>
                <a:cs typeface="Times New Roman" pitchFamily="18" charset="0"/>
              </a:rPr>
              <a:t>Md. Osman Ali, </a:t>
            </a:r>
            <a:r>
              <a:rPr lang="en-US" sz="1600" dirty="0" err="1" smtClean="0">
                <a:latin typeface="Times New Roman" pitchFamily="18" charset="0"/>
                <a:cs typeface="Times New Roman" pitchFamily="18" charset="0"/>
              </a:rPr>
              <a:t>Moh</a:t>
            </a:r>
            <a:r>
              <a:rPr lang="en-US" sz="1600" dirty="0" smtClean="0">
                <a:latin typeface="Times New Roman" pitchFamily="18" charset="0"/>
                <a:cs typeface="Times New Roman" pitchFamily="18" charset="0"/>
              </a:rPr>
              <a:t>. Khalid Hasan, and </a:t>
            </a:r>
            <a:r>
              <a:rPr lang="en-US" sz="1600" dirty="0" err="1">
                <a:latin typeface="Times New Roman" pitchFamily="18" charset="0"/>
                <a:cs typeface="Times New Roman" pitchFamily="18" charset="0"/>
              </a:rPr>
              <a:t>Yeong</a:t>
            </a:r>
            <a:r>
              <a:rPr lang="en-US" sz="1600" dirty="0">
                <a:latin typeface="Times New Roman" pitchFamily="18" charset="0"/>
                <a:cs typeface="Times New Roman" pitchFamily="18" charset="0"/>
              </a:rPr>
              <a:t> Min Jang</a:t>
            </a:r>
          </a:p>
          <a:p>
            <a:pPr marL="228600" algn="just"/>
            <a:r>
              <a:rPr lang="en-US" sz="1600" b="1" dirty="0">
                <a:latin typeface="Times New Roman" pitchFamily="18" charset="0"/>
                <a:cs typeface="Times New Roman" pitchFamily="18" charset="0"/>
              </a:rPr>
              <a:t>Company : </a:t>
            </a:r>
            <a:r>
              <a:rPr lang="en-US" sz="1600" dirty="0">
                <a:latin typeface="Times New Roman" pitchFamily="18" charset="0"/>
                <a:cs typeface="Times New Roman" pitchFamily="18" charset="0"/>
              </a:rPr>
              <a:t>[</a:t>
            </a:r>
            <a:r>
              <a:rPr lang="en-US" sz="1600" dirty="0" err="1">
                <a:latin typeface="Times New Roman" pitchFamily="18" charset="0"/>
                <a:cs typeface="Times New Roman" pitchFamily="18" charset="0"/>
              </a:rPr>
              <a:t>Kookmin</a:t>
            </a:r>
            <a:r>
              <a:rPr lang="en-US" sz="1600" dirty="0">
                <a:latin typeface="Times New Roman" pitchFamily="18" charset="0"/>
                <a:cs typeface="Times New Roman" pitchFamily="18" charset="0"/>
              </a:rPr>
              <a:t> University]</a:t>
            </a:r>
            <a:endParaRPr lang="en-US" sz="1600" b="1" dirty="0">
              <a:latin typeface="Times New Roman" pitchFamily="18" charset="0"/>
              <a:cs typeface="Times New Roman" pitchFamily="18" charset="0"/>
            </a:endParaRPr>
          </a:p>
          <a:p>
            <a:r>
              <a:rPr lang="en-US" altLang="ja-JP" sz="1600" dirty="0">
                <a:ea typeface="ＭＳ Ｐゴシック" charset="-128"/>
              </a:rPr>
              <a:t>     </a:t>
            </a:r>
            <a:r>
              <a:rPr lang="en-US" altLang="ja-JP" sz="1600" b="1" dirty="0">
                <a:latin typeface="Times New Roman" pitchFamily="18" charset="0"/>
                <a:cs typeface="Times New Roman" pitchFamily="18" charset="0"/>
              </a:rPr>
              <a:t>Address : </a:t>
            </a:r>
            <a:r>
              <a:rPr lang="en-US" altLang="ja-JP" sz="1600" dirty="0">
                <a:latin typeface="Times New Roman" pitchFamily="18" charset="0"/>
                <a:cs typeface="Times New Roman" pitchFamily="18" charset="0"/>
              </a:rPr>
              <a:t>[Seoul, Korea]</a:t>
            </a:r>
          </a:p>
          <a:p>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Voice : </a:t>
            </a:r>
            <a:r>
              <a:rPr lang="en-US" altLang="ja-JP" sz="1600" dirty="0">
                <a:latin typeface="Times New Roman" pitchFamily="18" charset="0"/>
                <a:cs typeface="Times New Roman" pitchFamily="18" charset="0"/>
              </a:rPr>
              <a:t>[+82-2-910-5068], E-Mail: [</a:t>
            </a:r>
            <a:r>
              <a:rPr lang="en-US" altLang="ko-KR" sz="1600" dirty="0">
                <a:latin typeface="Times New Roman" pitchFamily="18" charset="0"/>
                <a:cs typeface="Times New Roman" pitchFamily="18" charset="0"/>
              </a:rPr>
              <a:t>yjang@kookmin.ac.kr</a:t>
            </a:r>
            <a:r>
              <a:rPr lang="en-US" altLang="ja-JP" sz="1600" dirty="0">
                <a:latin typeface="Times New Roman" pitchFamily="18" charset="0"/>
                <a:cs typeface="Times New Roman" pitchFamily="18" charset="0"/>
              </a:rPr>
              <a:t>]</a:t>
            </a:r>
          </a:p>
          <a:p>
            <a:r>
              <a:rPr lang="en-US" sz="1600" b="1" dirty="0">
                <a:latin typeface="Times New Roman" pitchFamily="18" charset="0"/>
                <a:ea typeface="ＭＳ Ｐゴシック" charset="-128"/>
                <a:cs typeface="Times New Roman" pitchFamily="18" charset="0"/>
              </a:rPr>
              <a:t>     </a:t>
            </a:r>
            <a:r>
              <a:rPr lang="en-US" sz="1600" b="1" dirty="0">
                <a:latin typeface="Times New Roman" pitchFamily="18" charset="0"/>
                <a:cs typeface="Times New Roman" pitchFamily="18" charset="0"/>
              </a:rPr>
              <a:t>Re :</a:t>
            </a:r>
          </a:p>
          <a:p>
            <a:pPr marL="228600" algn="just">
              <a:spcBef>
                <a:spcPts val="600"/>
              </a:spcBef>
              <a:spcAft>
                <a:spcPts val="600"/>
              </a:spcAft>
            </a:pPr>
            <a:r>
              <a:rPr lang="en-US" sz="1600" b="1" dirty="0">
                <a:latin typeface="Times New Roman" pitchFamily="18" charset="0"/>
                <a:cs typeface="Times New Roman" pitchFamily="18" charset="0"/>
              </a:rPr>
              <a:t>Abstract : </a:t>
            </a:r>
            <a:r>
              <a:rPr lang="en-US" sz="1600" dirty="0">
                <a:latin typeface="Times New Roman" pitchFamily="18" charset="0"/>
                <a:cs typeface="Times New Roman" pitchFamily="18" charset="0"/>
              </a:rPr>
              <a:t>This document </a:t>
            </a:r>
            <a:r>
              <a:rPr lang="en-US" sz="1600" dirty="0" smtClean="0">
                <a:latin typeface="Times New Roman" pitchFamily="18" charset="0"/>
                <a:cs typeface="Times New Roman" pitchFamily="18" charset="0"/>
              </a:rPr>
              <a:t>focuses on developing high accuracy channel model for vehicular OCC system. </a:t>
            </a:r>
          </a:p>
          <a:p>
            <a:pPr marL="228600" algn="just">
              <a:spcBef>
                <a:spcPts val="600"/>
              </a:spcBef>
              <a:spcAft>
                <a:spcPts val="600"/>
              </a:spcAft>
            </a:pPr>
            <a:r>
              <a:rPr lang="en-US" sz="1600" b="1" dirty="0" smtClean="0">
                <a:latin typeface="Times New Roman" pitchFamily="18" charset="0"/>
                <a:cs typeface="Times New Roman" pitchFamily="18" charset="0"/>
              </a:rPr>
              <a:t>Purpose </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a:t>
            </a:r>
            <a:r>
              <a:rPr lang="en-US" sz="1600" dirty="0" smtClean="0">
                <a:latin typeface="Times New Roman" pitchFamily="18" charset="0"/>
                <a:cs typeface="Times New Roman" pitchFamily="18" charset="0"/>
              </a:rPr>
              <a:t>ensure reliable communication between high mobility vehicles using OCC.</a:t>
            </a:r>
            <a:endParaRPr lang="en-US" sz="1600" dirty="0">
              <a:latin typeface="Times New Roman" pitchFamily="18" charset="0"/>
              <a:cs typeface="Times New Roman" pitchFamily="18" charset="0"/>
            </a:endParaRPr>
          </a:p>
          <a:p>
            <a:pPr marL="228600" algn="just">
              <a:spcBef>
                <a:spcPts val="600"/>
              </a:spcBef>
              <a:spcAft>
                <a:spcPts val="600"/>
              </a:spcAft>
            </a:pPr>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 :</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r>
              <a:rPr lang="en-US" sz="1600" dirty="0">
                <a:solidFill>
                  <a:schemeClr val="accent1">
                    <a:lumMod val="60000"/>
                    <a:lumOff val="40000"/>
                  </a:schemeClr>
                </a:solidFill>
                <a:latin typeface="Times New Roman" pitchFamily="18" charset="0"/>
                <a:cs typeface="Times New Roman" pitchFamily="18" charset="0"/>
              </a:rPr>
              <a:t>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09600"/>
          </a:xfrm>
        </p:spPr>
        <p:txBody>
          <a:bodyPr>
            <a:normAutofit/>
          </a:bodyPr>
          <a:lstStyle/>
          <a:p>
            <a:pPr algn="l"/>
            <a:r>
              <a:rPr lang="en-US" sz="2900" dirty="0">
                <a:latin typeface="Times New Roman" panose="02020603050405020304" pitchFamily="18" charset="0"/>
                <a:cs typeface="Times New Roman" panose="02020603050405020304" pitchFamily="18" charset="0"/>
              </a:rPr>
              <a:t>Contents</a:t>
            </a:r>
          </a:p>
        </p:txBody>
      </p:sp>
      <p:sp>
        <p:nvSpPr>
          <p:cNvPr id="3" name="Content Placeholder 2"/>
          <p:cNvSpPr>
            <a:spLocks noGrp="1"/>
          </p:cNvSpPr>
          <p:nvPr>
            <p:ph idx="1"/>
          </p:nvPr>
        </p:nvSpPr>
        <p:spPr>
          <a:xfrm>
            <a:off x="457200" y="1087582"/>
            <a:ext cx="8229600" cy="4546745"/>
          </a:xfrm>
        </p:spPr>
        <p:txBody>
          <a:bodyPr/>
          <a:lstStyle/>
          <a:p>
            <a:pPr>
              <a:buFont typeface="Wingdings" panose="05000000000000000000" pitchFamily="2" charset="2"/>
              <a:buChar char="q"/>
            </a:pPr>
            <a:r>
              <a:rPr lang="en-US" sz="2000" dirty="0">
                <a:latin typeface="Times New Roman" pitchFamily="18" charset="0"/>
                <a:cs typeface="Times New Roman" pitchFamily="18" charset="0"/>
              </a:rPr>
              <a:t>Introduction</a:t>
            </a:r>
            <a:r>
              <a:rPr lang="en-US" dirty="0"/>
              <a:t> </a:t>
            </a:r>
            <a:r>
              <a:rPr lang="en-US" sz="2000" dirty="0">
                <a:latin typeface="Times New Roman" pitchFamily="18" charset="0"/>
                <a:cs typeface="Times New Roman" pitchFamily="18" charset="0"/>
              </a:rPr>
              <a:t>to Optical Camera Communication (OCC) </a:t>
            </a:r>
            <a:endParaRPr lang="en-US" sz="2000" dirty="0" smtClean="0">
              <a:latin typeface="Times New Roman" pitchFamily="18" charset="0"/>
              <a:cs typeface="Times New Roman" pitchFamily="18" charset="0"/>
            </a:endParaRPr>
          </a:p>
          <a:p>
            <a:pPr>
              <a:buFont typeface="Wingdings" panose="05000000000000000000" pitchFamily="2" charset="2"/>
              <a:buChar char="q"/>
            </a:pPr>
            <a:r>
              <a:rPr lang="en-US" sz="2000" dirty="0">
                <a:latin typeface="Times New Roman" pitchFamily="18" charset="0"/>
                <a:cs typeface="Times New Roman" pitchFamily="18" charset="0"/>
              </a:rPr>
              <a:t>Necessity of channel </a:t>
            </a:r>
            <a:r>
              <a:rPr lang="en-US" sz="2000" dirty="0" smtClean="0">
                <a:latin typeface="Times New Roman" pitchFamily="18" charset="0"/>
                <a:cs typeface="Times New Roman" pitchFamily="18" charset="0"/>
              </a:rPr>
              <a:t>model</a:t>
            </a:r>
          </a:p>
          <a:p>
            <a:pPr>
              <a:buFont typeface="Wingdings" panose="05000000000000000000" pitchFamily="2" charset="2"/>
              <a:buChar char="q"/>
            </a:pPr>
            <a:r>
              <a:rPr lang="en-US" sz="2000" dirty="0">
                <a:latin typeface="Times New Roman" pitchFamily="18" charset="0"/>
                <a:cs typeface="Times New Roman" pitchFamily="18" charset="0"/>
              </a:rPr>
              <a:t>Why do we need AI based channel model</a:t>
            </a:r>
            <a:r>
              <a:rPr lang="en-US" sz="2000" dirty="0" smtClean="0">
                <a:latin typeface="Times New Roman" pitchFamily="18" charset="0"/>
                <a:cs typeface="Times New Roman" pitchFamily="18" charset="0"/>
              </a:rPr>
              <a:t>?</a:t>
            </a:r>
          </a:p>
          <a:p>
            <a:pPr>
              <a:buFont typeface="Wingdings" panose="05000000000000000000" pitchFamily="2" charset="2"/>
              <a:buChar char="q"/>
            </a:pPr>
            <a:r>
              <a:rPr lang="en-US" sz="2000" dirty="0">
                <a:latin typeface="Times New Roman" pitchFamily="18" charset="0"/>
                <a:cs typeface="Times New Roman" pitchFamily="18" charset="0"/>
              </a:rPr>
              <a:t>System </a:t>
            </a:r>
            <a:r>
              <a:rPr lang="en-US" sz="2000" dirty="0" smtClean="0">
                <a:latin typeface="Times New Roman" pitchFamily="18" charset="0"/>
                <a:cs typeface="Times New Roman" pitchFamily="18" charset="0"/>
              </a:rPr>
              <a:t>Architecture</a:t>
            </a:r>
          </a:p>
          <a:p>
            <a:pPr>
              <a:buFont typeface="Wingdings" panose="05000000000000000000" pitchFamily="2" charset="2"/>
              <a:buChar char="q"/>
            </a:pPr>
            <a:r>
              <a:rPr lang="en-US" sz="2000" dirty="0" smtClean="0">
                <a:latin typeface="Times New Roman" pitchFamily="18" charset="0"/>
                <a:cs typeface="Times New Roman" pitchFamily="18" charset="0"/>
              </a:rPr>
              <a:t>Conclusion</a:t>
            </a:r>
          </a:p>
          <a:p>
            <a:pPr>
              <a:buFont typeface="Wingdings" panose="05000000000000000000" pitchFamily="2" charset="2"/>
              <a:buChar char="q"/>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726680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960438"/>
          </a:xfrm>
        </p:spPr>
        <p:txBody>
          <a:bodyPr>
            <a:normAutofit fontScale="90000"/>
          </a:bodyPr>
          <a:lstStyle/>
          <a:p>
            <a:r>
              <a:rPr lang="en-US" sz="3200" dirty="0">
                <a:latin typeface="Times New Roman" panose="02020603050405020304" pitchFamily="18" charset="0"/>
                <a:cs typeface="Times New Roman" panose="02020603050405020304" pitchFamily="18" charset="0"/>
              </a:rPr>
              <a:t>Introduction to Optical Camera Communication (OCC)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1417638"/>
            <a:ext cx="3023333" cy="4498486"/>
          </a:xfrm>
          <a:prstGeom prst="rect">
            <a:avLst/>
          </a:prstGeom>
        </p:spPr>
      </p:pic>
      <p:sp>
        <p:nvSpPr>
          <p:cNvPr id="4" name="TextBox 3"/>
          <p:cNvSpPr txBox="1"/>
          <p:nvPr/>
        </p:nvSpPr>
        <p:spPr>
          <a:xfrm>
            <a:off x="4800600" y="1379180"/>
            <a:ext cx="3838529" cy="2139047"/>
          </a:xfrm>
          <a:prstGeom prst="rect">
            <a:avLst/>
          </a:prstGeom>
          <a:noFill/>
        </p:spPr>
        <p:txBody>
          <a:bodyPr wrap="square" rtlCol="0">
            <a:spAutoFit/>
          </a:bodyPr>
          <a:lstStyle/>
          <a:p>
            <a:pPr marL="285750" indent="-285750" algn="just">
              <a:spcAft>
                <a:spcPts val="600"/>
              </a:spcAft>
              <a:buFont typeface="Wingdings" panose="05000000000000000000" pitchFamily="2" charset="2"/>
              <a:buChar char="q"/>
            </a:pPr>
            <a:r>
              <a:rPr lang="en-US" sz="1600" dirty="0" smtClean="0">
                <a:solidFill>
                  <a:prstClr val="black"/>
                </a:solidFill>
                <a:latin typeface="Times New Roman" panose="02020603050405020304" pitchFamily="18" charset="0"/>
                <a:cs typeface="Times New Roman" panose="02020603050405020304" pitchFamily="18" charset="0"/>
              </a:rPr>
              <a:t>OCC is </a:t>
            </a:r>
            <a:r>
              <a:rPr lang="en-US" sz="1600" dirty="0">
                <a:solidFill>
                  <a:prstClr val="black"/>
                </a:solidFill>
                <a:latin typeface="Times New Roman" panose="02020603050405020304" pitchFamily="18" charset="0"/>
                <a:cs typeface="Times New Roman" panose="02020603050405020304" pitchFamily="18" charset="0"/>
              </a:rPr>
              <a:t>a technique to receive binary data from LED panel or digital signage (Display) through image sensor of </a:t>
            </a:r>
            <a:r>
              <a:rPr lang="en-US" sz="1600" dirty="0" smtClean="0">
                <a:solidFill>
                  <a:prstClr val="black"/>
                </a:solidFill>
                <a:latin typeface="Times New Roman" panose="02020603050405020304" pitchFamily="18" charset="0"/>
                <a:cs typeface="Times New Roman" panose="02020603050405020304" pitchFamily="18" charset="0"/>
              </a:rPr>
              <a:t>camera.</a:t>
            </a:r>
          </a:p>
          <a:p>
            <a:pPr marL="285750" indent="-285750" algn="just">
              <a:spcAft>
                <a:spcPts val="600"/>
              </a:spcAft>
              <a:buFont typeface="Wingdings" panose="05000000000000000000" pitchFamily="2" charset="2"/>
              <a:buChar char="q"/>
            </a:pPr>
            <a:r>
              <a:rPr lang="en-US" sz="1600" dirty="0" smtClean="0">
                <a:solidFill>
                  <a:prstClr val="black"/>
                </a:solidFill>
                <a:latin typeface="Times New Roman" panose="02020603050405020304" pitchFamily="18" charset="0"/>
                <a:cs typeface="Times New Roman" panose="02020603050405020304" pitchFamily="18" charset="0"/>
              </a:rPr>
              <a:t>It requires  less additional cost as it needs </a:t>
            </a:r>
            <a:r>
              <a:rPr lang="en-US" sz="1600" dirty="0">
                <a:solidFill>
                  <a:prstClr val="black"/>
                </a:solidFill>
                <a:latin typeface="Times New Roman" panose="02020603050405020304" pitchFamily="18" charset="0"/>
                <a:cs typeface="Times New Roman" panose="02020603050405020304" pitchFamily="18" charset="0"/>
              </a:rPr>
              <a:t>a simple </a:t>
            </a:r>
            <a:r>
              <a:rPr lang="en-US" sz="1600" dirty="0" smtClean="0">
                <a:solidFill>
                  <a:prstClr val="black"/>
                </a:solidFill>
                <a:latin typeface="Times New Roman" panose="02020603050405020304" pitchFamily="18" charset="0"/>
                <a:cs typeface="Times New Roman" panose="02020603050405020304" pitchFamily="18" charset="0"/>
              </a:rPr>
              <a:t>driver circuit </a:t>
            </a:r>
            <a:r>
              <a:rPr lang="en-US" sz="1600" dirty="0">
                <a:solidFill>
                  <a:prstClr val="black"/>
                </a:solidFill>
                <a:latin typeface="Times New Roman" panose="02020603050405020304" pitchFamily="18" charset="0"/>
                <a:cs typeface="Times New Roman" panose="02020603050405020304" pitchFamily="18" charset="0"/>
              </a:rPr>
              <a:t>to existing digital </a:t>
            </a:r>
            <a:r>
              <a:rPr lang="en-US" sz="1600" dirty="0" smtClean="0">
                <a:solidFill>
                  <a:prstClr val="black"/>
                </a:solidFill>
                <a:latin typeface="Times New Roman" panose="02020603050405020304" pitchFamily="18" charset="0"/>
                <a:cs typeface="Times New Roman" panose="02020603050405020304" pitchFamily="18" charset="0"/>
              </a:rPr>
              <a:t>signage </a:t>
            </a:r>
            <a:r>
              <a:rPr lang="en-US" sz="1600" dirty="0">
                <a:solidFill>
                  <a:prstClr val="black"/>
                </a:solidFill>
                <a:latin typeface="Times New Roman" panose="02020603050405020304" pitchFamily="18" charset="0"/>
                <a:cs typeface="Times New Roman" panose="02020603050405020304" pitchFamily="18" charset="0"/>
              </a:rPr>
              <a:t>and </a:t>
            </a:r>
            <a:r>
              <a:rPr lang="en-US" sz="1600" dirty="0" smtClean="0">
                <a:solidFill>
                  <a:prstClr val="black"/>
                </a:solidFill>
                <a:latin typeface="Times New Roman" panose="02020603050405020304" pitchFamily="18" charset="0"/>
                <a:cs typeface="Times New Roman" panose="02020603050405020304" pitchFamily="18" charset="0"/>
              </a:rPr>
              <a:t>camera/</a:t>
            </a:r>
            <a:r>
              <a:rPr lang="en-US" sz="1600" dirty="0">
                <a:solidFill>
                  <a:prstClr val="black"/>
                </a:solidFill>
                <a:latin typeface="Times New Roman" panose="02020603050405020304" pitchFamily="18" charset="0"/>
                <a:cs typeface="Times New Roman" panose="02020603050405020304" pitchFamily="18" charset="0"/>
              </a:rPr>
              <a:t>smartphone</a:t>
            </a:r>
            <a:r>
              <a:rPr lang="en-US" sz="1600" dirty="0" smtClean="0">
                <a:solidFill>
                  <a:prstClr val="black"/>
                </a:solidFill>
                <a:latin typeface="Times New Roman" panose="02020603050405020304" pitchFamily="18" charset="0"/>
                <a:cs typeface="Times New Roman" panose="02020603050405020304" pitchFamily="18" charset="0"/>
              </a:rPr>
              <a:t> </a:t>
            </a:r>
            <a:r>
              <a:rPr lang="en-US" sz="1600" dirty="0">
                <a:solidFill>
                  <a:prstClr val="black"/>
                </a:solidFill>
                <a:latin typeface="Times New Roman" panose="02020603050405020304" pitchFamily="18" charset="0"/>
                <a:cs typeface="Times New Roman" panose="02020603050405020304" pitchFamily="18" charset="0"/>
              </a:rPr>
              <a:t>(usually 30 frames/sec</a:t>
            </a:r>
            <a:r>
              <a:rPr lang="en-US" sz="1600" dirty="0" smtClean="0">
                <a:solidFill>
                  <a:prstClr val="black"/>
                </a:solidFill>
                <a:latin typeface="Times New Roman" panose="02020603050405020304" pitchFamily="18" charset="0"/>
                <a:cs typeface="Times New Roman" panose="02020603050405020304" pitchFamily="18" charset="0"/>
              </a:rPr>
              <a:t>).</a:t>
            </a: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6912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a:bodyPr>
          <a:lstStyle/>
          <a:p>
            <a:r>
              <a:rPr lang="en-US" sz="3200" dirty="0">
                <a:latin typeface="Times New Roman" panose="02020603050405020304" pitchFamily="18" charset="0"/>
                <a:cs typeface="Times New Roman" panose="02020603050405020304" pitchFamily="18" charset="0"/>
              </a:rPr>
              <a:t>Necessity of channel model</a:t>
            </a:r>
          </a:p>
        </p:txBody>
      </p:sp>
      <p:sp>
        <p:nvSpPr>
          <p:cNvPr id="3" name="Content Placeholder 2"/>
          <p:cNvSpPr>
            <a:spLocks noGrp="1"/>
          </p:cNvSpPr>
          <p:nvPr>
            <p:ph idx="1"/>
          </p:nvPr>
        </p:nvSpPr>
        <p:spPr>
          <a:xfrm>
            <a:off x="457200" y="1417638"/>
            <a:ext cx="8229600" cy="4800601"/>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Communicating data from one location to another requires some form of pathway or </a:t>
            </a:r>
            <a:r>
              <a:rPr lang="en-US" sz="2000" dirty="0" smtClean="0">
                <a:latin typeface="Times New Roman" pitchFamily="18" charset="0"/>
                <a:cs typeface="Times New Roman" pitchFamily="18" charset="0"/>
              </a:rPr>
              <a:t>medium called </a:t>
            </a:r>
            <a:r>
              <a:rPr lang="en-US" sz="2000" dirty="0">
                <a:latin typeface="Times New Roman" pitchFamily="18" charset="0"/>
                <a:cs typeface="Times New Roman" pitchFamily="18" charset="0"/>
              </a:rPr>
              <a:t>communication </a:t>
            </a:r>
            <a:r>
              <a:rPr lang="en-US" sz="2000" dirty="0" smtClean="0">
                <a:latin typeface="Times New Roman" pitchFamily="18" charset="0"/>
                <a:cs typeface="Times New Roman" pitchFamily="18" charset="0"/>
              </a:rPr>
              <a:t>channels.</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Channel state information (CSI), which enables wireless systems to adapt their transmission parameters to instantaneous channel conditions and consequently achieve great performance boost, plays an increasingly vital role in mobile communications.</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In case of vehicular OCC system, obtaining accurate </a:t>
            </a:r>
            <a:r>
              <a:rPr lang="en-US" sz="2000" dirty="0">
                <a:latin typeface="Times New Roman" pitchFamily="18" charset="0"/>
                <a:cs typeface="Times New Roman" pitchFamily="18" charset="0"/>
              </a:rPr>
              <a:t>CSI is challenging </a:t>
            </a:r>
            <a:r>
              <a:rPr lang="en-US" sz="2000" dirty="0" smtClean="0">
                <a:latin typeface="Times New Roman" pitchFamily="18" charset="0"/>
                <a:cs typeface="Times New Roman" pitchFamily="18" charset="0"/>
              </a:rPr>
              <a:t>due </a:t>
            </a:r>
            <a:r>
              <a:rPr lang="en-US" sz="2000" dirty="0">
                <a:latin typeface="Times New Roman" pitchFamily="18" charset="0"/>
                <a:cs typeface="Times New Roman" pitchFamily="18" charset="0"/>
              </a:rPr>
              <a:t>to rapid channel variation caused </a:t>
            </a:r>
            <a:r>
              <a:rPr lang="en-US" sz="2000" dirty="0" smtClean="0">
                <a:latin typeface="Times New Roman" pitchFamily="18" charset="0"/>
                <a:cs typeface="Times New Roman" pitchFamily="18" charset="0"/>
              </a:rPr>
              <a:t>by the high mobility of the vehicles. </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Our aim is to develop a model that can accurately predict the channel model for vehicular OCC system.</a:t>
            </a:r>
          </a:p>
        </p:txBody>
      </p:sp>
    </p:spTree>
    <p:extLst>
      <p:ext uri="{BB962C8B-B14F-4D97-AF65-F5344CB8AC3E}">
        <p14:creationId xmlns:p14="http://schemas.microsoft.com/office/powerpoint/2010/main" val="4049466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vert="horz" lIns="91440" tIns="45720" rIns="91440" bIns="45720" rtlCol="0" anchor="ctr">
            <a:normAutofit/>
          </a:bodyPr>
          <a:lstStyle/>
          <a:p>
            <a:r>
              <a:rPr lang="en-US" sz="2800" dirty="0" smtClean="0">
                <a:latin typeface="Times New Roman" panose="02020603050405020304" pitchFamily="18" charset="0"/>
                <a:cs typeface="Times New Roman" panose="02020603050405020304" pitchFamily="18" charset="0"/>
              </a:rPr>
              <a:t>Why do we need AI based </a:t>
            </a:r>
            <a:r>
              <a:rPr lang="en-US" sz="2800" dirty="0">
                <a:latin typeface="Times New Roman" panose="02020603050405020304" pitchFamily="18" charset="0"/>
                <a:cs typeface="Times New Roman" panose="02020603050405020304" pitchFamily="18" charset="0"/>
              </a:rPr>
              <a:t>c</a:t>
            </a:r>
            <a:r>
              <a:rPr lang="en-US" sz="2800" dirty="0" smtClean="0">
                <a:latin typeface="Times New Roman" panose="02020603050405020304" pitchFamily="18" charset="0"/>
                <a:cs typeface="Times New Roman" panose="02020603050405020304" pitchFamily="18" charset="0"/>
              </a:rPr>
              <a:t>hannel model?</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51709"/>
            <a:ext cx="8229600" cy="4876800"/>
          </a:xfrm>
        </p:spPr>
        <p:txBody>
          <a:bodyPr vert="horz" lIns="91440" tIns="45720" rIns="91440" bIns="45720" rtlCol="0">
            <a:normAutofit/>
          </a:bodyPr>
          <a:lstStyle/>
          <a:p>
            <a:pPr algn="just">
              <a:lnSpc>
                <a:spcPct val="110000"/>
              </a:lnSpc>
              <a:spcBef>
                <a:spcPts val="600"/>
              </a:spcBef>
              <a:spcAft>
                <a:spcPts val="600"/>
              </a:spcAft>
              <a:buFont typeface="Wingdings" panose="05000000000000000000" pitchFamily="2" charset="2"/>
              <a:buChar char="q"/>
            </a:pPr>
            <a:r>
              <a:rPr lang="en-US" sz="1800" dirty="0" smtClean="0">
                <a:latin typeface="Times New Roman" pitchFamily="18" charset="0"/>
                <a:cs typeface="Times New Roman" pitchFamily="18" charset="0"/>
              </a:rPr>
              <a:t>The </a:t>
            </a:r>
            <a:r>
              <a:rPr lang="en-US" sz="1800" dirty="0">
                <a:latin typeface="Times New Roman" pitchFamily="18" charset="0"/>
                <a:cs typeface="Times New Roman" pitchFamily="18" charset="0"/>
              </a:rPr>
              <a:t>processing delay </a:t>
            </a:r>
            <a:r>
              <a:rPr lang="en-US" sz="1800" dirty="0" smtClean="0">
                <a:latin typeface="Times New Roman" pitchFamily="18" charset="0"/>
                <a:cs typeface="Times New Roman" pitchFamily="18" charset="0"/>
              </a:rPr>
              <a:t>in conventional pilot carrier based system causes </a:t>
            </a:r>
            <a:r>
              <a:rPr lang="en-US" sz="1800" dirty="0">
                <a:latin typeface="Times New Roman" pitchFamily="18" charset="0"/>
                <a:cs typeface="Times New Roman" pitchFamily="18" charset="0"/>
              </a:rPr>
              <a:t>inaccuracy, especially in high </a:t>
            </a:r>
            <a:r>
              <a:rPr lang="en-US" sz="1800" dirty="0" smtClean="0">
                <a:latin typeface="Times New Roman" pitchFamily="18" charset="0"/>
                <a:cs typeface="Times New Roman" pitchFamily="18" charset="0"/>
              </a:rPr>
              <a:t>mobility scenarios</a:t>
            </a:r>
            <a:r>
              <a:rPr lang="en-US" sz="1800" dirty="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800" dirty="0" smtClean="0">
                <a:latin typeface="Times New Roman" pitchFamily="18" charset="0"/>
                <a:cs typeface="Times New Roman" pitchFamily="18" charset="0"/>
              </a:rPr>
              <a:t>Channel prediction can be used as an </a:t>
            </a:r>
            <a:r>
              <a:rPr lang="en-US" sz="1800" dirty="0">
                <a:latin typeface="Times New Roman" pitchFamily="18" charset="0"/>
                <a:cs typeface="Times New Roman" pitchFamily="18" charset="0"/>
              </a:rPr>
              <a:t>alternative </a:t>
            </a:r>
            <a:r>
              <a:rPr lang="en-US" sz="1800" dirty="0" smtClean="0">
                <a:latin typeface="Times New Roman" pitchFamily="18" charset="0"/>
                <a:cs typeface="Times New Roman" pitchFamily="18" charset="0"/>
              </a:rPr>
              <a:t>technique of the existing system.</a:t>
            </a:r>
          </a:p>
          <a:p>
            <a:pPr algn="just">
              <a:lnSpc>
                <a:spcPct val="110000"/>
              </a:lnSpc>
              <a:spcBef>
                <a:spcPts val="600"/>
              </a:spcBef>
              <a:spcAft>
                <a:spcPts val="600"/>
              </a:spcAft>
              <a:buFont typeface="Wingdings" panose="05000000000000000000" pitchFamily="2" charset="2"/>
              <a:buChar char="q"/>
            </a:pPr>
            <a:r>
              <a:rPr lang="en-US" sz="1800" dirty="0" smtClean="0">
                <a:latin typeface="Times New Roman" pitchFamily="18" charset="0"/>
                <a:cs typeface="Times New Roman" pitchFamily="18" charset="0"/>
              </a:rPr>
              <a:t>Its key </a:t>
            </a:r>
            <a:r>
              <a:rPr lang="en-US" sz="1800" dirty="0">
                <a:latin typeface="Times New Roman" pitchFamily="18" charset="0"/>
                <a:cs typeface="Times New Roman" pitchFamily="18" charset="0"/>
              </a:rPr>
              <a:t>idea is to forecast future CSI in advance with a time </a:t>
            </a:r>
            <a:r>
              <a:rPr lang="en-US" sz="1800" dirty="0" smtClean="0">
                <a:latin typeface="Times New Roman" pitchFamily="18" charset="0"/>
                <a:cs typeface="Times New Roman" pitchFamily="18" charset="0"/>
              </a:rPr>
              <a:t>span that </a:t>
            </a:r>
            <a:r>
              <a:rPr lang="en-US" sz="1800" dirty="0">
                <a:latin typeface="Times New Roman" pitchFamily="18" charset="0"/>
                <a:cs typeface="Times New Roman" pitchFamily="18" charset="0"/>
              </a:rPr>
              <a:t>counteracts the induced delay</a:t>
            </a:r>
            <a:r>
              <a:rPr lang="en-US" sz="18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800" dirty="0" smtClean="0">
                <a:latin typeface="Times New Roman" pitchFamily="18" charset="0"/>
                <a:cs typeface="Times New Roman" pitchFamily="18" charset="0"/>
              </a:rPr>
              <a:t>Another advantage is that it can </a:t>
            </a:r>
            <a:r>
              <a:rPr lang="en-US" sz="1800" dirty="0">
                <a:latin typeface="Times New Roman" pitchFamily="18" charset="0"/>
                <a:cs typeface="Times New Roman" pitchFamily="18" charset="0"/>
              </a:rPr>
              <a:t>improve the </a:t>
            </a:r>
            <a:r>
              <a:rPr lang="en-US" sz="1800" dirty="0" smtClean="0">
                <a:latin typeface="Times New Roman" pitchFamily="18" charset="0"/>
                <a:cs typeface="Times New Roman" pitchFamily="18" charset="0"/>
              </a:rPr>
              <a:t>accuracy of </a:t>
            </a:r>
            <a:r>
              <a:rPr lang="en-US" sz="1800" dirty="0">
                <a:latin typeface="Times New Roman" pitchFamily="18" charset="0"/>
                <a:cs typeface="Times New Roman" pitchFamily="18" charset="0"/>
              </a:rPr>
              <a:t>CSI directly without spending extra radio resources.</a:t>
            </a:r>
            <a:endParaRPr lang="en-US" sz="18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3049864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a:bodyPr>
          <a:lstStyle/>
          <a:p>
            <a:r>
              <a:rPr lang="en-US" sz="2800" dirty="0" smtClean="0">
                <a:latin typeface="Times New Roman" panose="02020603050405020304" pitchFamily="18" charset="0"/>
                <a:cs typeface="Times New Roman" panose="02020603050405020304" pitchFamily="18" charset="0"/>
              </a:rPr>
              <a:t>System Architecture</a:t>
            </a:r>
            <a:endParaRPr lang="en-US" sz="28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457200" y="1676400"/>
            <a:ext cx="8229600" cy="3352800"/>
          </a:xfrm>
          <a:prstGeom prst="rect">
            <a:avLst/>
          </a:prstGeom>
        </p:spPr>
      </p:pic>
    </p:spTree>
    <p:extLst>
      <p:ext uri="{BB962C8B-B14F-4D97-AF65-F5344CB8AC3E}">
        <p14:creationId xmlns:p14="http://schemas.microsoft.com/office/powerpoint/2010/main" val="2214250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vert="horz" lIns="91440" tIns="45720" rIns="91440" bIns="45720" rtlCol="0" anchor="ctr">
            <a:normAutofit/>
          </a:bodyPr>
          <a:lstStyle/>
          <a:p>
            <a:r>
              <a:rPr lang="en-US" sz="4000" dirty="0">
                <a:latin typeface="Times New Roman" panose="02020603050405020304" pitchFamily="18" charset="0"/>
                <a:cs typeface="Times New Roman" panose="02020603050405020304" pitchFamily="18" charset="0"/>
              </a:rPr>
              <a:t>C</a:t>
            </a:r>
            <a:r>
              <a:rPr lang="en-US" sz="4000" dirty="0" smtClean="0">
                <a:latin typeface="Times New Roman" panose="02020603050405020304" pitchFamily="18" charset="0"/>
                <a:cs typeface="Times New Roman" panose="02020603050405020304" pitchFamily="18" charset="0"/>
              </a:rPr>
              <a:t>onclusion</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17638"/>
            <a:ext cx="8229600" cy="4708525"/>
          </a:xfrm>
        </p:spPr>
        <p:txBody>
          <a:bodyPr vert="horz" lIns="91440" tIns="45720" rIns="91440" bIns="45720" rtlCol="0">
            <a:normAutofit/>
          </a:bodyPr>
          <a:lstStyle/>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Proper channel estimation plays a key role </a:t>
            </a:r>
            <a:r>
              <a:rPr lang="en-US" sz="2000" dirty="0">
                <a:latin typeface="Times New Roman" panose="02020603050405020304" pitchFamily="18" charset="0"/>
                <a:cs typeface="Times New Roman" panose="02020603050405020304" pitchFamily="18" charset="0"/>
              </a:rPr>
              <a:t>in </a:t>
            </a:r>
            <a:r>
              <a:rPr lang="en-US" sz="2000" dirty="0" smtClean="0">
                <a:latin typeface="Times New Roman" panose="02020603050405020304" pitchFamily="18" charset="0"/>
                <a:cs typeface="Times New Roman" panose="02020603050405020304" pitchFamily="18" charset="0"/>
              </a:rPr>
              <a:t>vehicular </a:t>
            </a:r>
            <a:r>
              <a:rPr lang="en-US" sz="2000" dirty="0">
                <a:latin typeface="Times New Roman" panose="02020603050405020304" pitchFamily="18" charset="0"/>
                <a:cs typeface="Times New Roman" panose="02020603050405020304" pitchFamily="18" charset="0"/>
              </a:rPr>
              <a:t>communications</a:t>
            </a:r>
            <a:r>
              <a:rPr lang="en-US" sz="2000" dirty="0" smtClean="0">
                <a:latin typeface="Times New Roman" panose="02020603050405020304" pitchFamily="18" charset="0"/>
                <a:cs typeface="Times New Roman" panose="02020603050405020304" pitchFamily="18" charset="0"/>
              </a:rPr>
              <a:t>.</a:t>
            </a:r>
          </a:p>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AI based channel model predicts </a:t>
            </a:r>
            <a:r>
              <a:rPr lang="en-US" sz="2000" dirty="0">
                <a:latin typeface="Times New Roman" panose="02020603050405020304" pitchFamily="18" charset="0"/>
                <a:cs typeface="Times New Roman" panose="02020603050405020304" pitchFamily="18" charset="0"/>
              </a:rPr>
              <a:t>future CSI in advance with a time span that counteracts the induced </a:t>
            </a:r>
            <a:r>
              <a:rPr lang="en-US" sz="2000" dirty="0" smtClean="0">
                <a:latin typeface="Times New Roman" panose="02020603050405020304" pitchFamily="18" charset="0"/>
                <a:cs typeface="Times New Roman" panose="02020603050405020304" pitchFamily="18" charset="0"/>
              </a:rPr>
              <a:t>delay in pilot signal based system.</a:t>
            </a:r>
          </a:p>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Necessity of pilot signal can be avoided.</a:t>
            </a:r>
            <a:endParaRPr lang="en-US" sz="2000" dirty="0">
              <a:latin typeface="Times New Roman" panose="02020603050405020304" pitchFamily="18" charset="0"/>
              <a:cs typeface="Times New Roman" panose="02020603050405020304" pitchFamily="18" charset="0"/>
            </a:endParaRPr>
          </a:p>
          <a:p>
            <a:pPr algn="just">
              <a:lnSpc>
                <a:spcPct val="130000"/>
              </a:lnSpc>
              <a:buFont typeface="Wingdings" panose="05000000000000000000" pitchFamily="2" charset="2"/>
              <a:buChar char="q"/>
            </a:pPr>
            <a:endParaRPr lang="en-US" sz="2000" dirty="0" smtClean="0">
              <a:latin typeface="Times New Roman" panose="02020603050405020304" pitchFamily="18" charset="0"/>
              <a:cs typeface="Times New Roman" panose="02020603050405020304" pitchFamily="18" charset="0"/>
            </a:endParaRPr>
          </a:p>
          <a:p>
            <a:pPr algn="just">
              <a:lnSpc>
                <a:spcPct val="130000"/>
              </a:lnSpc>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84776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17212</TotalTime>
  <Words>344</Words>
  <Application>Microsoft Office PowerPoint</Application>
  <PresentationFormat>On-screen Show (4:3)</PresentationFormat>
  <Paragraphs>38</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맑은 고딕</vt:lpstr>
      <vt:lpstr>ＭＳ Ｐゴシック</vt:lpstr>
      <vt:lpstr>Arial</vt:lpstr>
      <vt:lpstr>Calibri</vt:lpstr>
      <vt:lpstr>Times New Roman</vt:lpstr>
      <vt:lpstr>Wingdings</vt:lpstr>
      <vt:lpstr>Office Theme</vt:lpstr>
      <vt:lpstr>PowerPoint Presentation</vt:lpstr>
      <vt:lpstr>Contents</vt:lpstr>
      <vt:lpstr>Introduction to Optical Camera Communication (OCC) </vt:lpstr>
      <vt:lpstr>Necessity of channel model</vt:lpstr>
      <vt:lpstr>Why do we need AI based channel model?</vt:lpstr>
      <vt:lpstr>System Architecture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700</cp:revision>
  <cp:lastPrinted>2017-05-07T15:48:38Z</cp:lastPrinted>
  <dcterms:created xsi:type="dcterms:W3CDTF">2010-05-15T17:50:32Z</dcterms:created>
  <dcterms:modified xsi:type="dcterms:W3CDTF">2020-11-11T08:59:34Z</dcterms:modified>
</cp:coreProperties>
</file>