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58" r:id="rId3"/>
    <p:sldId id="359" r:id="rId4"/>
    <p:sldId id="360" r:id="rId5"/>
    <p:sldId id="361" r:id="rId6"/>
    <p:sldId id="3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15-20-0356-00-007a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11/11/2020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11/11/2020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11/11/2020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11/11/2020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11/11/2020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991600" cy="5109091"/>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V</a:t>
            </a:r>
            <a:r>
              <a:rPr lang="en-US" sz="1600" b="1" dirty="0" smtClean="0">
                <a:latin typeface="Times New Roman" pitchFamily="18" charset="0"/>
                <a:cs typeface="Times New Roman" pitchFamily="18" charset="0"/>
              </a:rPr>
              <a:t>ehicular localization scheme based on </a:t>
            </a:r>
            <a:r>
              <a:rPr lang="en-US" sz="1600" b="1" dirty="0">
                <a:latin typeface="Times New Roman" pitchFamily="18" charset="0"/>
                <a:cs typeface="Times New Roman" pitchFamily="18" charset="0"/>
              </a:rPr>
              <a:t>o</a:t>
            </a:r>
            <a:r>
              <a:rPr lang="en-US" sz="1600" b="1" dirty="0" smtClean="0">
                <a:latin typeface="Times New Roman" pitchFamily="18" charset="0"/>
                <a:cs typeface="Times New Roman" pitchFamily="18" charset="0"/>
              </a:rPr>
              <a:t>ptical </a:t>
            </a:r>
            <a:r>
              <a:rPr lang="en-US" sz="1600" b="1" dirty="0">
                <a:latin typeface="Times New Roman" pitchFamily="18" charset="0"/>
                <a:cs typeface="Times New Roman" pitchFamily="18" charset="0"/>
              </a:rPr>
              <a:t>c</a:t>
            </a:r>
            <a:r>
              <a:rPr lang="en-US" sz="1600" b="1" dirty="0" smtClean="0">
                <a:latin typeface="Times New Roman" pitchFamily="18" charset="0"/>
                <a:cs typeface="Times New Roman" pitchFamily="18" charset="0"/>
              </a:rPr>
              <a:t>amera communication (OCC) using single camera. </a:t>
            </a: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November, 2020</a:t>
            </a:r>
            <a:r>
              <a:rPr lang="en-US" sz="1600" dirty="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smtClean="0">
                <a:latin typeface="Times New Roman" pitchFamily="18" charset="0"/>
                <a:cs typeface="Times New Roman" pitchFamily="18" charset="0"/>
              </a:rPr>
              <a:t>Md. Osman Ali, </a:t>
            </a:r>
            <a:r>
              <a:rPr lang="en-US" sz="1600" dirty="0" smtClean="0">
                <a:latin typeface="Times New Roman" pitchFamily="18" charset="0"/>
                <a:cs typeface="Times New Roman" pitchFamily="18" charset="0"/>
              </a:rPr>
              <a:t>Md. Faisal Ahmed,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 : </a:t>
            </a:r>
            <a:r>
              <a:rPr lang="en-US" altLang="ja-JP" sz="1600" dirty="0">
                <a:latin typeface="Times New Roman" pitchFamily="18" charset="0"/>
                <a:cs typeface="Times New Roman" pitchFamily="18" charset="0"/>
              </a:rPr>
              <a:t>[Seoul, Korea]</a:t>
            </a:r>
          </a:p>
          <a:p>
            <a:r>
              <a:rPr lang="en-US" altLang="ja-JP" sz="1600" b="1" dirty="0">
                <a:latin typeface="Times New Roman" pitchFamily="18" charset="0"/>
                <a:cs typeface="Times New Roman" pitchFamily="18" charset="0"/>
              </a:rPr>
              <a:t>     Voice : </a:t>
            </a:r>
            <a:r>
              <a:rPr lang="en-US" altLang="ja-JP" sz="1600" dirty="0">
                <a:latin typeface="Times New Roman" pitchFamily="18" charset="0"/>
                <a:cs typeface="Times New Roman" pitchFamily="18" charset="0"/>
              </a:rPr>
              <a:t>[+82-2-910-5068],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focuses on the localization of vehicles both accurately and economically. </a:t>
            </a:r>
            <a:r>
              <a:rPr lang="en-US" sz="1600" b="1" dirty="0" smtClean="0">
                <a:latin typeface="Times New Roman" pitchFamily="18" charset="0"/>
                <a:cs typeface="Times New Roman" pitchFamily="18" charset="0"/>
              </a:rPr>
              <a:t>Purpose </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localize vehicles from the images of its either front or rear LEDs.</a:t>
            </a:r>
            <a:endParaRPr lang="en-US"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endParaRPr lang="en-US" sz="1600" dirty="0">
              <a:solidFill>
                <a:schemeClr val="accent1">
                  <a:lumMod val="60000"/>
                  <a:lumOff val="4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417638"/>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At present</a:t>
            </a:r>
            <a:r>
              <a:rPr lang="en-US" sz="2000" dirty="0">
                <a:latin typeface="Times New Roman" pitchFamily="18" charset="0"/>
                <a:cs typeface="Times New Roman" pitchFamily="18" charset="0"/>
              </a:rPr>
              <a:t>, light-emitting diodes (LEDs</a:t>
            </a:r>
            <a:r>
              <a:rPr lang="en-US" sz="2000" dirty="0" smtClean="0">
                <a:latin typeface="Times New Roman" pitchFamily="18" charset="0"/>
                <a:cs typeface="Times New Roman" pitchFamily="18" charset="0"/>
              </a:rPr>
              <a:t>) and cameras are used almost everywhere. Optical </a:t>
            </a:r>
            <a:r>
              <a:rPr lang="en-US" sz="2000" dirty="0">
                <a:latin typeface="Times New Roman" pitchFamily="18" charset="0"/>
                <a:cs typeface="Times New Roman" pitchFamily="18" charset="0"/>
              </a:rPr>
              <a:t>camera communication (</a:t>
            </a:r>
            <a:r>
              <a:rPr lang="en-US" sz="2000" dirty="0" smtClean="0">
                <a:latin typeface="Times New Roman" pitchFamily="18" charset="0"/>
                <a:cs typeface="Times New Roman" pitchFamily="18" charset="0"/>
              </a:rPr>
              <a:t>OCC) can utilize existing lighting sources as transmitters with minimum cost and cameras as receivers.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Camera can track objects as well as decode data from modulated light.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OCC is one of the most  promising technologies for vehicular communication.</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V</a:t>
            </a:r>
            <a:r>
              <a:rPr lang="en-US" sz="2000" dirty="0" smtClean="0">
                <a:latin typeface="Times New Roman" pitchFamily="18" charset="0"/>
                <a:cs typeface="Times New Roman" pitchFamily="18" charset="0"/>
              </a:rPr>
              <a:t>ehicle to vehicle distance measurement will play a key role to ensure </a:t>
            </a:r>
            <a:r>
              <a:rPr lang="en-US" sz="2000" dirty="0">
                <a:latin typeface="Times New Roman" pitchFamily="18" charset="0"/>
                <a:cs typeface="Times New Roman" pitchFamily="18" charset="0"/>
              </a:rPr>
              <a:t>safe </a:t>
            </a:r>
            <a:r>
              <a:rPr lang="en-US" sz="2000" dirty="0" smtClean="0">
                <a:latin typeface="Times New Roman" pitchFamily="18" charset="0"/>
                <a:cs typeface="Times New Roman" pitchFamily="18" charset="0"/>
              </a:rPr>
              <a:t>road.</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Vehicular </a:t>
            </a:r>
            <a:r>
              <a:rPr lang="en-US" sz="2000" dirty="0">
                <a:latin typeface="Times New Roman" panose="02020603050405020304" pitchFamily="18" charset="0"/>
                <a:cs typeface="Times New Roman" panose="02020603050405020304" pitchFamily="18" charset="0"/>
              </a:rPr>
              <a:t>front and rear light-emitting diodes (LEDs), traffic LEDs, traffic signage, and lamp post </a:t>
            </a:r>
            <a:r>
              <a:rPr lang="en-US" sz="2000" dirty="0" smtClean="0">
                <a:latin typeface="Times New Roman" panose="02020603050405020304" pitchFamily="18" charset="0"/>
                <a:cs typeface="Times New Roman" panose="02020603050405020304" pitchFamily="18" charset="0"/>
              </a:rPr>
              <a:t>LEDs have the </a:t>
            </a:r>
            <a:r>
              <a:rPr lang="en-US" sz="2000" dirty="0">
                <a:latin typeface="Times New Roman" panose="02020603050405020304" pitchFamily="18" charset="0"/>
                <a:cs typeface="Times New Roman" panose="02020603050405020304" pitchFamily="18" charset="0"/>
              </a:rPr>
              <a:t>potential to enormously contribute to intelligent transportation system (ITS).</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vert="horz" lIns="91440" tIns="45720" rIns="91440" bIns="45720" rtlCol="0" anchor="ctr">
            <a:normAutofit/>
          </a:bodyPr>
          <a:lstStyle/>
          <a:p>
            <a:r>
              <a:rPr lang="en-US" sz="2800" dirty="0" smtClean="0">
                <a:latin typeface="Times New Roman" panose="02020603050405020304" pitchFamily="18" charset="0"/>
                <a:cs typeface="Times New Roman" panose="02020603050405020304" pitchFamily="18" charset="0"/>
              </a:rPr>
              <a:t>Region of Interest (</a:t>
            </a:r>
            <a:r>
              <a:rPr lang="en-US" sz="2800" dirty="0" err="1" smtClean="0">
                <a:latin typeface="Times New Roman" panose="02020603050405020304" pitchFamily="18" charset="0"/>
                <a:cs typeface="Times New Roman" panose="02020603050405020304" pitchFamily="18" charset="0"/>
              </a:rPr>
              <a:t>RoI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Detection</a:t>
            </a:r>
          </a:p>
        </p:txBody>
      </p:sp>
      <p:sp>
        <p:nvSpPr>
          <p:cNvPr id="3" name="Content Placeholder 2"/>
          <p:cNvSpPr>
            <a:spLocks noGrp="1"/>
          </p:cNvSpPr>
          <p:nvPr>
            <p:ph idx="1"/>
          </p:nvPr>
        </p:nvSpPr>
        <p:spPr>
          <a:xfrm>
            <a:off x="457200" y="1371600"/>
            <a:ext cx="8229600" cy="4876800"/>
          </a:xfrm>
        </p:spPr>
        <p:txBody>
          <a:bodyPr vert="horz" lIns="91440" tIns="45720" rIns="91440" bIns="45720" rtlCol="0">
            <a:normAutofit/>
          </a:bodyPr>
          <a:lstStyle/>
          <a:p>
            <a:pPr algn="just">
              <a:lnSpc>
                <a:spcPct val="110000"/>
              </a:lnSpc>
              <a:spcBef>
                <a:spcPts val="600"/>
              </a:spcBef>
              <a:spcAft>
                <a:spcPts val="600"/>
              </a:spcAft>
              <a:buFont typeface="Wingdings" panose="05000000000000000000" pitchFamily="2" charset="2"/>
              <a:buChar char="q"/>
            </a:pP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8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Camera </a:t>
            </a:r>
            <a:r>
              <a:rPr lang="en-US" sz="1800" dirty="0">
                <a:latin typeface="Times New Roman" pitchFamily="18" charset="0"/>
                <a:cs typeface="Times New Roman" pitchFamily="18" charset="0"/>
              </a:rPr>
              <a:t>captures the pair of tail LEDs of </a:t>
            </a:r>
            <a:r>
              <a:rPr lang="en-US" sz="1800" dirty="0" smtClean="0">
                <a:latin typeface="Times New Roman" pitchFamily="18" charset="0"/>
                <a:cs typeface="Times New Roman" pitchFamily="18" charset="0"/>
              </a:rPr>
              <a:t>front vehicles (FV) </a:t>
            </a:r>
            <a:r>
              <a:rPr lang="en-US" sz="1800" dirty="0">
                <a:latin typeface="Times New Roman" pitchFamily="18" charset="0"/>
                <a:cs typeface="Times New Roman" pitchFamily="18" charset="0"/>
              </a:rPr>
              <a:t>and </a:t>
            </a:r>
            <a:r>
              <a:rPr lang="en-US" sz="1800" dirty="0" smtClean="0">
                <a:latin typeface="Times New Roman" pitchFamily="18" charset="0"/>
                <a:cs typeface="Times New Roman" pitchFamily="18" charset="0"/>
              </a:rPr>
              <a:t>convolutional neural network (CNN) </a:t>
            </a:r>
            <a:r>
              <a:rPr lang="en-US" sz="1800" dirty="0">
                <a:latin typeface="Times New Roman" pitchFamily="18" charset="0"/>
                <a:cs typeface="Times New Roman" pitchFamily="18" charset="0"/>
              </a:rPr>
              <a:t>detects the proper region of interest.</a:t>
            </a:r>
          </a:p>
          <a:p>
            <a:pPr algn="just">
              <a:lnSpc>
                <a:spcPct val="110000"/>
              </a:lnSpc>
              <a:spcBef>
                <a:spcPts val="600"/>
              </a:spcBef>
              <a:spcAft>
                <a:spcPts val="600"/>
              </a:spcAft>
              <a:buFont typeface="Wingdings" panose="05000000000000000000" pitchFamily="2" charset="2"/>
              <a:buChar char="q"/>
            </a:pPr>
            <a:r>
              <a:rPr lang="en-US" sz="1800" dirty="0">
                <a:latin typeface="Times New Roman" pitchFamily="18" charset="0"/>
                <a:cs typeface="Times New Roman" pitchFamily="18" charset="0"/>
              </a:rPr>
              <a:t>Vehicles are differentiated based on their IDs</a:t>
            </a:r>
            <a:r>
              <a:rPr lang="en-US" sz="1800" dirty="0" smtClean="0">
                <a:latin typeface="Times New Roman" pitchFamily="18" charset="0"/>
                <a:cs typeface="Times New Roman" pitchFamily="18" charset="0"/>
              </a:rPr>
              <a:t>. Vehicular IDs are prerequisite for vehicular localization and communication using OCC.</a:t>
            </a:r>
            <a:endParaRPr lang="en-US" sz="18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792556" y="1600200"/>
            <a:ext cx="3558888" cy="1900237"/>
          </a:xfrm>
          <a:prstGeom prst="rect">
            <a:avLst/>
          </a:prstGeom>
        </p:spPr>
      </p:pic>
      <p:sp>
        <p:nvSpPr>
          <p:cNvPr id="5" name="TextBox 4"/>
          <p:cNvSpPr txBox="1"/>
          <p:nvPr/>
        </p:nvSpPr>
        <p:spPr>
          <a:xfrm>
            <a:off x="457200" y="3701906"/>
            <a:ext cx="8229600" cy="338554"/>
          </a:xfrm>
          <a:prstGeom prst="rect">
            <a:avLst/>
          </a:prstGeom>
          <a:noFill/>
        </p:spPr>
        <p:txBody>
          <a:bodyPr wrap="square" rtlCol="0">
            <a:spAutoFit/>
          </a:bodyPr>
          <a:lstStyle/>
          <a:p>
            <a:pPr algn="ctr"/>
            <a:r>
              <a:rPr lang="en-US" sz="1600" dirty="0">
                <a:latin typeface="Times New Roman" pitchFamily="18" charset="0"/>
                <a:cs typeface="Times New Roman" pitchFamily="18" charset="0"/>
              </a:rPr>
              <a:t>Figure 1. Selection of </a:t>
            </a:r>
            <a:r>
              <a:rPr lang="en-US" sz="1600" dirty="0" err="1" smtClean="0">
                <a:latin typeface="Times New Roman" pitchFamily="18" charset="0"/>
                <a:cs typeface="Times New Roman" pitchFamily="18" charset="0"/>
              </a:rPr>
              <a:t>RoI</a:t>
            </a:r>
            <a:r>
              <a:rPr lang="en-US" sz="1600" dirty="0" smtClean="0">
                <a:latin typeface="Times New Roman" pitchFamily="18" charset="0"/>
                <a:cs typeface="Times New Roman" pitchFamily="18" charset="0"/>
              </a:rPr>
              <a:t> in the street at night.</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61691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r>
              <a:rPr lang="en-US" sz="2800" dirty="0">
                <a:latin typeface="Times New Roman" panose="02020603050405020304" pitchFamily="18" charset="0"/>
                <a:cs typeface="Times New Roman" panose="02020603050405020304" pitchFamily="18" charset="0"/>
              </a:rPr>
              <a:t>Variation of LED Size with Distance</a:t>
            </a:r>
          </a:p>
        </p:txBody>
      </p:sp>
      <p:sp>
        <p:nvSpPr>
          <p:cNvPr id="3" name="Content Placeholder 2"/>
          <p:cNvSpPr>
            <a:spLocks noGrp="1"/>
          </p:cNvSpPr>
          <p:nvPr>
            <p:ph idx="1"/>
          </p:nvPr>
        </p:nvSpPr>
        <p:spPr>
          <a:xfrm>
            <a:off x="457200" y="1417638"/>
            <a:ext cx="8229600" cy="4708525"/>
          </a:xfrm>
        </p:spPr>
        <p:txBody>
          <a:bodyPr/>
          <a:lstStyle/>
          <a:p>
            <a:pPr algn="just">
              <a:buFont typeface="Wingdings" panose="05000000000000000000" pitchFamily="2" charset="2"/>
              <a:buChar char="q"/>
            </a:pPr>
            <a:endParaRPr lang="en-US" sz="2000" dirty="0" smtClean="0">
              <a:latin typeface="Times New Roman" pitchFamily="18" charset="0"/>
              <a:cs typeface="Times New Roman" pitchFamily="18" charset="0"/>
            </a:endParaRPr>
          </a:p>
          <a:p>
            <a:pPr algn="just">
              <a:buFont typeface="Wingdings" panose="05000000000000000000" pitchFamily="2" charset="2"/>
              <a:buChar char="q"/>
            </a:pPr>
            <a:r>
              <a:rPr lang="en-US" sz="1800" dirty="0">
                <a:latin typeface="Times New Roman" pitchFamily="18" charset="0"/>
                <a:cs typeface="Times New Roman" pitchFamily="18" charset="0"/>
              </a:rPr>
              <a:t>The size of the pair of tail LEDs of FV decreases with the increasing distance. The more is the distance, the smaller the size of the LEDs on image sensor.</a:t>
            </a:r>
          </a:p>
          <a:p>
            <a:endParaRPr lang="en-US" dirty="0"/>
          </a:p>
          <a:p>
            <a:endParaRPr lang="en-US" dirty="0" smtClean="0"/>
          </a:p>
          <a:p>
            <a:endParaRPr lang="en-US" dirty="0"/>
          </a:p>
          <a:p>
            <a:endParaRPr lang="en-US" dirty="0" smtClean="0"/>
          </a:p>
          <a:p>
            <a:pPr marL="0" indent="0">
              <a:buNone/>
            </a:pPr>
            <a:endParaRPr lang="en-US" sz="1300" dirty="0" smtClean="0">
              <a:latin typeface="Times New Roman" pitchFamily="18" charset="0"/>
              <a:cs typeface="Times New Roman" pitchFamily="18" charset="0"/>
            </a:endParaRPr>
          </a:p>
          <a:p>
            <a:pPr marL="0" indent="0" algn="just">
              <a:buNone/>
            </a:pPr>
            <a:r>
              <a:rPr lang="en-US" sz="1300" dirty="0" smtClean="0">
                <a:latin typeface="Times New Roman" pitchFamily="18" charset="0"/>
                <a:cs typeface="Times New Roman" pitchFamily="18" charset="0"/>
              </a:rPr>
              <a:t>Figure 2. The </a:t>
            </a:r>
            <a:r>
              <a:rPr lang="en-US" sz="1300" dirty="0">
                <a:latin typeface="Times New Roman" pitchFamily="18" charset="0"/>
                <a:cs typeface="Times New Roman" pitchFamily="18" charset="0"/>
              </a:rPr>
              <a:t>size of </a:t>
            </a:r>
            <a:r>
              <a:rPr lang="en-US" sz="1300" dirty="0" smtClean="0">
                <a:latin typeface="Times New Roman" pitchFamily="18" charset="0"/>
                <a:cs typeface="Times New Roman" pitchFamily="18" charset="0"/>
              </a:rPr>
              <a:t>the pair </a:t>
            </a:r>
            <a:r>
              <a:rPr lang="en-US" sz="1300" dirty="0">
                <a:latin typeface="Times New Roman" pitchFamily="18" charset="0"/>
                <a:cs typeface="Times New Roman" pitchFamily="18" charset="0"/>
              </a:rPr>
              <a:t>of tail LEDs </a:t>
            </a:r>
            <a:r>
              <a:rPr lang="en-US" sz="1300" dirty="0" smtClean="0">
                <a:latin typeface="Times New Roman" pitchFamily="18" charset="0"/>
                <a:cs typeface="Times New Roman" pitchFamily="18" charset="0"/>
              </a:rPr>
              <a:t>of FV decreases </a:t>
            </a:r>
            <a:r>
              <a:rPr lang="en-US" sz="1300" dirty="0">
                <a:latin typeface="Times New Roman" pitchFamily="18" charset="0"/>
                <a:cs typeface="Times New Roman" pitchFamily="18" charset="0"/>
              </a:rPr>
              <a:t>with </a:t>
            </a:r>
            <a:r>
              <a:rPr lang="en-US" sz="1300" dirty="0" smtClean="0">
                <a:latin typeface="Times New Roman" pitchFamily="18" charset="0"/>
                <a:cs typeface="Times New Roman" pitchFamily="18" charset="0"/>
              </a:rPr>
              <a:t>the increase in distance between vehicles. </a:t>
            </a:r>
            <a:r>
              <a:rPr lang="en-US" sz="1300" dirty="0">
                <a:latin typeface="Times New Roman" pitchFamily="18" charset="0"/>
                <a:cs typeface="Times New Roman" pitchFamily="18" charset="0"/>
              </a:rPr>
              <a:t>(a) </a:t>
            </a:r>
            <a:r>
              <a:rPr lang="en-US" sz="1300" dirty="0" smtClean="0">
                <a:latin typeface="Times New Roman" pitchFamily="18" charset="0"/>
                <a:cs typeface="Times New Roman" pitchFamily="18" charset="0"/>
              </a:rPr>
              <a:t>FV is at a minimum distance. (b) </a:t>
            </a:r>
            <a:r>
              <a:rPr lang="en-US" sz="1300" dirty="0">
                <a:latin typeface="Times New Roman" pitchFamily="18" charset="0"/>
                <a:cs typeface="Times New Roman" pitchFamily="18" charset="0"/>
              </a:rPr>
              <a:t>FV is at a safe distance.</a:t>
            </a:r>
            <a:r>
              <a:rPr lang="en-US" sz="1300" dirty="0" smtClean="0">
                <a:latin typeface="Times New Roman" pitchFamily="18" charset="0"/>
                <a:cs typeface="Times New Roman" pitchFamily="18" charset="0"/>
              </a:rPr>
              <a:t> </a:t>
            </a:r>
            <a:r>
              <a:rPr lang="en-US" sz="1300" dirty="0">
                <a:latin typeface="Times New Roman" pitchFamily="18" charset="0"/>
                <a:cs typeface="Times New Roman" pitchFamily="18" charset="0"/>
              </a:rPr>
              <a:t>(c</a:t>
            </a:r>
            <a:r>
              <a:rPr lang="en-US" sz="1300" dirty="0" smtClean="0">
                <a:latin typeface="Times New Roman" pitchFamily="18" charset="0"/>
                <a:cs typeface="Times New Roman" pitchFamily="18" charset="0"/>
              </a:rPr>
              <a:t>) </a:t>
            </a:r>
            <a:r>
              <a:rPr lang="en-US" sz="1300" dirty="0">
                <a:latin typeface="Times New Roman" pitchFamily="18" charset="0"/>
                <a:cs typeface="Times New Roman" pitchFamily="18" charset="0"/>
              </a:rPr>
              <a:t>FV is at a </a:t>
            </a:r>
            <a:r>
              <a:rPr lang="en-US" sz="1300" dirty="0" smtClean="0">
                <a:latin typeface="Times New Roman" pitchFamily="18" charset="0"/>
                <a:cs typeface="Times New Roman" pitchFamily="18" charset="0"/>
              </a:rPr>
              <a:t>long distance.</a:t>
            </a:r>
            <a:endParaRPr lang="en-US" sz="1300"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11205565"/>
              </p:ext>
            </p:extLst>
          </p:nvPr>
        </p:nvGraphicFramePr>
        <p:xfrm>
          <a:off x="1371600" y="2631269"/>
          <a:ext cx="6115050" cy="2281262"/>
        </p:xfrm>
        <a:graphic>
          <a:graphicData uri="http://schemas.openxmlformats.org/presentationml/2006/ole">
            <mc:AlternateContent xmlns:mc="http://schemas.openxmlformats.org/markup-compatibility/2006">
              <mc:Choice xmlns:v="urn:schemas-microsoft-com:vml" Requires="v">
                <p:oleObj spid="_x0000_s1033" name="Visio" r:id="rId3" imgW="7353300" imgH="2743068" progId="Visio.Drawing.15">
                  <p:embed/>
                </p:oleObj>
              </mc:Choice>
              <mc:Fallback>
                <p:oleObj name="Visio" r:id="rId3" imgW="7353300" imgH="2743068" progId="Visio.Drawing.15">
                  <p:embed/>
                  <p:pic>
                    <p:nvPicPr>
                      <p:cNvPr id="0" name=""/>
                      <p:cNvPicPr/>
                      <p:nvPr/>
                    </p:nvPicPr>
                    <p:blipFill>
                      <a:blip r:embed="rId4"/>
                      <a:stretch>
                        <a:fillRect/>
                      </a:stretch>
                    </p:blipFill>
                    <p:spPr>
                      <a:xfrm>
                        <a:off x="1371600" y="2631269"/>
                        <a:ext cx="6115050" cy="2281262"/>
                      </a:xfrm>
                      <a:prstGeom prst="rect">
                        <a:avLst/>
                      </a:prstGeom>
                    </p:spPr>
                  </p:pic>
                </p:oleObj>
              </mc:Fallback>
            </mc:AlternateContent>
          </a:graphicData>
        </a:graphic>
      </p:graphicFrame>
    </p:spTree>
    <p:extLst>
      <p:ext uri="{BB962C8B-B14F-4D97-AF65-F5344CB8AC3E}">
        <p14:creationId xmlns:p14="http://schemas.microsoft.com/office/powerpoint/2010/main" val="4049466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vert="horz" lIns="91440" tIns="45720" rIns="91440" bIns="45720" rtlCol="0" anchor="ctr">
            <a:normAutofit/>
          </a:bodyPr>
          <a:lstStyle/>
          <a:p>
            <a:r>
              <a:rPr lang="en-US" sz="2800" dirty="0" smtClean="0">
                <a:latin typeface="Times New Roman" panose="02020603050405020304" pitchFamily="18" charset="0"/>
                <a:cs typeface="Times New Roman" panose="02020603050405020304" pitchFamily="18" charset="0"/>
              </a:rPr>
              <a:t>Alternation of LED Co-ordinates on Image Sensor</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lnSpcReduction="10000"/>
          </a:bodyPr>
          <a:lstStyle/>
          <a:p>
            <a:pPr>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800" dirty="0" smtClean="0">
                <a:latin typeface="Times New Roman" pitchFamily="18" charset="0"/>
                <a:cs typeface="Times New Roman" pitchFamily="18" charset="0"/>
              </a:rPr>
              <a:t>When the front vehicle changes its lane, the co-ordinate of the tail LEDs on the image sensor are also changed. </a:t>
            </a:r>
            <a:endParaRPr lang="en-US" sz="18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marL="0" indent="0">
              <a:lnSpc>
                <a:spcPct val="110000"/>
              </a:lnSpc>
              <a:spcBef>
                <a:spcPts val="600"/>
              </a:spcBef>
              <a:spcAft>
                <a:spcPts val="600"/>
              </a:spcAft>
              <a:buNone/>
            </a:pPr>
            <a:endParaRPr lang="en-US" sz="1200" dirty="0" smtClean="0">
              <a:latin typeface="Times New Roman" pitchFamily="18" charset="0"/>
              <a:cs typeface="Times New Roman" pitchFamily="18" charset="0"/>
            </a:endParaRPr>
          </a:p>
          <a:p>
            <a:pPr marL="0" indent="0" algn="just">
              <a:lnSpc>
                <a:spcPct val="110000"/>
              </a:lnSpc>
              <a:spcBef>
                <a:spcPts val="600"/>
              </a:spcBef>
              <a:spcAft>
                <a:spcPts val="600"/>
              </a:spcAft>
              <a:buNone/>
            </a:pPr>
            <a:r>
              <a:rPr lang="en-US" sz="1300" dirty="0" smtClean="0">
                <a:latin typeface="Times New Roman" pitchFamily="18" charset="0"/>
                <a:cs typeface="Times New Roman" pitchFamily="18" charset="0"/>
              </a:rPr>
              <a:t>Figure 3. Change of co-ordinate of a pair of tail LEDs of front vehicle (FV) moving from left to right on image sensor. (a) FV at the left side  (b) </a:t>
            </a:r>
            <a:r>
              <a:rPr lang="en-US" sz="1300" dirty="0">
                <a:latin typeface="Times New Roman" pitchFamily="18" charset="0"/>
                <a:cs typeface="Times New Roman" pitchFamily="18" charset="0"/>
              </a:rPr>
              <a:t>FV at the </a:t>
            </a:r>
            <a:r>
              <a:rPr lang="en-US" sz="1300" dirty="0" smtClean="0">
                <a:latin typeface="Times New Roman" pitchFamily="18" charset="0"/>
                <a:cs typeface="Times New Roman" pitchFamily="18" charset="0"/>
              </a:rPr>
              <a:t>front (c) </a:t>
            </a:r>
            <a:r>
              <a:rPr lang="en-US" sz="1300" dirty="0">
                <a:latin typeface="Times New Roman" pitchFamily="18" charset="0"/>
                <a:cs typeface="Times New Roman" pitchFamily="18" charset="0"/>
              </a:rPr>
              <a:t>FV at the </a:t>
            </a:r>
            <a:r>
              <a:rPr lang="en-US" sz="1300" dirty="0" smtClean="0">
                <a:latin typeface="Times New Roman" pitchFamily="18" charset="0"/>
                <a:cs typeface="Times New Roman" pitchFamily="18" charset="0"/>
              </a:rPr>
              <a:t>right </a:t>
            </a:r>
            <a:r>
              <a:rPr lang="en-US" sz="1300" dirty="0">
                <a:latin typeface="Times New Roman" pitchFamily="18" charset="0"/>
                <a:cs typeface="Times New Roman" pitchFamily="18" charset="0"/>
              </a:rPr>
              <a:t>side </a:t>
            </a:r>
          </a:p>
          <a:p>
            <a:pPr marL="0" indent="0">
              <a:lnSpc>
                <a:spcPct val="110000"/>
              </a:lnSpc>
              <a:spcBef>
                <a:spcPts val="600"/>
              </a:spcBef>
              <a:spcAft>
                <a:spcPts val="600"/>
              </a:spcAft>
              <a:buNone/>
            </a:pPr>
            <a:endParaRPr lang="en-US" sz="1200" dirty="0">
              <a:latin typeface="Times New Roman" pitchFamily="18" charset="0"/>
              <a:cs typeface="Times New Roman" pitchFamily="18" charset="0"/>
            </a:endParaRPr>
          </a:p>
          <a:p>
            <a:pPr marL="0" indent="0">
              <a:lnSpc>
                <a:spcPct val="110000"/>
              </a:lnSpc>
              <a:spcBef>
                <a:spcPts val="600"/>
              </a:spcBef>
              <a:spcAft>
                <a:spcPts val="600"/>
              </a:spcAft>
              <a:buNone/>
            </a:pPr>
            <a:r>
              <a:rPr lang="en-US" sz="1200" dirty="0" smtClean="0">
                <a:latin typeface="Times New Roman" pitchFamily="18" charset="0"/>
                <a:cs typeface="Times New Roman" pitchFamily="18" charset="0"/>
              </a:rPr>
              <a:t> </a:t>
            </a:r>
            <a:endParaRPr lang="en-US" sz="1200"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222837577"/>
              </p:ext>
            </p:extLst>
          </p:nvPr>
        </p:nvGraphicFramePr>
        <p:xfrm>
          <a:off x="266700" y="2830115"/>
          <a:ext cx="8610600" cy="1883569"/>
        </p:xfrm>
        <a:graphic>
          <a:graphicData uri="http://schemas.openxmlformats.org/presentationml/2006/ole">
            <mc:AlternateContent xmlns:mc="http://schemas.openxmlformats.org/markup-compatibility/2006">
              <mc:Choice xmlns:v="urn:schemas-microsoft-com:vml" Requires="v">
                <p:oleObj spid="_x0000_s2057" name="Visio" r:id="rId3" imgW="23079075" imgH="5048147" progId="Visio.Drawing.15">
                  <p:embed/>
                </p:oleObj>
              </mc:Choice>
              <mc:Fallback>
                <p:oleObj name="Visio" r:id="rId3" imgW="23079075" imgH="5048147" progId="Visio.Drawing.15">
                  <p:embed/>
                  <p:pic>
                    <p:nvPicPr>
                      <p:cNvPr id="0" name=""/>
                      <p:cNvPicPr/>
                      <p:nvPr/>
                    </p:nvPicPr>
                    <p:blipFill>
                      <a:blip r:embed="rId4"/>
                      <a:stretch>
                        <a:fillRect/>
                      </a:stretch>
                    </p:blipFill>
                    <p:spPr>
                      <a:xfrm>
                        <a:off x="266700" y="2830115"/>
                        <a:ext cx="8610600" cy="1883569"/>
                      </a:xfrm>
                      <a:prstGeom prst="rect">
                        <a:avLst/>
                      </a:prstGeom>
                    </p:spPr>
                  </p:pic>
                </p:oleObj>
              </mc:Fallback>
            </mc:AlternateContent>
          </a:graphicData>
        </a:graphic>
      </p:graphicFrame>
    </p:spTree>
    <p:extLst>
      <p:ext uri="{BB962C8B-B14F-4D97-AF65-F5344CB8AC3E}">
        <p14:creationId xmlns:p14="http://schemas.microsoft.com/office/powerpoint/2010/main" val="3049864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Technical considerations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708525"/>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It is interesting in the output that selected areas are not directly related to objects or low-level and high-level features but rather depend on the annotation output and thus depend on the subjective content of the image which is derived from the </a:t>
            </a:r>
            <a:r>
              <a:rPr lang="en-US" sz="2000" dirty="0" smtClean="0">
                <a:latin typeface="Times New Roman" panose="02020603050405020304" pitchFamily="18" charset="0"/>
                <a:cs typeface="Times New Roman" panose="02020603050405020304" pitchFamily="18" charset="0"/>
              </a:rPr>
              <a:t>camera </a:t>
            </a:r>
            <a:r>
              <a:rPr lang="en-US" sz="2000" dirty="0">
                <a:latin typeface="Times New Roman" panose="02020603050405020304" pitchFamily="18" charset="0"/>
                <a:cs typeface="Times New Roman" panose="02020603050405020304" pitchFamily="18" charset="0"/>
              </a:rPr>
              <a:t>of the training set, so the selected area doesn’t have common visual or spatial </a:t>
            </a:r>
            <a:r>
              <a:rPr lang="en-US" sz="2000" dirty="0" smtClean="0">
                <a:latin typeface="Times New Roman" panose="02020603050405020304" pitchFamily="18" charset="0"/>
                <a:cs typeface="Times New Roman" panose="02020603050405020304" pitchFamily="18" charset="0"/>
              </a:rPr>
              <a:t>features.</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In fact, the accuracy of the selected tags is important, if the annotation output is correct, likely </a:t>
            </a:r>
            <a:r>
              <a:rPr lang="en-US" sz="2000" dirty="0" err="1" smtClean="0">
                <a:latin typeface="Times New Roman" panose="02020603050405020304" pitchFamily="18" charset="0"/>
                <a:cs typeface="Times New Roman" panose="02020603050405020304" pitchFamily="18" charset="0"/>
              </a:rPr>
              <a:t>RoI</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will be selected </a:t>
            </a:r>
            <a:r>
              <a:rPr lang="en-US" sz="2000" dirty="0" smtClean="0">
                <a:latin typeface="Times New Roman" panose="02020603050405020304" pitchFamily="18" charset="0"/>
                <a:cs typeface="Times New Roman" panose="02020603050405020304" pitchFamily="18" charset="0"/>
              </a:rPr>
              <a:t>correctly.</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Finally</a:t>
            </a:r>
            <a:r>
              <a:rPr lang="en-US" sz="2000" dirty="0">
                <a:latin typeface="Times New Roman" panose="02020603050405020304" pitchFamily="18" charset="0"/>
                <a:cs typeface="Times New Roman" panose="02020603050405020304" pitchFamily="18" charset="0"/>
              </a:rPr>
              <a:t>, the selected regions without putting specific constraints, possibly are continuous which shows that the weights were not randomly assigned to the area and so it is a good approximation of the importance degree of the region based on the mental model of </a:t>
            </a:r>
            <a:r>
              <a:rPr lang="en-US" sz="2000" dirty="0" smtClean="0">
                <a:latin typeface="Times New Roman" panose="02020603050405020304" pitchFamily="18" charset="0"/>
                <a:cs typeface="Times New Roman" panose="02020603050405020304" pitchFamily="18" charset="0"/>
              </a:rPr>
              <a:t>vehicle.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274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17212</TotalTime>
  <Words>520</Words>
  <Application>Microsoft Office PowerPoint</Application>
  <PresentationFormat>On-screen Show (4:3)</PresentationFormat>
  <Paragraphs>53</Paragraphs>
  <Slides>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맑은 고딕</vt:lpstr>
      <vt:lpstr>ＭＳ Ｐゴシック</vt:lpstr>
      <vt:lpstr>Arial</vt:lpstr>
      <vt:lpstr>Calibri</vt:lpstr>
      <vt:lpstr>Times New Roman</vt:lpstr>
      <vt:lpstr>Wingdings</vt:lpstr>
      <vt:lpstr>Office Theme</vt:lpstr>
      <vt:lpstr>Visio</vt:lpstr>
      <vt:lpstr>PowerPoint Presentation</vt:lpstr>
      <vt:lpstr>Introduction</vt:lpstr>
      <vt:lpstr>Region of Interest (RoI) Detection</vt:lpstr>
      <vt:lpstr>Variation of LED Size with Distance</vt:lpstr>
      <vt:lpstr>Alternation of LED Co-ordinates on Image Sensor</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701</cp:revision>
  <cp:lastPrinted>2017-05-07T15:48:38Z</cp:lastPrinted>
  <dcterms:created xsi:type="dcterms:W3CDTF">2010-05-15T17:50:32Z</dcterms:created>
  <dcterms:modified xsi:type="dcterms:W3CDTF">2020-11-11T08:58:11Z</dcterms:modified>
</cp:coreProperties>
</file>