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346" r:id="rId2"/>
    <p:sldId id="375" r:id="rId3"/>
    <p:sldId id="311" r:id="rId4"/>
    <p:sldId id="371" r:id="rId5"/>
    <p:sldId id="374" r:id="rId6"/>
    <p:sldId id="379" r:id="rId7"/>
    <p:sldId id="378"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79" autoAdjust="0"/>
    <p:restoredTop sz="93488" autoAdjust="0"/>
  </p:normalViewPr>
  <p:slideViewPr>
    <p:cSldViewPr>
      <p:cViewPr varScale="1">
        <p:scale>
          <a:sx n="112" d="100"/>
          <a:sy n="112" d="100"/>
        </p:scale>
        <p:origin x="1770" y="96"/>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81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11/11/2020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11/11/2020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15-19</a:t>
            </a:r>
            <a:r>
              <a:rPr lang="en-US" sz="1400" b="1" baseline="0" dirty="0">
                <a:solidFill>
                  <a:schemeClr val="tx1"/>
                </a:solidFill>
                <a:latin typeface="Times New Roman" pitchFamily="18" charset="0"/>
                <a:cs typeface="Times New Roman" pitchFamily="18" charset="0"/>
              </a:rPr>
              <a:t>-0160-00-</a:t>
            </a:r>
            <a:r>
              <a:rPr lang="en-US" sz="1400" b="1" baseline="0" dirty="0" err="1">
                <a:solidFill>
                  <a:schemeClr val="tx1"/>
                </a:solidFill>
                <a:latin typeface="Times New Roman" pitchFamily="18" charset="0"/>
                <a:cs typeface="Times New Roman" pitchFamily="18" charset="0"/>
              </a:rPr>
              <a:t>0vat</a:t>
            </a:r>
            <a:endParaRPr lang="en-US" sz="1400" b="1" dirty="0">
              <a:solidFill>
                <a:schemeClr val="tx1"/>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2020</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11/11/2020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11/11/2020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2020</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0" dirty="0" smtClean="0">
                <a:solidFill>
                  <a:schemeClr val="tx1"/>
                </a:solidFill>
                <a:latin typeface="Times New Roman" pitchFamily="18" charset="0"/>
                <a:cs typeface="Times New Roman" pitchFamily="18" charset="0"/>
              </a:rPr>
              <a:t>DCN 15-20-0355-00-007a</a:t>
            </a:r>
            <a:endParaRPr lang="en-US" sz="1400" b="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11/11/2020</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11/11/2020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11/11/2020</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11/11/2020</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11/11/2020</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11/11/2020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11/11/2020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152400" y="533400"/>
            <a:ext cx="8839200" cy="5016758"/>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endParaRPr lang="en-US" sz="1600" b="1" dirty="0">
              <a:latin typeface="Times New Roman" pitchFamily="18" charset="0"/>
              <a:cs typeface="Times New Roman" pitchFamily="18" charset="0"/>
            </a:endParaRPr>
          </a:p>
          <a:p>
            <a:pPr marL="228600" algn="just"/>
            <a:r>
              <a:rPr lang="en-US" sz="1600" b="1" dirty="0">
                <a:latin typeface="Times New Roman" pitchFamily="18" charset="0"/>
                <a:cs typeface="Times New Roman" pitchFamily="18" charset="0"/>
              </a:rPr>
              <a:t>Submission Title : </a:t>
            </a:r>
            <a:r>
              <a:rPr lang="en-GB" sz="1600" dirty="0">
                <a:latin typeface="Times New Roman" pitchFamily="18" charset="0"/>
                <a:cs typeface="Times New Roman" pitchFamily="18" charset="0"/>
              </a:rPr>
              <a:t>Monitoring management for e-Health purposes using OCC Technique</a:t>
            </a:r>
            <a:endParaRPr lang="en-US" sz="1600"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 </a:t>
            </a:r>
            <a:r>
              <a:rPr lang="en-US" sz="1600" dirty="0" smtClean="0">
                <a:latin typeface="Times New Roman" pitchFamily="18" charset="0"/>
                <a:cs typeface="Times New Roman" pitchFamily="18" charset="0"/>
              </a:rPr>
              <a:t>November, 2020</a:t>
            </a:r>
            <a:endParaRPr lang="en-US" sz="1600" b="1" dirty="0">
              <a:latin typeface="Times New Roman" pitchFamily="18" charset="0"/>
              <a:cs typeface="Times New Roman" pitchFamily="18" charset="0"/>
            </a:endParaRPr>
          </a:p>
          <a:p>
            <a:pPr marL="228600" algn="just"/>
            <a:r>
              <a:rPr lang="en-US" sz="1600" b="1" dirty="0">
                <a:latin typeface="Times New Roman" pitchFamily="18" charset="0"/>
                <a:cs typeface="Times New Roman" pitchFamily="18" charset="0"/>
              </a:rPr>
              <a:t>Source : </a:t>
            </a:r>
            <a:r>
              <a:rPr lang="en-US" altLang="en-US" sz="1600" dirty="0" smtClean="0">
                <a:solidFill>
                  <a:prstClr val="black"/>
                </a:solidFill>
                <a:latin typeface="Times New Roman" panose="02020603050405020304" pitchFamily="18" charset="0"/>
              </a:rPr>
              <a:t>Cong Hoan Nguyen and </a:t>
            </a:r>
            <a:r>
              <a:rPr lang="en-US" altLang="en-US" sz="1600" dirty="0" err="1" smtClean="0">
                <a:solidFill>
                  <a:prstClr val="black"/>
                </a:solidFill>
                <a:latin typeface="Times New Roman" panose="02020603050405020304" pitchFamily="18" charset="0"/>
              </a:rPr>
              <a:t>Yeong</a:t>
            </a:r>
            <a:r>
              <a:rPr lang="en-US" altLang="en-US" sz="1600" dirty="0" smtClean="0">
                <a:solidFill>
                  <a:prstClr val="black"/>
                </a:solidFill>
                <a:latin typeface="Times New Roman" panose="02020603050405020304" pitchFamily="18" charset="0"/>
              </a:rPr>
              <a:t> </a:t>
            </a:r>
            <a:r>
              <a:rPr lang="en-US" altLang="en-US" sz="1600" dirty="0">
                <a:solidFill>
                  <a:prstClr val="black"/>
                </a:solidFill>
                <a:latin typeface="Times New Roman" panose="02020603050405020304" pitchFamily="18" charset="0"/>
              </a:rPr>
              <a:t>Min Jang </a:t>
            </a:r>
            <a:endParaRPr lang="en-US" altLang="en-US" sz="1600" dirty="0" smtClean="0">
              <a:solidFill>
                <a:prstClr val="black"/>
              </a:solidFill>
              <a:latin typeface="Times New Roman" panose="02020603050405020304" pitchFamily="18" charset="0"/>
            </a:endParaRPr>
          </a:p>
          <a:p>
            <a:pPr marL="228600" algn="just"/>
            <a:r>
              <a:rPr lang="en-US" sz="1600" b="1" dirty="0" smtClean="0">
                <a:latin typeface="Times New Roman" pitchFamily="18" charset="0"/>
                <a:cs typeface="Times New Roman" pitchFamily="18" charset="0"/>
              </a:rPr>
              <a:t>Company </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a:t>
            </a:r>
            <a:r>
              <a:rPr lang="en-US" sz="1600" dirty="0" err="1">
                <a:latin typeface="Times New Roman" pitchFamily="18" charset="0"/>
                <a:cs typeface="Times New Roman" pitchFamily="18" charset="0"/>
              </a:rPr>
              <a:t>Kookmin</a:t>
            </a:r>
            <a:r>
              <a:rPr lang="en-US" sz="1600" dirty="0">
                <a:latin typeface="Times New Roman" pitchFamily="18" charset="0"/>
                <a:cs typeface="Times New Roman" pitchFamily="18" charset="0"/>
              </a:rPr>
              <a:t> University]</a:t>
            </a:r>
            <a:endParaRPr lang="en-US" sz="1600" b="1" dirty="0">
              <a:latin typeface="Times New Roman" pitchFamily="18" charset="0"/>
              <a:cs typeface="Times New Roman" pitchFamily="18" charset="0"/>
            </a:endParaRPr>
          </a:p>
          <a:p>
            <a:r>
              <a:rPr lang="en-US" altLang="ja-JP" sz="1600" dirty="0">
                <a:ea typeface="ＭＳ Ｐゴシック" charset="-128"/>
              </a:rPr>
              <a:t>     </a:t>
            </a:r>
            <a:r>
              <a:rPr lang="en-US" altLang="ja-JP" sz="1600" b="1" dirty="0">
                <a:latin typeface="Times New Roman" pitchFamily="18" charset="0"/>
                <a:cs typeface="Times New Roman" pitchFamily="18" charset="0"/>
              </a:rPr>
              <a:t>Address</a:t>
            </a:r>
            <a:r>
              <a:rPr lang="en-US" altLang="ja-JP" sz="1600" dirty="0">
                <a:latin typeface="Times New Roman" pitchFamily="18" charset="0"/>
                <a:cs typeface="Times New Roman" pitchFamily="18" charset="0"/>
              </a:rPr>
              <a:t> </a:t>
            </a:r>
            <a:r>
              <a:rPr lang="en-US" altLang="ja-JP" sz="1600" b="1" dirty="0">
                <a:latin typeface="Times New Roman" pitchFamily="18" charset="0"/>
                <a:cs typeface="Times New Roman" pitchFamily="18" charset="0"/>
              </a:rPr>
              <a:t>:</a:t>
            </a:r>
            <a:r>
              <a:rPr lang="en-US" altLang="ja-JP" sz="1600" dirty="0">
                <a:latin typeface="Times New Roman" pitchFamily="18" charset="0"/>
                <a:cs typeface="Times New Roman" pitchFamily="18" charset="0"/>
              </a:rPr>
              <a:t> [Seoul, Korea]</a:t>
            </a:r>
          </a:p>
          <a:p>
            <a:r>
              <a:rPr lang="en-US" altLang="ja-JP" sz="1600" dirty="0">
                <a:latin typeface="Times New Roman" pitchFamily="18" charset="0"/>
                <a:cs typeface="Times New Roman" pitchFamily="18" charset="0"/>
              </a:rPr>
              <a:t>     </a:t>
            </a:r>
            <a:r>
              <a:rPr lang="en-US" altLang="ja-JP" sz="1600" b="1" dirty="0">
                <a:latin typeface="Times New Roman" pitchFamily="18" charset="0"/>
                <a:cs typeface="Times New Roman" pitchFamily="18" charset="0"/>
              </a:rPr>
              <a:t>Voice</a:t>
            </a:r>
            <a:r>
              <a:rPr lang="en-US" altLang="ja-JP" sz="1600" dirty="0">
                <a:latin typeface="Times New Roman" pitchFamily="18" charset="0"/>
                <a:cs typeface="Times New Roman" pitchFamily="18" charset="0"/>
              </a:rPr>
              <a:t> </a:t>
            </a:r>
            <a:r>
              <a:rPr lang="en-US" altLang="ja-JP" sz="1600" b="1" dirty="0">
                <a:latin typeface="Times New Roman" pitchFamily="18" charset="0"/>
                <a:cs typeface="Times New Roman" pitchFamily="18" charset="0"/>
              </a:rPr>
              <a:t>:</a:t>
            </a:r>
            <a:r>
              <a:rPr lang="en-US" altLang="ja-JP" sz="1600" dirty="0">
                <a:latin typeface="Times New Roman" pitchFamily="18" charset="0"/>
                <a:cs typeface="Times New Roman" pitchFamily="18" charset="0"/>
              </a:rPr>
              <a:t> [+82-2-910-5068], E-Mail: [</a:t>
            </a:r>
            <a:r>
              <a:rPr lang="en-US" altLang="ko-KR" sz="1600" dirty="0">
                <a:latin typeface="Times New Roman" pitchFamily="18" charset="0"/>
                <a:cs typeface="Times New Roman" pitchFamily="18" charset="0"/>
              </a:rPr>
              <a:t>yjang@kookmin.ac.kr</a:t>
            </a:r>
            <a:r>
              <a:rPr lang="en-US" altLang="ja-JP" sz="1600" dirty="0">
                <a:latin typeface="Times New Roman" pitchFamily="18" charset="0"/>
                <a:cs typeface="Times New Roman" pitchFamily="18" charset="0"/>
              </a:rPr>
              <a:t>]</a:t>
            </a:r>
          </a:p>
          <a:p>
            <a:r>
              <a:rPr lang="en-US" sz="1600" b="1" dirty="0">
                <a:latin typeface="Times New Roman" pitchFamily="18" charset="0"/>
                <a:ea typeface="ＭＳ Ｐゴシック" charset="-128"/>
                <a:cs typeface="Times New Roman" pitchFamily="18" charset="0"/>
              </a:rPr>
              <a:t>     </a:t>
            </a:r>
            <a:r>
              <a:rPr lang="en-US" sz="1600" b="1" dirty="0">
                <a:latin typeface="Times New Roman" pitchFamily="18" charset="0"/>
                <a:cs typeface="Times New Roman" pitchFamily="18" charset="0"/>
              </a:rPr>
              <a:t>Re :</a:t>
            </a:r>
          </a:p>
          <a:p>
            <a:pPr marL="228600" algn="just">
              <a:spcBef>
                <a:spcPts val="600"/>
              </a:spcBef>
              <a:spcAft>
                <a:spcPts val="600"/>
              </a:spcAft>
            </a:pPr>
            <a:r>
              <a:rPr lang="en-US" sz="1600" b="1" dirty="0" smtClean="0">
                <a:latin typeface="Times New Roman" pitchFamily="18" charset="0"/>
                <a:cs typeface="Times New Roman" pitchFamily="18" charset="0"/>
              </a:rPr>
              <a:t>Abstract : </a:t>
            </a:r>
            <a:r>
              <a:rPr lang="en-GB" sz="1600" dirty="0">
                <a:latin typeface="Times New Roman" pitchFamily="18" charset="0"/>
                <a:cs typeface="Times New Roman" pitchFamily="18" charset="0"/>
              </a:rPr>
              <a:t>Monitoring management for e-Health purposes using OCC Technique</a:t>
            </a:r>
            <a:r>
              <a:rPr lang="en-US" altLang="en-US" sz="1600" dirty="0" smtClean="0">
                <a:latin typeface="Times New Roman" panose="02020603050405020304" pitchFamily="18" charset="0"/>
              </a:rPr>
              <a:t>.</a:t>
            </a:r>
            <a:endParaRPr lang="en-US" altLang="en-US" sz="1600" dirty="0">
              <a:latin typeface="Times New Roman" panose="02020603050405020304" pitchFamily="18" charset="0"/>
            </a:endParaRPr>
          </a:p>
          <a:p>
            <a:pPr marL="228600" algn="just">
              <a:spcBef>
                <a:spcPts val="600"/>
              </a:spcBef>
              <a:spcAft>
                <a:spcPts val="600"/>
              </a:spcAft>
            </a:pPr>
            <a:r>
              <a:rPr lang="en-US" sz="1600" b="1" dirty="0" smtClean="0">
                <a:latin typeface="Times New Roman" pitchFamily="18" charset="0"/>
                <a:cs typeface="Times New Roman" pitchFamily="18" charset="0"/>
              </a:rPr>
              <a:t>Purpose </a:t>
            </a:r>
            <a:r>
              <a:rPr lang="en-US" sz="1600" b="1" dirty="0">
                <a:latin typeface="Times New Roman" pitchFamily="18" charset="0"/>
                <a:cs typeface="Times New Roman" pitchFamily="18" charset="0"/>
              </a:rPr>
              <a:t>: </a:t>
            </a:r>
            <a:r>
              <a:rPr lang="en-US" sz="1600" dirty="0" smtClean="0">
                <a:solidFill>
                  <a:prstClr val="black"/>
                </a:solidFill>
                <a:latin typeface="Times New Roman" panose="02020603050405020304" pitchFamily="18" charset="0"/>
              </a:rPr>
              <a:t>To </a:t>
            </a:r>
            <a:r>
              <a:rPr lang="en-US" sz="1600" dirty="0">
                <a:solidFill>
                  <a:prstClr val="black"/>
                </a:solidFill>
                <a:latin typeface="Times New Roman" panose="02020603050405020304" pitchFamily="18" charset="0"/>
              </a:rPr>
              <a:t>discuss about the need for </a:t>
            </a:r>
            <a:r>
              <a:rPr lang="en-US" altLang="en-US" sz="1600" dirty="0">
                <a:latin typeface="Times New Roman" panose="02020603050405020304" pitchFamily="18" charset="0"/>
              </a:rPr>
              <a:t>applying Optical Camera Communication technique </a:t>
            </a:r>
            <a:r>
              <a:rPr lang="en-US" altLang="en-US" sz="1600" dirty="0" smtClean="0">
                <a:latin typeface="Times New Roman" panose="02020603050405020304" pitchFamily="18" charset="0"/>
              </a:rPr>
              <a:t>on e-Health scenarios</a:t>
            </a:r>
            <a:endParaRPr lang="en-US" altLang="en-US" sz="1600" dirty="0">
              <a:latin typeface="Times New Roman" panose="02020603050405020304" pitchFamily="18" charset="0"/>
            </a:endParaRPr>
          </a:p>
          <a:p>
            <a:pPr marL="228600" algn="just">
              <a:spcBef>
                <a:spcPts val="600"/>
              </a:spcBef>
              <a:spcAft>
                <a:spcPts val="600"/>
              </a:spcAft>
            </a:pPr>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a:latin typeface="Times New Roman" pitchFamily="18" charset="0"/>
                <a:cs typeface="Times New Roman" pitchFamily="18" charset="0"/>
              </a:rPr>
              <a:t>Release :</a:t>
            </a:r>
            <a:r>
              <a:rPr lang="en-US" sz="1600" dirty="0">
                <a:latin typeface="Times New Roman" pitchFamily="18" charset="0"/>
                <a:cs typeface="Times New Roman" pitchFamily="18" charset="0"/>
              </a:rPr>
              <a:t> The contributor acknowledges and accepts that this contribution becomes the property of IEEE and may be made publicly available by P802.15. </a:t>
            </a:r>
            <a:r>
              <a:rPr lang="en-US" sz="1600" dirty="0">
                <a:solidFill>
                  <a:schemeClr val="accent1">
                    <a:lumMod val="60000"/>
                    <a:lumOff val="40000"/>
                  </a:schemeClr>
                </a:solidFill>
                <a:latin typeface="Times New Roman" pitchFamily="18" charset="0"/>
                <a:cs typeface="Times New Roman" pitchFamily="18" charset="0"/>
              </a:rPr>
              <a:t>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a:xfrm>
            <a:off x="533400" y="2209800"/>
            <a:ext cx="8077200" cy="12192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GB" sz="3200" dirty="0">
                <a:solidFill>
                  <a:schemeClr val="tx1"/>
                </a:solidFill>
                <a:latin typeface="Times New Roman" pitchFamily="18" charset="0"/>
                <a:cs typeface="Times New Roman" pitchFamily="18" charset="0"/>
              </a:rPr>
              <a:t>Monitoring management for e-Health purposes using OCC Technique</a:t>
            </a:r>
          </a:p>
          <a:p>
            <a:pPr algn="ctr" eaLnBrk="1" hangingPunct="1">
              <a:defRPr/>
            </a:pPr>
            <a:endParaRPr lang="en-US" sz="32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5055953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Times New Roman" panose="02020603050405020304" pitchFamily="18" charset="0"/>
                <a:cs typeface="Times New Roman" panose="02020603050405020304" pitchFamily="18" charset="0"/>
              </a:rPr>
              <a:t>Introduction</a:t>
            </a:r>
          </a:p>
        </p:txBody>
      </p:sp>
      <p:sp>
        <p:nvSpPr>
          <p:cNvPr id="6" name="Content Placeholder 2"/>
          <p:cNvSpPr>
            <a:spLocks noGrp="1"/>
          </p:cNvSpPr>
          <p:nvPr>
            <p:ph idx="1"/>
          </p:nvPr>
        </p:nvSpPr>
        <p:spPr>
          <a:xfrm>
            <a:off x="304800" y="1443038"/>
            <a:ext cx="8610600" cy="30781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In the context of a safety assistance communication-based solution, OCC is a strong candidate for delivering the patient measurements to cameras communication.</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The existence of supportive infrastructure enables the great potential for accepting OCC technology into the indoor environment. For examples, camera system can support both surveillance purpose and communication purpose simultaneously. Therefore, OCC system has an advantage over current RF system.</a:t>
            </a:r>
          </a:p>
        </p:txBody>
      </p:sp>
    </p:spTree>
    <p:extLst>
      <p:ext uri="{BB962C8B-B14F-4D97-AF65-F5344CB8AC3E}">
        <p14:creationId xmlns:p14="http://schemas.microsoft.com/office/powerpoint/2010/main" val="35074183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62000"/>
          </a:xfrm>
        </p:spPr>
        <p:txBody>
          <a:bodyPr>
            <a:normAutofit/>
          </a:bodyPr>
          <a:lstStyle/>
          <a:p>
            <a:r>
              <a:rPr lang="en-US" sz="4000" dirty="0" smtClean="0">
                <a:latin typeface="Times New Roman" panose="02020603050405020304" pitchFamily="18" charset="0"/>
                <a:cs typeface="Times New Roman" panose="02020603050405020304" pitchFamily="18" charset="0"/>
              </a:rPr>
              <a:t>Introduction</a:t>
            </a:r>
            <a:endParaRPr lang="en-US" sz="4000" dirty="0">
              <a:latin typeface="Times New Roman" panose="02020603050405020304" pitchFamily="18" charset="0"/>
              <a:cs typeface="Times New Roman" panose="02020603050405020304" pitchFamily="18" charset="0"/>
            </a:endParaRPr>
          </a:p>
        </p:txBody>
      </p:sp>
      <p:sp>
        <p:nvSpPr>
          <p:cNvPr id="4" name="Rectangle 3"/>
          <p:cNvSpPr/>
          <p:nvPr/>
        </p:nvSpPr>
        <p:spPr>
          <a:xfrm>
            <a:off x="553244" y="1455641"/>
            <a:ext cx="8012112" cy="707886"/>
          </a:xfrm>
          <a:prstGeom prst="rect">
            <a:avLst/>
          </a:prstGeom>
        </p:spPr>
        <p:txBody>
          <a:bodyPr wrap="square">
            <a:spAutoFit/>
          </a:bodyPr>
          <a:lstStyle/>
          <a:p>
            <a:pPr marL="342900" indent="-342900" algn="just">
              <a:buFont typeface="Wingdings" panose="05000000000000000000" pitchFamily="2" charset="2"/>
              <a:buChar char="q"/>
            </a:pPr>
            <a:r>
              <a:rPr lang="en-US" sz="2000" dirty="0">
                <a:latin typeface="Times New Roman" panose="02020603050405020304" pitchFamily="18" charset="0"/>
                <a:cs typeface="Times New Roman" panose="02020603050405020304" pitchFamily="18" charset="0"/>
              </a:rPr>
              <a:t>The next generation of high-rate OCC with an adaptive-</a:t>
            </a:r>
            <a:r>
              <a:rPr lang="en-US" sz="2000" dirty="0" err="1">
                <a:latin typeface="Times New Roman" panose="02020603050405020304" pitchFamily="18" charset="0"/>
                <a:cs typeface="Times New Roman" panose="02020603050405020304" pitchFamily="18" charset="0"/>
              </a:rPr>
              <a:t>RoI</a:t>
            </a:r>
            <a:r>
              <a:rPr lang="en-US" sz="2000" dirty="0">
                <a:latin typeface="Times New Roman" panose="02020603050405020304" pitchFamily="18" charset="0"/>
                <a:cs typeface="Times New Roman" panose="02020603050405020304" pitchFamily="18" charset="0"/>
              </a:rPr>
              <a:t> ability has its novel feature to incorporate. </a:t>
            </a:r>
          </a:p>
        </p:txBody>
      </p:sp>
      <p:pic>
        <p:nvPicPr>
          <p:cNvPr id="6" name="Picture 5"/>
          <p:cNvPicPr>
            <a:picLocks noChangeAspect="1"/>
          </p:cNvPicPr>
          <p:nvPr/>
        </p:nvPicPr>
        <p:blipFill>
          <a:blip r:embed="rId2"/>
          <a:stretch>
            <a:fillRect/>
          </a:stretch>
        </p:blipFill>
        <p:spPr>
          <a:xfrm>
            <a:off x="980159" y="2357635"/>
            <a:ext cx="7478041" cy="3200400"/>
          </a:xfrm>
          <a:prstGeom prst="rect">
            <a:avLst/>
          </a:prstGeom>
        </p:spPr>
      </p:pic>
    </p:spTree>
    <p:extLst>
      <p:ext uri="{BB962C8B-B14F-4D97-AF65-F5344CB8AC3E}">
        <p14:creationId xmlns:p14="http://schemas.microsoft.com/office/powerpoint/2010/main" val="8084062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01600" y="2057400"/>
            <a:ext cx="8915400" cy="3170099"/>
          </a:xfrm>
          <a:prstGeom prst="rect">
            <a:avLst/>
          </a:prstGeom>
        </p:spPr>
        <p:txBody>
          <a:bodyPr wrap="square">
            <a:spAutoFit/>
          </a:bodyPr>
          <a:lstStyle/>
          <a:p>
            <a:pPr marL="342900" indent="-342900" algn="just">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Despite the potential of a massive industrial market for e-health OCC, this new technology is still challenged by the environmental requirements.</a:t>
            </a:r>
          </a:p>
          <a:p>
            <a:pPr marL="800100" lvl="1" indent="-342900" algn="just">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The selection and initialization of interesting links among thousands of possible artificial lights those are objected to eliminate. Rx should be able to detect the active light sources and initialize the communication with an acceptable-short delay. </a:t>
            </a:r>
          </a:p>
          <a:p>
            <a:pPr marL="800100" lvl="1" indent="-342900" algn="just">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800100" lvl="1" indent="-342900" algn="just">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The ability of camera to support light source detection. Because of the imaging lens, even the best quality camera cannot perfectly focus on all the light sources simultaneously at different distances away from its position.</a:t>
            </a:r>
          </a:p>
        </p:txBody>
      </p:sp>
      <p:sp>
        <p:nvSpPr>
          <p:cNvPr id="8" name="Title 1"/>
          <p:cNvSpPr>
            <a:spLocks noGrp="1"/>
          </p:cNvSpPr>
          <p:nvPr>
            <p:ph type="title"/>
          </p:nvPr>
        </p:nvSpPr>
        <p:spPr>
          <a:xfrm>
            <a:off x="444500" y="457200"/>
            <a:ext cx="8229600" cy="1143000"/>
          </a:xfrm>
        </p:spPr>
        <p:txBody>
          <a:bodyPr>
            <a:normAutofit/>
          </a:bodyPr>
          <a:lstStyle/>
          <a:p>
            <a:r>
              <a:rPr lang="en-US" sz="3200" dirty="0">
                <a:latin typeface="Times New Roman" panose="02020603050405020304" pitchFamily="18" charset="0"/>
                <a:cs typeface="Times New Roman" panose="02020603050405020304" pitchFamily="18" charset="0"/>
              </a:rPr>
              <a:t>Technical considerations for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e-Health OCC system (1)</a:t>
            </a:r>
          </a:p>
        </p:txBody>
      </p:sp>
    </p:spTree>
    <p:extLst>
      <p:ext uri="{BB962C8B-B14F-4D97-AF65-F5344CB8AC3E}">
        <p14:creationId xmlns:p14="http://schemas.microsoft.com/office/powerpoint/2010/main" val="25460200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381000" y="7620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latin typeface="Times New Roman" panose="02020603050405020304" pitchFamily="18" charset="0"/>
                <a:cs typeface="Times New Roman" panose="02020603050405020304" pitchFamily="18" charset="0"/>
              </a:rPr>
              <a:t>Technical considerations for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e-Health OCC system </a:t>
            </a:r>
            <a:r>
              <a:rPr lang="en-US" sz="3200" dirty="0" smtClean="0">
                <a:latin typeface="Times New Roman" panose="02020603050405020304" pitchFamily="18" charset="0"/>
                <a:cs typeface="Times New Roman" panose="02020603050405020304" pitchFamily="18" charset="0"/>
              </a:rPr>
              <a:t>(2)</a:t>
            </a:r>
            <a:endParaRPr lang="en-US" sz="3200" dirty="0">
              <a:latin typeface="Times New Roman" panose="02020603050405020304" pitchFamily="18" charset="0"/>
              <a:cs typeface="Times New Roman" panose="02020603050405020304" pitchFamily="18" charset="0"/>
            </a:endParaRPr>
          </a:p>
        </p:txBody>
      </p:sp>
      <p:sp>
        <p:nvSpPr>
          <p:cNvPr id="4" name="Rectangle 3"/>
          <p:cNvSpPr/>
          <p:nvPr/>
        </p:nvSpPr>
        <p:spPr>
          <a:xfrm>
            <a:off x="33867" y="2057400"/>
            <a:ext cx="8915400" cy="3170099"/>
          </a:xfrm>
          <a:prstGeom prst="rect">
            <a:avLst/>
          </a:prstGeom>
        </p:spPr>
        <p:txBody>
          <a:bodyPr wrap="square">
            <a:spAutoFit/>
          </a:bodyPr>
          <a:lstStyle/>
          <a:p>
            <a:pPr marL="800100" lvl="1" indent="-342900">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800100" lvl="1" indent="-342900" algn="just">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Illumination is still a primary purpose of any light source. So that the quality of modulated light intensity must adhere the industrial light regulars, including the flicker-free requirement. Optical clock rate should be at least 200Hz for no </a:t>
            </a:r>
            <a:r>
              <a:rPr lang="en-US" sz="2000" dirty="0" smtClean="0">
                <a:latin typeface="Times New Roman" panose="02020603050405020304" pitchFamily="18" charset="0"/>
                <a:cs typeface="Times New Roman" panose="02020603050405020304" pitchFamily="18" charset="0"/>
              </a:rPr>
              <a:t>flicker-free.</a:t>
            </a:r>
            <a:endParaRPr lang="en-US" sz="2000" dirty="0">
              <a:latin typeface="Times New Roman" panose="02020603050405020304" pitchFamily="18" charset="0"/>
              <a:cs typeface="Times New Roman" panose="02020603050405020304" pitchFamily="18" charset="0"/>
            </a:endParaRPr>
          </a:p>
          <a:p>
            <a:pPr marL="800100" lvl="1" indent="-342900" algn="just">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800100" lvl="1" indent="-342900" algn="just">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High-resolution dimming is necessary in particular scenarios. Certainly, the support for dimming is one of the technical consideration in both VLC/</a:t>
            </a:r>
            <a:r>
              <a:rPr lang="en-US" sz="2000" dirty="0" err="1">
                <a:latin typeface="Times New Roman" panose="02020603050405020304" pitchFamily="18" charset="0"/>
                <a:cs typeface="Times New Roman" panose="02020603050405020304" pitchFamily="18" charset="0"/>
              </a:rPr>
              <a:t>LiFi</a:t>
            </a:r>
            <a:r>
              <a:rPr lang="en-US" sz="2000" dirty="0">
                <a:latin typeface="Times New Roman" panose="02020603050405020304" pitchFamily="18" charset="0"/>
                <a:cs typeface="Times New Roman" panose="02020603050405020304" pitchFamily="18" charset="0"/>
              </a:rPr>
              <a:t> specifications, and OCC is not an exception. </a:t>
            </a:r>
          </a:p>
          <a:p>
            <a:pPr marL="800100" lvl="1" indent="-342900" algn="just">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81680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564701"/>
            <a:ext cx="5562600" cy="762000"/>
          </a:xfrm>
        </p:spPr>
        <p:txBody>
          <a:bodyPr>
            <a:normAutofit/>
          </a:bodyPr>
          <a:lstStyle/>
          <a:p>
            <a:r>
              <a:rPr lang="en-US" altLang="ko-KR" sz="2800" b="1" dirty="0" smtClean="0">
                <a:ln>
                  <a:solidFill>
                    <a:srgbClr val="FFFFFF">
                      <a:alpha val="0"/>
                    </a:srgbClr>
                  </a:solidFill>
                </a:ln>
                <a:latin typeface="Times New Roman" panose="02020603050405020304" pitchFamily="18" charset="0"/>
                <a:cs typeface="Times New Roman" panose="02020603050405020304" pitchFamily="18" charset="0"/>
                <a:sym typeface="Wingdings" pitchFamily="2" charset="2"/>
              </a:rPr>
              <a:t>Conclusion</a:t>
            </a:r>
            <a:endParaRPr lang="en-US" sz="2800" dirty="0">
              <a:latin typeface="Times New Roman" panose="02020603050405020304" pitchFamily="18" charset="0"/>
              <a:cs typeface="Times New Roman" panose="02020603050405020304" pitchFamily="18" charset="0"/>
            </a:endParaRPr>
          </a:p>
        </p:txBody>
      </p:sp>
      <p:sp>
        <p:nvSpPr>
          <p:cNvPr id="7" name="TextBox 6"/>
          <p:cNvSpPr txBox="1"/>
          <p:nvPr/>
        </p:nvSpPr>
        <p:spPr>
          <a:xfrm>
            <a:off x="228600" y="1600200"/>
            <a:ext cx="8762999" cy="2308324"/>
          </a:xfrm>
          <a:prstGeom prst="rect">
            <a:avLst/>
          </a:prstGeom>
          <a:noFill/>
        </p:spPr>
        <p:txBody>
          <a:bodyPr wrap="square" rtlCol="0">
            <a:spAutoFit/>
          </a:bodyPr>
          <a:lstStyle/>
          <a:p>
            <a:pPr marL="285750" indent="-285750" algn="just">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Optical camera </a:t>
            </a:r>
            <a:r>
              <a:rPr lang="en-US" dirty="0">
                <a:latin typeface="Times New Roman" panose="02020603050405020304" pitchFamily="18" charset="0"/>
                <a:cs typeface="Times New Roman" panose="02020603050405020304" pitchFamily="18" charset="0"/>
              </a:rPr>
              <a:t>communication (</a:t>
            </a:r>
            <a:r>
              <a:rPr lang="en-US" dirty="0" smtClean="0">
                <a:latin typeface="Times New Roman" panose="02020603050405020304" pitchFamily="18" charset="0"/>
                <a:cs typeface="Times New Roman" panose="02020603050405020304" pitchFamily="18" charset="0"/>
              </a:rPr>
              <a:t>OCC</a:t>
            </a:r>
            <a:r>
              <a:rPr lang="en-US" dirty="0">
                <a:latin typeface="Times New Roman" panose="02020603050405020304" pitchFamily="18" charset="0"/>
                <a:cs typeface="Times New Roman" panose="02020603050405020304" pitchFamily="18" charset="0"/>
              </a:rPr>
              <a:t>) is an excellent complementary solution to its radio frequency (RF) counterpart. </a:t>
            </a:r>
            <a:endParaRPr lang="en-US" dirty="0" smtClean="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endParaRPr lang="en-US" dirty="0" smtClean="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OWC </a:t>
            </a:r>
            <a:r>
              <a:rPr lang="en-US" dirty="0">
                <a:latin typeface="Times New Roman" panose="02020603050405020304" pitchFamily="18" charset="0"/>
                <a:cs typeface="Times New Roman" panose="02020603050405020304" pitchFamily="18" charset="0"/>
              </a:rPr>
              <a:t>technologies have been demonstrated to be able to support high traffic generated by massive connectivity of the Internet of Things (</a:t>
            </a:r>
            <a:r>
              <a:rPr lang="en-US" dirty="0" err="1">
                <a:latin typeface="Times New Roman" panose="02020603050405020304" pitchFamily="18" charset="0"/>
                <a:cs typeface="Times New Roman" panose="02020603050405020304" pitchFamily="18" charset="0"/>
              </a:rPr>
              <a:t>IoT</a:t>
            </a:r>
            <a:r>
              <a:rPr lang="en-US" dirty="0">
                <a:latin typeface="Times New Roman" panose="02020603050405020304" pitchFamily="18" charset="0"/>
                <a:cs typeface="Times New Roman" panose="02020603050405020304" pitchFamily="18" charset="0"/>
              </a:rPr>
              <a:t>) and upcoming 5th generation (5G) wireless communication systems</a:t>
            </a:r>
            <a:r>
              <a:rPr lang="en-US" dirty="0" smtClean="0">
                <a:latin typeface="Times New Roman" panose="02020603050405020304" pitchFamily="18" charset="0"/>
                <a:cs typeface="Times New Roman" panose="02020603050405020304" pitchFamily="18" charset="0"/>
              </a:rPr>
              <a:t>.</a:t>
            </a:r>
          </a:p>
          <a:p>
            <a:pPr marL="285750" indent="-285750" algn="just">
              <a:buFont typeface="Arial" panose="020B0604020202020204" pitchFamily="34" charset="0"/>
              <a:buChar char="•"/>
            </a:pPr>
            <a:endParaRPr lang="en-US" dirty="0" smtClean="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OCC system already had standardized.</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78363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16052</TotalTime>
  <Words>435</Words>
  <Application>Microsoft Office PowerPoint</Application>
  <PresentationFormat>On-screen Show (4:3)</PresentationFormat>
  <Paragraphs>35</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맑은 고딕</vt:lpstr>
      <vt:lpstr>ＭＳ Ｐゴシック</vt:lpstr>
      <vt:lpstr>Arial</vt:lpstr>
      <vt:lpstr>Calibri</vt:lpstr>
      <vt:lpstr>Times New Roman</vt:lpstr>
      <vt:lpstr>Wingdings</vt:lpstr>
      <vt:lpstr>Office Theme</vt:lpstr>
      <vt:lpstr>PowerPoint Presentation</vt:lpstr>
      <vt:lpstr>PowerPoint Presentation</vt:lpstr>
      <vt:lpstr>Introduction</vt:lpstr>
      <vt:lpstr>Introduction</vt:lpstr>
      <vt:lpstr>Technical considerations for  e-Health OCC system (1)</vt:lpstr>
      <vt:lpstr>PowerPoint Presentation</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HUY</cp:lastModifiedBy>
  <cp:revision>650</cp:revision>
  <cp:lastPrinted>2017-05-07T15:48:38Z</cp:lastPrinted>
  <dcterms:created xsi:type="dcterms:W3CDTF">2010-05-15T17:50:32Z</dcterms:created>
  <dcterms:modified xsi:type="dcterms:W3CDTF">2020-11-11T08:55:53Z</dcterms:modified>
</cp:coreProperties>
</file>