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346" r:id="rId2"/>
    <p:sldId id="375" r:id="rId3"/>
    <p:sldId id="311" r:id="rId4"/>
    <p:sldId id="371" r:id="rId5"/>
    <p:sldId id="374" r:id="rId6"/>
    <p:sldId id="376" r:id="rId7"/>
    <p:sldId id="377" r:id="rId8"/>
    <p:sldId id="378"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979" autoAdjust="0"/>
    <p:restoredTop sz="93488" autoAdjust="0"/>
  </p:normalViewPr>
  <p:slideViewPr>
    <p:cSldViewPr>
      <p:cViewPr varScale="1">
        <p:scale>
          <a:sx n="112" d="100"/>
          <a:sy n="112" d="100"/>
        </p:scale>
        <p:origin x="1770" y="96"/>
      </p:cViewPr>
      <p:guideLst>
        <p:guide orient="horz" pos="2160"/>
        <p:guide pos="2880"/>
      </p:guideLst>
    </p:cSldViewPr>
  </p:slideViewPr>
  <p:notesTextViewPr>
    <p:cViewPr>
      <p:scale>
        <a:sx n="100" d="100"/>
        <a:sy n="100" d="100"/>
      </p:scale>
      <p:origin x="0" y="0"/>
    </p:cViewPr>
  </p:notesTextViewPr>
  <p:notesViewPr>
    <p:cSldViewPr>
      <p:cViewPr varScale="1">
        <p:scale>
          <a:sx n="83" d="100"/>
          <a:sy n="83" d="100"/>
        </p:scale>
        <p:origin x="3810"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11/11/2020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11/11/2020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chemeClr val="tx1"/>
                </a:solidFill>
                <a:latin typeface="Times New Roman" pitchFamily="18" charset="0"/>
                <a:cs typeface="Times New Roman" pitchFamily="18" charset="0"/>
              </a:rPr>
              <a:t>doc.: IEEE 15-19</a:t>
            </a:r>
            <a:r>
              <a:rPr lang="en-US" sz="1400" b="1" baseline="0" dirty="0">
                <a:solidFill>
                  <a:schemeClr val="tx1"/>
                </a:solidFill>
                <a:latin typeface="Times New Roman" pitchFamily="18" charset="0"/>
                <a:cs typeface="Times New Roman" pitchFamily="18" charset="0"/>
              </a:rPr>
              <a:t>-0160-00-</a:t>
            </a:r>
            <a:r>
              <a:rPr lang="en-US" sz="1400" b="1" baseline="0" dirty="0" err="1">
                <a:solidFill>
                  <a:schemeClr val="tx1"/>
                </a:solidFill>
                <a:latin typeface="Times New Roman" pitchFamily="18" charset="0"/>
                <a:cs typeface="Times New Roman" pitchFamily="18" charset="0"/>
              </a:rPr>
              <a:t>0vat</a:t>
            </a:r>
            <a:endParaRPr lang="en-US" sz="1400" b="1" dirty="0">
              <a:solidFill>
                <a:schemeClr val="tx1"/>
              </a:solidFill>
              <a:latin typeface="Times New Roman" pitchFamily="18" charset="0"/>
              <a:cs typeface="Times New Roman" pitchFamily="18" charset="0"/>
            </a:endParaRPr>
          </a:p>
        </p:txBody>
      </p:sp>
      <p:sp>
        <p:nvSpPr>
          <p:cNvPr id="10" name="TextBox 9"/>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November 2020</a:t>
            </a:r>
            <a:endParaRPr lang="en-US" sz="1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11/11/2020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11/11/2020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November 2020</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07777"/>
          </a:xfrm>
          <a:prstGeom prst="rect">
            <a:avLst/>
          </a:prstGeom>
          <a:noFill/>
        </p:spPr>
        <p:txBody>
          <a:bodyPr wrap="square" rtlCol="0">
            <a:spAutoFit/>
          </a:bodyPr>
          <a:lstStyle/>
          <a:p>
            <a:pPr algn="r"/>
            <a:r>
              <a:rPr lang="en-US" sz="1400" b="0" i="0" dirty="0" smtClean="0">
                <a:solidFill>
                  <a:schemeClr val="tx1"/>
                </a:solidFill>
                <a:latin typeface="Times New Roman" pitchFamily="18" charset="0"/>
                <a:cs typeface="Times New Roman" pitchFamily="18" charset="0"/>
              </a:rPr>
              <a:t>DCN 15-20-0354-00-007a</a:t>
            </a:r>
            <a:endParaRPr lang="en-US" sz="1400" b="0" i="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11/11/2020</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11/11/2020</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11/11/2020</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11/11/2020</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11/11/2020</a:t>
            </a:fld>
            <a:endParaRPr lang="en-US"/>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11/11/2020</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11/11/2020</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itchFamily="18" charset="0"/>
                <a:cs typeface="Times New Roman" pitchFamily="18" charset="0"/>
              </a:rPr>
              <a:t>Slide</a:t>
            </a: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152400" y="533400"/>
            <a:ext cx="8839200" cy="5509200"/>
          </a:xfrm>
          <a:prstGeom prst="rect">
            <a:avLst/>
          </a:prstGeom>
          <a:noFill/>
          <a:ln w="12700">
            <a:noFill/>
            <a:miter lim="800000"/>
            <a:headEnd type="none" w="sm" len="sm"/>
            <a:tailEnd type="none" w="sm" len="sm"/>
          </a:ln>
          <a:effectLst/>
        </p:spPr>
        <p:txBody>
          <a:bodyPr wrap="square">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endParaRPr lang="en-US" sz="1600" b="1" dirty="0">
              <a:latin typeface="Times New Roman" pitchFamily="18" charset="0"/>
              <a:cs typeface="Times New Roman" pitchFamily="18" charset="0"/>
            </a:endParaRPr>
          </a:p>
          <a:p>
            <a:pPr marL="228600" algn="just"/>
            <a:r>
              <a:rPr lang="en-US" sz="1600" b="1" dirty="0">
                <a:latin typeface="Times New Roman" pitchFamily="18" charset="0"/>
                <a:cs typeface="Times New Roman" pitchFamily="18" charset="0"/>
              </a:rPr>
              <a:t>Submission Title : </a:t>
            </a:r>
            <a:r>
              <a:rPr lang="en-US" sz="1600" dirty="0">
                <a:latin typeface="Times New Roman" panose="02020603050405020304" pitchFamily="18" charset="0"/>
                <a:cs typeface="Times New Roman" panose="02020603050405020304" pitchFamily="18" charset="0"/>
              </a:rPr>
              <a:t>Promising Solution for vehicle communication using Optical Camera Communication</a:t>
            </a:r>
            <a:endParaRPr lang="en-US" altLang="en-US" sz="1600" b="1" dirty="0">
              <a:solidFill>
                <a:prstClr val="black"/>
              </a:solidFill>
              <a:latin typeface="Times New Roman" panose="02020603050405020304" pitchFamily="18" charset="0"/>
            </a:endParaRPr>
          </a:p>
          <a:p>
            <a:pPr marL="228600" algn="just"/>
            <a:endParaRPr lang="en-US" sz="1600" dirty="0" smtClean="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Date </a:t>
            </a:r>
            <a:r>
              <a:rPr lang="en-US" sz="1600" b="1" dirty="0">
                <a:latin typeface="Times New Roman" pitchFamily="18" charset="0"/>
                <a:cs typeface="Times New Roman" pitchFamily="18" charset="0"/>
              </a:rPr>
              <a:t>Submitted : </a:t>
            </a:r>
            <a:r>
              <a:rPr lang="en-US" sz="1600" dirty="0" smtClean="0">
                <a:latin typeface="Times New Roman" pitchFamily="18" charset="0"/>
                <a:cs typeface="Times New Roman" pitchFamily="18" charset="0"/>
              </a:rPr>
              <a:t>November, 2020</a:t>
            </a:r>
            <a:endParaRPr lang="en-US" sz="1600" b="1" dirty="0">
              <a:latin typeface="Times New Roman" pitchFamily="18" charset="0"/>
              <a:cs typeface="Times New Roman" pitchFamily="18" charset="0"/>
            </a:endParaRPr>
          </a:p>
          <a:p>
            <a:pPr marL="228600" algn="just"/>
            <a:r>
              <a:rPr lang="en-US" sz="1600" b="1" dirty="0">
                <a:latin typeface="Times New Roman" pitchFamily="18" charset="0"/>
                <a:cs typeface="Times New Roman" pitchFamily="18" charset="0"/>
              </a:rPr>
              <a:t>Source : </a:t>
            </a:r>
            <a:r>
              <a:rPr lang="en-US" altLang="en-US" sz="1600" dirty="0" smtClean="0">
                <a:solidFill>
                  <a:prstClr val="black"/>
                </a:solidFill>
                <a:latin typeface="Times New Roman" panose="02020603050405020304" pitchFamily="18" charset="0"/>
              </a:rPr>
              <a:t>Cong Hoan Nguyen and </a:t>
            </a:r>
            <a:r>
              <a:rPr lang="en-US" altLang="en-US" sz="1600" dirty="0" err="1" smtClean="0">
                <a:solidFill>
                  <a:prstClr val="black"/>
                </a:solidFill>
                <a:latin typeface="Times New Roman" panose="02020603050405020304" pitchFamily="18" charset="0"/>
              </a:rPr>
              <a:t>Yeong</a:t>
            </a:r>
            <a:r>
              <a:rPr lang="en-US" altLang="en-US" sz="1600" dirty="0" smtClean="0">
                <a:solidFill>
                  <a:prstClr val="black"/>
                </a:solidFill>
                <a:latin typeface="Times New Roman" panose="02020603050405020304" pitchFamily="18" charset="0"/>
              </a:rPr>
              <a:t> </a:t>
            </a:r>
            <a:r>
              <a:rPr lang="en-US" altLang="en-US" sz="1600" dirty="0">
                <a:solidFill>
                  <a:prstClr val="black"/>
                </a:solidFill>
                <a:latin typeface="Times New Roman" panose="02020603050405020304" pitchFamily="18" charset="0"/>
              </a:rPr>
              <a:t>Min Jang </a:t>
            </a:r>
            <a:endParaRPr lang="en-US" altLang="en-US" sz="1600" dirty="0" smtClean="0">
              <a:solidFill>
                <a:prstClr val="black"/>
              </a:solidFill>
              <a:latin typeface="Times New Roman" panose="02020603050405020304" pitchFamily="18" charset="0"/>
            </a:endParaRPr>
          </a:p>
          <a:p>
            <a:pPr marL="228600" algn="just"/>
            <a:r>
              <a:rPr lang="en-US" sz="1600" b="1" dirty="0" smtClean="0">
                <a:latin typeface="Times New Roman" pitchFamily="18" charset="0"/>
                <a:cs typeface="Times New Roman" pitchFamily="18" charset="0"/>
              </a:rPr>
              <a:t>Company </a:t>
            </a:r>
            <a:r>
              <a:rPr lang="en-US" sz="1600" b="1" dirty="0">
                <a:latin typeface="Times New Roman" pitchFamily="18" charset="0"/>
                <a:cs typeface="Times New Roman" pitchFamily="18" charset="0"/>
              </a:rPr>
              <a:t>: </a:t>
            </a:r>
            <a:r>
              <a:rPr lang="en-US" sz="1600" dirty="0">
                <a:latin typeface="Times New Roman" pitchFamily="18" charset="0"/>
                <a:cs typeface="Times New Roman" pitchFamily="18" charset="0"/>
              </a:rPr>
              <a:t>[</a:t>
            </a:r>
            <a:r>
              <a:rPr lang="en-US" sz="1600" dirty="0" err="1">
                <a:latin typeface="Times New Roman" pitchFamily="18" charset="0"/>
                <a:cs typeface="Times New Roman" pitchFamily="18" charset="0"/>
              </a:rPr>
              <a:t>Kookmin</a:t>
            </a:r>
            <a:r>
              <a:rPr lang="en-US" sz="1600" dirty="0">
                <a:latin typeface="Times New Roman" pitchFamily="18" charset="0"/>
                <a:cs typeface="Times New Roman" pitchFamily="18" charset="0"/>
              </a:rPr>
              <a:t> University]</a:t>
            </a:r>
            <a:endParaRPr lang="en-US" sz="1600" b="1" dirty="0">
              <a:latin typeface="Times New Roman" pitchFamily="18" charset="0"/>
              <a:cs typeface="Times New Roman" pitchFamily="18" charset="0"/>
            </a:endParaRPr>
          </a:p>
          <a:p>
            <a:r>
              <a:rPr lang="en-US" altLang="ja-JP" sz="1600" dirty="0">
                <a:ea typeface="ＭＳ Ｐゴシック" charset="-128"/>
              </a:rPr>
              <a:t>     </a:t>
            </a:r>
            <a:r>
              <a:rPr lang="en-US" altLang="ja-JP" sz="1600" b="1" dirty="0">
                <a:latin typeface="Times New Roman" pitchFamily="18" charset="0"/>
                <a:cs typeface="Times New Roman" pitchFamily="18" charset="0"/>
              </a:rPr>
              <a:t>Address</a:t>
            </a:r>
            <a:r>
              <a:rPr lang="en-US" altLang="ja-JP" sz="1600" dirty="0">
                <a:latin typeface="Times New Roman" pitchFamily="18" charset="0"/>
                <a:cs typeface="Times New Roman" pitchFamily="18" charset="0"/>
              </a:rPr>
              <a:t> </a:t>
            </a:r>
            <a:r>
              <a:rPr lang="en-US" altLang="ja-JP" sz="1600" b="1" dirty="0">
                <a:latin typeface="Times New Roman" pitchFamily="18" charset="0"/>
                <a:cs typeface="Times New Roman" pitchFamily="18" charset="0"/>
              </a:rPr>
              <a:t>:</a:t>
            </a:r>
            <a:r>
              <a:rPr lang="en-US" altLang="ja-JP" sz="1600" dirty="0">
                <a:latin typeface="Times New Roman" pitchFamily="18" charset="0"/>
                <a:cs typeface="Times New Roman" pitchFamily="18" charset="0"/>
              </a:rPr>
              <a:t> [Seoul, Korea]</a:t>
            </a:r>
          </a:p>
          <a:p>
            <a:r>
              <a:rPr lang="en-US" altLang="ja-JP" sz="1600" dirty="0">
                <a:latin typeface="Times New Roman" pitchFamily="18" charset="0"/>
                <a:cs typeface="Times New Roman" pitchFamily="18" charset="0"/>
              </a:rPr>
              <a:t>     </a:t>
            </a:r>
            <a:r>
              <a:rPr lang="en-US" altLang="ja-JP" sz="1600" b="1" dirty="0">
                <a:latin typeface="Times New Roman" pitchFamily="18" charset="0"/>
                <a:cs typeface="Times New Roman" pitchFamily="18" charset="0"/>
              </a:rPr>
              <a:t>Voice</a:t>
            </a:r>
            <a:r>
              <a:rPr lang="en-US" altLang="ja-JP" sz="1600" dirty="0">
                <a:latin typeface="Times New Roman" pitchFamily="18" charset="0"/>
                <a:cs typeface="Times New Roman" pitchFamily="18" charset="0"/>
              </a:rPr>
              <a:t> </a:t>
            </a:r>
            <a:r>
              <a:rPr lang="en-US" altLang="ja-JP" sz="1600" b="1" dirty="0">
                <a:latin typeface="Times New Roman" pitchFamily="18" charset="0"/>
                <a:cs typeface="Times New Roman" pitchFamily="18" charset="0"/>
              </a:rPr>
              <a:t>:</a:t>
            </a:r>
            <a:r>
              <a:rPr lang="en-US" altLang="ja-JP" sz="1600" dirty="0">
                <a:latin typeface="Times New Roman" pitchFamily="18" charset="0"/>
                <a:cs typeface="Times New Roman" pitchFamily="18" charset="0"/>
              </a:rPr>
              <a:t> [+82-2-910-5068], E-Mail: [</a:t>
            </a:r>
            <a:r>
              <a:rPr lang="en-US" altLang="ko-KR" sz="1600" dirty="0">
                <a:latin typeface="Times New Roman" pitchFamily="18" charset="0"/>
                <a:cs typeface="Times New Roman" pitchFamily="18" charset="0"/>
              </a:rPr>
              <a:t>yjang@kookmin.ac.kr</a:t>
            </a:r>
            <a:r>
              <a:rPr lang="en-US" altLang="ja-JP" sz="1600" dirty="0">
                <a:latin typeface="Times New Roman" pitchFamily="18" charset="0"/>
                <a:cs typeface="Times New Roman" pitchFamily="18" charset="0"/>
              </a:rPr>
              <a:t>]</a:t>
            </a:r>
          </a:p>
          <a:p>
            <a:r>
              <a:rPr lang="en-US" sz="1600" b="1" dirty="0">
                <a:latin typeface="Times New Roman" pitchFamily="18" charset="0"/>
                <a:ea typeface="ＭＳ Ｐゴシック" charset="-128"/>
                <a:cs typeface="Times New Roman" pitchFamily="18" charset="0"/>
              </a:rPr>
              <a:t>     </a:t>
            </a:r>
            <a:r>
              <a:rPr lang="en-US" sz="1600" b="1" dirty="0">
                <a:latin typeface="Times New Roman" pitchFamily="18" charset="0"/>
                <a:cs typeface="Times New Roman" pitchFamily="18" charset="0"/>
              </a:rPr>
              <a:t>Re :</a:t>
            </a:r>
          </a:p>
          <a:p>
            <a:pPr marL="228600" algn="just">
              <a:spcBef>
                <a:spcPts val="600"/>
              </a:spcBef>
              <a:spcAft>
                <a:spcPts val="600"/>
              </a:spcAft>
            </a:pPr>
            <a:r>
              <a:rPr lang="en-US" sz="1600" b="1" dirty="0" smtClean="0">
                <a:latin typeface="Times New Roman" pitchFamily="18" charset="0"/>
                <a:cs typeface="Times New Roman" pitchFamily="18" charset="0"/>
              </a:rPr>
              <a:t>Abstract : </a:t>
            </a:r>
            <a:r>
              <a:rPr lang="en-US" sz="1600" dirty="0">
                <a:latin typeface="Times New Roman" panose="02020603050405020304" pitchFamily="18" charset="0"/>
                <a:cs typeface="Times New Roman" panose="02020603050405020304" pitchFamily="18" charset="0"/>
              </a:rPr>
              <a:t>Promising Solution for vehicle communication using Optical Camera Communication</a:t>
            </a:r>
            <a:r>
              <a:rPr lang="en-US" altLang="en-US" sz="1600" dirty="0" smtClean="0">
                <a:latin typeface="Times New Roman" panose="02020603050405020304" pitchFamily="18" charset="0"/>
              </a:rPr>
              <a:t>.</a:t>
            </a:r>
            <a:endParaRPr lang="en-US" altLang="en-US" sz="1600" dirty="0">
              <a:latin typeface="Times New Roman" panose="02020603050405020304" pitchFamily="18" charset="0"/>
            </a:endParaRPr>
          </a:p>
          <a:p>
            <a:pPr marL="228600" algn="just">
              <a:spcBef>
                <a:spcPts val="600"/>
              </a:spcBef>
              <a:spcAft>
                <a:spcPts val="600"/>
              </a:spcAft>
            </a:pPr>
            <a:r>
              <a:rPr lang="en-US" sz="1600" b="1" dirty="0" smtClean="0">
                <a:latin typeface="Times New Roman" pitchFamily="18" charset="0"/>
                <a:cs typeface="Times New Roman" pitchFamily="18" charset="0"/>
              </a:rPr>
              <a:t>Purpose </a:t>
            </a:r>
            <a:r>
              <a:rPr lang="en-US" sz="1600" b="1" dirty="0">
                <a:latin typeface="Times New Roman" pitchFamily="18" charset="0"/>
                <a:cs typeface="Times New Roman" pitchFamily="18" charset="0"/>
              </a:rPr>
              <a:t>: </a:t>
            </a:r>
            <a:r>
              <a:rPr lang="en-US" sz="1600" dirty="0" smtClean="0">
                <a:solidFill>
                  <a:prstClr val="black"/>
                </a:solidFill>
                <a:latin typeface="Times New Roman" panose="02020603050405020304" pitchFamily="18" charset="0"/>
              </a:rPr>
              <a:t>To </a:t>
            </a:r>
            <a:r>
              <a:rPr lang="en-US" sz="1600" dirty="0">
                <a:solidFill>
                  <a:prstClr val="black"/>
                </a:solidFill>
                <a:latin typeface="Times New Roman" panose="02020603050405020304" pitchFamily="18" charset="0"/>
              </a:rPr>
              <a:t>discuss about the need for </a:t>
            </a:r>
            <a:r>
              <a:rPr lang="en-US" altLang="en-US" sz="1600" dirty="0">
                <a:latin typeface="Times New Roman" panose="02020603050405020304" pitchFamily="18" charset="0"/>
              </a:rPr>
              <a:t>applying Optical Camera Communication technique on high-speed V2V </a:t>
            </a:r>
            <a:r>
              <a:rPr lang="en-US" altLang="en-US" sz="1600" dirty="0" smtClean="0">
                <a:latin typeface="Times New Roman" panose="02020603050405020304" pitchFamily="18" charset="0"/>
              </a:rPr>
              <a:t>communications.</a:t>
            </a:r>
            <a:endParaRPr lang="en-US" altLang="en-US" sz="1600" dirty="0">
              <a:latin typeface="Times New Roman" panose="02020603050405020304" pitchFamily="18" charset="0"/>
            </a:endParaRPr>
          </a:p>
          <a:p>
            <a:pPr marL="228600" algn="just">
              <a:spcBef>
                <a:spcPts val="600"/>
              </a:spcBef>
              <a:spcAft>
                <a:spcPts val="600"/>
              </a:spcAft>
            </a:pPr>
            <a:r>
              <a:rPr lang="en-US" sz="1600" b="1" dirty="0">
                <a:latin typeface="Times New Roman" pitchFamily="18" charset="0"/>
                <a:cs typeface="Times New Roman" pitchFamily="18" charset="0"/>
              </a:rPr>
              <a:t>Notice:</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r>
              <a:rPr lang="en-US" sz="1600" b="1" dirty="0">
                <a:latin typeface="Times New Roman" pitchFamily="18" charset="0"/>
                <a:cs typeface="Times New Roman" pitchFamily="18" charset="0"/>
              </a:rPr>
              <a:t>Release :</a:t>
            </a:r>
            <a:r>
              <a:rPr lang="en-US" sz="1600" dirty="0">
                <a:latin typeface="Times New Roman" pitchFamily="18" charset="0"/>
                <a:cs typeface="Times New Roman" pitchFamily="18" charset="0"/>
              </a:rPr>
              <a:t> The contributor acknowledges and accepts that this contribution becomes the property of IEEE and may be made publicly available by P802.15. </a:t>
            </a:r>
            <a:r>
              <a:rPr lang="en-US" sz="1600" dirty="0">
                <a:solidFill>
                  <a:schemeClr val="accent1">
                    <a:lumMod val="60000"/>
                    <a:lumOff val="40000"/>
                  </a:schemeClr>
                </a:solidFill>
                <a:latin typeface="Times New Roman" pitchFamily="18" charset="0"/>
                <a:cs typeface="Times New Roman" pitchFamily="18" charset="0"/>
              </a:rPr>
              <a:t>	</a:t>
            </a:r>
          </a:p>
        </p:txBody>
      </p:sp>
    </p:spTree>
    <p:extLst>
      <p:ext uri="{BB962C8B-B14F-4D97-AF65-F5344CB8AC3E}">
        <p14:creationId xmlns:p14="http://schemas.microsoft.com/office/powerpoint/2010/main" val="13416752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txBox="1">
            <a:spLocks noChangeArrowheads="1"/>
          </p:cNvSpPr>
          <p:nvPr/>
        </p:nvSpPr>
        <p:spPr>
          <a:xfrm>
            <a:off x="533400" y="2209800"/>
            <a:ext cx="8077200" cy="1219200"/>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r>
              <a:rPr lang="en-US" sz="3200" dirty="0" smtClean="0">
                <a:solidFill>
                  <a:schemeClr val="tx1"/>
                </a:solidFill>
                <a:latin typeface="Times New Roman" panose="02020603050405020304" pitchFamily="18" charset="0"/>
                <a:cs typeface="Times New Roman" panose="02020603050405020304" pitchFamily="18" charset="0"/>
              </a:rPr>
              <a:t>Promising </a:t>
            </a:r>
            <a:r>
              <a:rPr lang="en-US" sz="3200" dirty="0">
                <a:solidFill>
                  <a:schemeClr val="tx1"/>
                </a:solidFill>
                <a:latin typeface="Times New Roman" panose="02020603050405020304" pitchFamily="18" charset="0"/>
                <a:cs typeface="Times New Roman" panose="02020603050405020304" pitchFamily="18" charset="0"/>
              </a:rPr>
              <a:t>Solution for vehicle communication using Optical Camera Communication</a:t>
            </a:r>
            <a:endParaRPr lang="en-US" sz="3200" dirty="0">
              <a:solidFill>
                <a:schemeClr val="tx1"/>
              </a:solidFill>
            </a:endParaRPr>
          </a:p>
          <a:p>
            <a:pPr algn="ctr" eaLnBrk="1" hangingPunct="1">
              <a:defRPr/>
            </a:pPr>
            <a:endParaRPr lang="en-US" sz="32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5055953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latin typeface="Times New Roman" panose="02020603050405020304" pitchFamily="18" charset="0"/>
                <a:cs typeface="Times New Roman" panose="02020603050405020304" pitchFamily="18" charset="0"/>
              </a:rPr>
              <a:t>Introduction</a:t>
            </a:r>
          </a:p>
        </p:txBody>
      </p:sp>
      <p:sp>
        <p:nvSpPr>
          <p:cNvPr id="7" name="TextBox 6"/>
          <p:cNvSpPr txBox="1"/>
          <p:nvPr/>
        </p:nvSpPr>
        <p:spPr>
          <a:xfrm>
            <a:off x="1828800" y="1579755"/>
            <a:ext cx="4837901" cy="830997"/>
          </a:xfrm>
          <a:prstGeom prst="rect">
            <a:avLst/>
          </a:prstGeom>
          <a:noFill/>
        </p:spPr>
        <p:txBody>
          <a:bodyPr wrap="square" rtlCol="0">
            <a:spAutoFit/>
          </a:bodyPr>
          <a:lstStyle/>
          <a:p>
            <a:pPr algn="ctr"/>
            <a:r>
              <a:rPr lang="en-US" sz="2400" b="1" dirty="0" smtClean="0">
                <a:latin typeface="Times New Roman" panose="02020603050405020304" pitchFamily="18" charset="0"/>
                <a:cs typeface="Times New Roman" panose="02020603050405020304" pitchFamily="18" charset="0"/>
              </a:rPr>
              <a:t>Optical Camera Communications (OCC)</a:t>
            </a:r>
          </a:p>
        </p:txBody>
      </p:sp>
      <p:sp>
        <p:nvSpPr>
          <p:cNvPr id="8" name="TextBox 7"/>
          <p:cNvSpPr txBox="1"/>
          <p:nvPr/>
        </p:nvSpPr>
        <p:spPr>
          <a:xfrm>
            <a:off x="152400" y="2831154"/>
            <a:ext cx="8839200" cy="769441"/>
          </a:xfrm>
          <a:prstGeom prst="rect">
            <a:avLst/>
          </a:prstGeom>
          <a:noFill/>
        </p:spPr>
        <p:txBody>
          <a:bodyPr wrap="square" rtlCol="0">
            <a:spAutoFit/>
          </a:bodyPr>
          <a:lstStyle/>
          <a:p>
            <a:pPr algn="just"/>
            <a:r>
              <a:rPr lang="en-US" sz="2200" dirty="0" smtClean="0">
                <a:latin typeface="Times New Roman" panose="02020603050405020304" pitchFamily="18" charset="0"/>
                <a:cs typeface="Times New Roman" panose="02020603050405020304" pitchFamily="18" charset="0"/>
              </a:rPr>
              <a:t>OCC is modulating an LED light with data bits that can be received by a camera, which then decodes the bits and extracts the data.</a:t>
            </a:r>
            <a:endParaRPr lang="en-US" sz="2200" dirty="0">
              <a:latin typeface="Times New Roman" panose="02020603050405020304" pitchFamily="18" charset="0"/>
              <a:cs typeface="Times New Roman" panose="02020603050405020304" pitchFamily="18" charset="0"/>
            </a:endParaRPr>
          </a:p>
        </p:txBody>
      </p:sp>
      <p:sp>
        <p:nvSpPr>
          <p:cNvPr id="9" name="TextBox 8"/>
          <p:cNvSpPr txBox="1"/>
          <p:nvPr/>
        </p:nvSpPr>
        <p:spPr>
          <a:xfrm>
            <a:off x="266949" y="3779645"/>
            <a:ext cx="8393502" cy="1661993"/>
          </a:xfrm>
          <a:prstGeom prst="rect">
            <a:avLst/>
          </a:prstGeom>
          <a:noFill/>
        </p:spPr>
        <p:txBody>
          <a:bodyPr wrap="square" rtlCol="0">
            <a:spAutoFit/>
          </a:bodyPr>
          <a:lstStyle/>
          <a:p>
            <a:pPr algn="just"/>
            <a:r>
              <a:rPr lang="en-US" sz="2000" dirty="0" smtClean="0">
                <a:latin typeface="Times New Roman" panose="02020603050405020304" pitchFamily="18" charset="0"/>
                <a:cs typeface="Times New Roman" panose="02020603050405020304" pitchFamily="18" charset="0"/>
              </a:rPr>
              <a:t>Today we have millions of devices enabled to receive visible light communications via the camera, but we lack standards to describe the modulation format.</a:t>
            </a:r>
          </a:p>
          <a:p>
            <a:pPr algn="just"/>
            <a:endParaRPr lang="en-US" sz="1800" dirty="0">
              <a:latin typeface="Times New Roman" panose="02020603050405020304" pitchFamily="18" charset="0"/>
              <a:cs typeface="Times New Roman" panose="02020603050405020304" pitchFamily="18" charset="0"/>
            </a:endParaRPr>
          </a:p>
          <a:p>
            <a:pPr algn="just"/>
            <a:r>
              <a:rPr lang="en-US" sz="2400" b="1" i="1" dirty="0" smtClean="0">
                <a:latin typeface="Times New Roman" panose="02020603050405020304" pitchFamily="18" charset="0"/>
                <a:cs typeface="Times New Roman" panose="02020603050405020304" pitchFamily="18" charset="0"/>
              </a:rPr>
              <a:t>This contribution discusses some OCC topics of interest.</a:t>
            </a:r>
            <a:endParaRPr lang="en-US" sz="2400"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074183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762000"/>
          </a:xfrm>
        </p:spPr>
        <p:txBody>
          <a:bodyPr>
            <a:normAutofit/>
          </a:bodyPr>
          <a:lstStyle/>
          <a:p>
            <a:r>
              <a:rPr lang="en-US" sz="4000" dirty="0" smtClean="0">
                <a:latin typeface="Times New Roman" panose="02020603050405020304" pitchFamily="18" charset="0"/>
                <a:cs typeface="Times New Roman" panose="02020603050405020304" pitchFamily="18" charset="0"/>
              </a:rPr>
              <a:t>Introduction</a:t>
            </a:r>
            <a:endParaRPr lang="en-US" sz="4000" dirty="0">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2"/>
          <a:stretch>
            <a:fillRect/>
          </a:stretch>
        </p:blipFill>
        <p:spPr>
          <a:xfrm>
            <a:off x="1249580" y="1447800"/>
            <a:ext cx="6644840" cy="4189640"/>
          </a:xfrm>
          <a:prstGeom prst="rect">
            <a:avLst/>
          </a:prstGeom>
        </p:spPr>
      </p:pic>
    </p:spTree>
    <p:extLst>
      <p:ext uri="{BB962C8B-B14F-4D97-AF65-F5344CB8AC3E}">
        <p14:creationId xmlns:p14="http://schemas.microsoft.com/office/powerpoint/2010/main" val="8084062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762000"/>
          </a:xfrm>
        </p:spPr>
        <p:txBody>
          <a:bodyPr>
            <a:normAutofit/>
          </a:bodyPr>
          <a:lstStyle/>
          <a:p>
            <a:r>
              <a:rPr lang="en-US" sz="2800" dirty="0">
                <a:latin typeface="Times New Roman" panose="02020603050405020304" pitchFamily="18" charset="0"/>
                <a:cs typeface="Times New Roman" panose="02020603050405020304" pitchFamily="18" charset="0"/>
              </a:rPr>
              <a:t>Optical camera communication for vehicle system</a:t>
            </a:r>
          </a:p>
        </p:txBody>
      </p:sp>
      <p:sp>
        <p:nvSpPr>
          <p:cNvPr id="5" name="Rectangle 4"/>
          <p:cNvSpPr/>
          <p:nvPr/>
        </p:nvSpPr>
        <p:spPr>
          <a:xfrm>
            <a:off x="-78805" y="1295400"/>
            <a:ext cx="9113918" cy="1631216"/>
          </a:xfrm>
          <a:prstGeom prst="rect">
            <a:avLst/>
          </a:prstGeom>
        </p:spPr>
        <p:txBody>
          <a:bodyPr wrap="square">
            <a:spAutoFit/>
          </a:bodyPr>
          <a:lstStyle/>
          <a:p>
            <a:pPr marL="342900" indent="-342900" algn="just">
              <a:buFont typeface="Arial" panose="020B0604020202020204" pitchFamily="34" charset="0"/>
              <a:buChar char="•"/>
            </a:pPr>
            <a:r>
              <a:rPr lang="en-US" sz="2000" dirty="0" smtClean="0">
                <a:latin typeface="Times New Roman" panose="02020603050405020304" pitchFamily="18" charset="0"/>
                <a:cs typeface="Times New Roman" panose="02020603050405020304" pitchFamily="18" charset="0"/>
              </a:rPr>
              <a:t>The </a:t>
            </a:r>
            <a:r>
              <a:rPr lang="en-US" sz="2000" dirty="0">
                <a:latin typeface="Times New Roman" panose="02020603050405020304" pitchFamily="18" charset="0"/>
                <a:cs typeface="Times New Roman" panose="02020603050405020304" pitchFamily="18" charset="0"/>
              </a:rPr>
              <a:t>main parts of </a:t>
            </a:r>
            <a:r>
              <a:rPr lang="en-US" sz="2000" dirty="0" err="1">
                <a:latin typeface="Times New Roman" panose="02020603050405020304" pitchFamily="18" charset="0"/>
                <a:cs typeface="Times New Roman" panose="02020603050405020304" pitchFamily="18" charset="0"/>
              </a:rPr>
              <a:t>IoV</a:t>
            </a:r>
            <a:r>
              <a:rPr lang="en-US" sz="2000" dirty="0">
                <a:latin typeface="Times New Roman" panose="02020603050405020304" pitchFamily="18" charset="0"/>
                <a:cs typeface="Times New Roman" panose="02020603050405020304" pitchFamily="18" charset="0"/>
              </a:rPr>
              <a:t> consist of communication between vehicle-to-vehicle (V2V), vehicle-to-infrastructure (V2I), vehicle-to-cloud (V2C), vehicle-to-sensors (V2S), and vehicle-to-personal devices (V2P). This whole system can be defined as vehicle-to everything (V2X) communication. A general architecture of V2X is illustrated in </a:t>
            </a:r>
            <a:r>
              <a:rPr lang="en-US" sz="2000" dirty="0" smtClean="0">
                <a:latin typeface="Times New Roman" panose="02020603050405020304" pitchFamily="18" charset="0"/>
                <a:cs typeface="Times New Roman" panose="02020603050405020304" pitchFamily="18" charset="0"/>
              </a:rPr>
              <a:t>figure</a:t>
            </a:r>
          </a:p>
        </p:txBody>
      </p:sp>
      <p:pic>
        <p:nvPicPr>
          <p:cNvPr id="6"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19400" y="2819400"/>
            <a:ext cx="3317508" cy="30558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460200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762000"/>
          </a:xfrm>
        </p:spPr>
        <p:txBody>
          <a:bodyPr>
            <a:normAutofit/>
          </a:bodyPr>
          <a:lstStyle/>
          <a:p>
            <a:r>
              <a:rPr lang="en-US" sz="2800" dirty="0">
                <a:latin typeface="Times New Roman" panose="02020603050405020304" pitchFamily="18" charset="0"/>
                <a:cs typeface="Times New Roman" panose="02020603050405020304" pitchFamily="18" charset="0"/>
              </a:rPr>
              <a:t>Optical camera communication for vehicle system</a:t>
            </a:r>
          </a:p>
        </p:txBody>
      </p:sp>
      <p:pic>
        <p:nvPicPr>
          <p:cNvPr id="7" name="Picture 2" descr="Optical Vehicle to Vehicle Communication System: How It Work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28775" y="1093491"/>
            <a:ext cx="5836103" cy="3249909"/>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70226" y="4724400"/>
            <a:ext cx="6553200" cy="1074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793292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564701"/>
            <a:ext cx="5562600" cy="762000"/>
          </a:xfrm>
        </p:spPr>
        <p:txBody>
          <a:bodyPr>
            <a:normAutofit/>
          </a:bodyPr>
          <a:lstStyle/>
          <a:p>
            <a:r>
              <a:rPr lang="en-US" altLang="ko-KR" sz="2800" b="1" dirty="0">
                <a:ln>
                  <a:solidFill>
                    <a:srgbClr val="FFFFFF">
                      <a:alpha val="0"/>
                    </a:srgbClr>
                  </a:solidFill>
                </a:ln>
                <a:latin typeface="Times New Roman" panose="02020603050405020304" pitchFamily="18" charset="0"/>
                <a:cs typeface="Times New Roman" panose="02020603050405020304" pitchFamily="18" charset="0"/>
                <a:sym typeface="Wingdings" pitchFamily="2" charset="2"/>
              </a:rPr>
              <a:t>Advantages of OCC</a:t>
            </a:r>
            <a:endParaRPr lang="en-US" sz="2800" dirty="0">
              <a:latin typeface="Times New Roman" panose="02020603050405020304" pitchFamily="18" charset="0"/>
              <a:cs typeface="Times New Roman" panose="02020603050405020304" pitchFamily="18" charset="0"/>
            </a:endParaRPr>
          </a:p>
        </p:txBody>
      </p:sp>
      <p:graphicFrame>
        <p:nvGraphicFramePr>
          <p:cNvPr id="6" name="Table 5"/>
          <p:cNvGraphicFramePr>
            <a:graphicFrameLocks noGrp="1"/>
          </p:cNvGraphicFramePr>
          <p:nvPr>
            <p:extLst>
              <p:ext uri="{D42A27DB-BD31-4B8C-83A1-F6EECF244321}">
                <p14:modId xmlns:p14="http://schemas.microsoft.com/office/powerpoint/2010/main" val="4238945628"/>
              </p:ext>
            </p:extLst>
          </p:nvPr>
        </p:nvGraphicFramePr>
        <p:xfrm>
          <a:off x="76200" y="1447800"/>
          <a:ext cx="4953000" cy="2740631"/>
        </p:xfrm>
        <a:graphic>
          <a:graphicData uri="http://schemas.openxmlformats.org/drawingml/2006/table">
            <a:tbl>
              <a:tblPr firstRow="1" firstCol="1" bandRow="1">
                <a:tableStyleId>{2D5ABB26-0587-4C30-8999-92F81FD0307C}</a:tableStyleId>
              </a:tblPr>
              <a:tblGrid>
                <a:gridCol w="2362200">
                  <a:extLst>
                    <a:ext uri="{9D8B030D-6E8A-4147-A177-3AD203B41FA5}">
                      <a16:colId xmlns:a16="http://schemas.microsoft.com/office/drawing/2014/main" val="465006071"/>
                    </a:ext>
                  </a:extLst>
                </a:gridCol>
                <a:gridCol w="2590800">
                  <a:extLst>
                    <a:ext uri="{9D8B030D-6E8A-4147-A177-3AD203B41FA5}">
                      <a16:colId xmlns:a16="http://schemas.microsoft.com/office/drawing/2014/main" val="1326201501"/>
                    </a:ext>
                  </a:extLst>
                </a:gridCol>
              </a:tblGrid>
              <a:tr h="172832">
                <a:tc>
                  <a:txBody>
                    <a:bodyPr/>
                    <a:lstStyle/>
                    <a:p>
                      <a:pPr marL="0" marR="0" algn="ctr" latinLnBrk="1">
                        <a:lnSpc>
                          <a:spcPct val="107000"/>
                        </a:lnSpc>
                        <a:spcBef>
                          <a:spcPts val="0"/>
                        </a:spcBef>
                        <a:spcAft>
                          <a:spcPts val="0"/>
                        </a:spcAft>
                      </a:pPr>
                      <a:r>
                        <a:rPr lang="en-US" sz="1000" kern="100" dirty="0">
                          <a:effectLst/>
                          <a:latin typeface="Times New Roman" panose="02020603050405020304" pitchFamily="18" charset="0"/>
                          <a:cs typeface="Times New Roman" panose="02020603050405020304" pitchFamily="18" charset="0"/>
                        </a:rPr>
                        <a:t>Wireless</a:t>
                      </a:r>
                      <a:endParaRPr lang="en-US" sz="700" kern="100" dirty="0">
                        <a:effectLst/>
                        <a:latin typeface="Times New Roman" panose="02020603050405020304" pitchFamily="18" charset="0"/>
                        <a:ea typeface="Batang" panose="02030600000101010101" pitchFamily="18" charset="-127"/>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marL="0" marR="0" algn="ctr" latinLnBrk="1">
                        <a:lnSpc>
                          <a:spcPct val="107000"/>
                        </a:lnSpc>
                        <a:spcBef>
                          <a:spcPts val="0"/>
                        </a:spcBef>
                        <a:spcAft>
                          <a:spcPts val="0"/>
                        </a:spcAft>
                      </a:pPr>
                      <a:r>
                        <a:rPr lang="en-US" sz="1000" kern="100">
                          <a:effectLst/>
                          <a:latin typeface="Times New Roman" panose="02020603050405020304" pitchFamily="18" charset="0"/>
                          <a:cs typeface="Times New Roman" panose="02020603050405020304" pitchFamily="18" charset="0"/>
                        </a:rPr>
                        <a:t>OCC</a:t>
                      </a:r>
                      <a:endParaRPr lang="en-US" sz="700" kern="100">
                        <a:effectLst/>
                        <a:latin typeface="Times New Roman" panose="02020603050405020304" pitchFamily="18" charset="0"/>
                        <a:ea typeface="Batang" panose="02030600000101010101" pitchFamily="18" charset="-127"/>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4030290591"/>
                  </a:ext>
                </a:extLst>
              </a:tr>
              <a:tr h="279824">
                <a:tc>
                  <a:txBody>
                    <a:bodyPr/>
                    <a:lstStyle/>
                    <a:p>
                      <a:pPr marL="0" marR="0" algn="just" latinLnBrk="1">
                        <a:lnSpc>
                          <a:spcPct val="107000"/>
                        </a:lnSpc>
                        <a:spcBef>
                          <a:spcPts val="0"/>
                        </a:spcBef>
                        <a:spcAft>
                          <a:spcPts val="0"/>
                        </a:spcAft>
                      </a:pPr>
                      <a:r>
                        <a:rPr lang="en-US" sz="1000" kern="100" dirty="0">
                          <a:effectLst/>
                          <a:latin typeface="Times New Roman" panose="02020603050405020304" pitchFamily="18" charset="0"/>
                          <a:cs typeface="Times New Roman" panose="02020603050405020304" pitchFamily="18" charset="0"/>
                        </a:rPr>
                        <a:t>High interference </a:t>
                      </a:r>
                      <a:endParaRPr lang="en-US" sz="700" kern="100" dirty="0">
                        <a:effectLst/>
                        <a:latin typeface="Times New Roman" panose="02020603050405020304" pitchFamily="18" charset="0"/>
                        <a:ea typeface="Batang" panose="02030600000101010101" pitchFamily="18" charset="-127"/>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latinLnBrk="1">
                        <a:lnSpc>
                          <a:spcPct val="107000"/>
                        </a:lnSpc>
                        <a:spcBef>
                          <a:spcPts val="0"/>
                        </a:spcBef>
                        <a:spcAft>
                          <a:spcPts val="0"/>
                        </a:spcAft>
                      </a:pPr>
                      <a:r>
                        <a:rPr lang="en-US" sz="1000" kern="100" dirty="0">
                          <a:effectLst/>
                          <a:latin typeface="Times New Roman" panose="02020603050405020304" pitchFamily="18" charset="0"/>
                          <a:cs typeface="Times New Roman" panose="02020603050405020304" pitchFamily="18" charset="0"/>
                        </a:rPr>
                        <a:t>No interference </a:t>
                      </a:r>
                      <a:endParaRPr lang="en-US" sz="700" kern="100" dirty="0">
                        <a:effectLst/>
                        <a:latin typeface="Times New Roman" panose="02020603050405020304" pitchFamily="18" charset="0"/>
                        <a:ea typeface="Batang" panose="02030600000101010101" pitchFamily="18" charset="-127"/>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54798497"/>
                  </a:ext>
                </a:extLst>
              </a:tr>
              <a:tr h="419737">
                <a:tc>
                  <a:txBody>
                    <a:bodyPr/>
                    <a:lstStyle/>
                    <a:p>
                      <a:pPr marL="0" marR="0" algn="just" latinLnBrk="1">
                        <a:lnSpc>
                          <a:spcPct val="107000"/>
                        </a:lnSpc>
                        <a:spcBef>
                          <a:spcPts val="0"/>
                        </a:spcBef>
                        <a:spcAft>
                          <a:spcPts val="0"/>
                        </a:spcAft>
                      </a:pPr>
                      <a:r>
                        <a:rPr lang="en-US" sz="1000" kern="100" dirty="0">
                          <a:effectLst/>
                          <a:latin typeface="Times New Roman" panose="02020603050405020304" pitchFamily="18" charset="0"/>
                          <a:cs typeface="Times New Roman" panose="02020603050405020304" pitchFamily="18" charset="0"/>
                        </a:rPr>
                        <a:t>Bluetooth only offers limited data rate. </a:t>
                      </a:r>
                      <a:endParaRPr lang="en-US" sz="700" kern="100" dirty="0">
                        <a:effectLst/>
                        <a:latin typeface="Times New Roman" panose="02020603050405020304" pitchFamily="18" charset="0"/>
                        <a:ea typeface="Batang" panose="02030600000101010101" pitchFamily="18" charset="-127"/>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latinLnBrk="1">
                        <a:lnSpc>
                          <a:spcPct val="107000"/>
                        </a:lnSpc>
                        <a:spcBef>
                          <a:spcPts val="0"/>
                        </a:spcBef>
                        <a:spcAft>
                          <a:spcPts val="0"/>
                        </a:spcAft>
                      </a:pPr>
                      <a:r>
                        <a:rPr lang="en-US" sz="1000" kern="100" dirty="0">
                          <a:effectLst/>
                          <a:latin typeface="Times New Roman" panose="02020603050405020304" pitchFamily="18" charset="0"/>
                          <a:cs typeface="Times New Roman" panose="02020603050405020304" pitchFamily="18" charset="0"/>
                        </a:rPr>
                        <a:t>Higher data rate </a:t>
                      </a:r>
                      <a:endParaRPr lang="en-US" sz="700" kern="100" dirty="0">
                        <a:effectLst/>
                        <a:latin typeface="Times New Roman" panose="02020603050405020304" pitchFamily="18" charset="0"/>
                        <a:ea typeface="Batang" panose="02030600000101010101" pitchFamily="18" charset="-127"/>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71981656"/>
                  </a:ext>
                </a:extLst>
              </a:tr>
              <a:tr h="469117">
                <a:tc>
                  <a:txBody>
                    <a:bodyPr/>
                    <a:lstStyle/>
                    <a:p>
                      <a:pPr marL="0" marR="0" algn="just" latinLnBrk="1">
                        <a:lnSpc>
                          <a:spcPct val="107000"/>
                        </a:lnSpc>
                        <a:spcBef>
                          <a:spcPts val="0"/>
                        </a:spcBef>
                        <a:spcAft>
                          <a:spcPts val="0"/>
                        </a:spcAft>
                      </a:pPr>
                      <a:r>
                        <a:rPr lang="en-US" sz="1000" kern="100" dirty="0">
                          <a:effectLst/>
                          <a:latin typeface="Times New Roman" panose="02020603050405020304" pitchFamily="18" charset="0"/>
                          <a:cs typeface="Times New Roman" panose="02020603050405020304" pitchFamily="18" charset="0"/>
                        </a:rPr>
                        <a:t>Communication range up to </a:t>
                      </a:r>
                      <a:r>
                        <a:rPr lang="en-US" sz="1000" kern="100" dirty="0" smtClean="0">
                          <a:effectLst/>
                          <a:latin typeface="Times New Roman" panose="02020603050405020304" pitchFamily="18" charset="0"/>
                          <a:cs typeface="Times New Roman" panose="02020603050405020304" pitchFamily="18" charset="0"/>
                        </a:rPr>
                        <a:t>100m</a:t>
                      </a:r>
                      <a:r>
                        <a:rPr lang="en-US" sz="1000" kern="100" dirty="0">
                          <a:effectLst/>
                          <a:latin typeface="Times New Roman" panose="02020603050405020304" pitchFamily="18" charset="0"/>
                          <a:cs typeface="Times New Roman" panose="02020603050405020304" pitchFamily="18" charset="0"/>
                        </a:rPr>
                        <a:t>.</a:t>
                      </a:r>
                      <a:endParaRPr lang="en-US" sz="700" kern="100" dirty="0">
                        <a:effectLst/>
                        <a:latin typeface="Times New Roman" panose="02020603050405020304" pitchFamily="18" charset="0"/>
                        <a:ea typeface="Batang" panose="02030600000101010101" pitchFamily="18" charset="-127"/>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latinLnBrk="1">
                        <a:lnSpc>
                          <a:spcPct val="107000"/>
                        </a:lnSpc>
                        <a:spcBef>
                          <a:spcPts val="0"/>
                        </a:spcBef>
                        <a:spcAft>
                          <a:spcPts val="0"/>
                        </a:spcAft>
                      </a:pPr>
                      <a:r>
                        <a:rPr lang="en-US" sz="1000" kern="100" dirty="0">
                          <a:effectLst/>
                          <a:latin typeface="Times New Roman" panose="02020603050405020304" pitchFamily="18" charset="0"/>
                          <a:cs typeface="Times New Roman" panose="02020603050405020304" pitchFamily="18" charset="0"/>
                        </a:rPr>
                        <a:t>High communication range up </a:t>
                      </a:r>
                      <a:r>
                        <a:rPr lang="en-US" sz="1000" kern="100" dirty="0" smtClean="0">
                          <a:effectLst/>
                          <a:latin typeface="Times New Roman" panose="02020603050405020304" pitchFamily="18" charset="0"/>
                          <a:cs typeface="Times New Roman" panose="02020603050405020304" pitchFamily="18" charset="0"/>
                        </a:rPr>
                        <a:t>to </a:t>
                      </a:r>
                      <a:r>
                        <a:rPr lang="en-US" sz="1000" kern="100" dirty="0">
                          <a:effectLst/>
                          <a:latin typeface="Times New Roman" panose="02020603050405020304" pitchFamily="18" charset="0"/>
                          <a:cs typeface="Times New Roman" panose="02020603050405020304" pitchFamily="18" charset="0"/>
                        </a:rPr>
                        <a:t>200m</a:t>
                      </a:r>
                      <a:endParaRPr lang="en-US" sz="700" kern="100" dirty="0">
                        <a:effectLst/>
                        <a:latin typeface="Times New Roman" panose="02020603050405020304" pitchFamily="18" charset="0"/>
                        <a:ea typeface="Batang" panose="02030600000101010101" pitchFamily="18" charset="-127"/>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19778821"/>
                  </a:ext>
                </a:extLst>
              </a:tr>
              <a:tr h="362125">
                <a:tc>
                  <a:txBody>
                    <a:bodyPr/>
                    <a:lstStyle/>
                    <a:p>
                      <a:pPr marL="0" marR="0" algn="just" latinLnBrk="1">
                        <a:lnSpc>
                          <a:spcPct val="107000"/>
                        </a:lnSpc>
                        <a:spcBef>
                          <a:spcPts val="0"/>
                        </a:spcBef>
                        <a:spcAft>
                          <a:spcPts val="0"/>
                        </a:spcAft>
                      </a:pPr>
                      <a:r>
                        <a:rPr lang="en-US" sz="1000" kern="100">
                          <a:effectLst/>
                          <a:latin typeface="Times New Roman" panose="02020603050405020304" pitchFamily="18" charset="0"/>
                          <a:cs typeface="Times New Roman" panose="02020603050405020304" pitchFamily="18" charset="0"/>
                        </a:rPr>
                        <a:t>Short life time </a:t>
                      </a:r>
                      <a:endParaRPr lang="en-US" sz="700" kern="100">
                        <a:effectLst/>
                        <a:latin typeface="Times New Roman" panose="02020603050405020304" pitchFamily="18" charset="0"/>
                        <a:ea typeface="Batang" panose="02030600000101010101" pitchFamily="18" charset="-127"/>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latinLnBrk="1">
                        <a:lnSpc>
                          <a:spcPct val="107000"/>
                        </a:lnSpc>
                        <a:spcBef>
                          <a:spcPts val="0"/>
                        </a:spcBef>
                        <a:spcAft>
                          <a:spcPts val="0"/>
                        </a:spcAft>
                      </a:pPr>
                      <a:r>
                        <a:rPr lang="en-US" sz="1000" kern="100" dirty="0">
                          <a:effectLst/>
                          <a:latin typeface="Times New Roman" panose="02020603050405020304" pitchFamily="18" charset="0"/>
                          <a:cs typeface="Times New Roman" panose="02020603050405020304" pitchFamily="18" charset="0"/>
                        </a:rPr>
                        <a:t>Communication can be done </a:t>
                      </a:r>
                      <a:r>
                        <a:rPr lang="en-US" sz="1000" kern="100" dirty="0" smtClean="0">
                          <a:effectLst/>
                          <a:latin typeface="Times New Roman" panose="02020603050405020304" pitchFamily="18" charset="0"/>
                          <a:cs typeface="Times New Roman" panose="02020603050405020304" pitchFamily="18" charset="0"/>
                        </a:rPr>
                        <a:t>within </a:t>
                      </a:r>
                      <a:r>
                        <a:rPr lang="en-US" sz="1000" kern="100" dirty="0">
                          <a:effectLst/>
                          <a:latin typeface="Times New Roman" panose="02020603050405020304" pitchFamily="18" charset="0"/>
                          <a:cs typeface="Times New Roman" panose="02020603050405020304" pitchFamily="18" charset="0"/>
                        </a:rPr>
                        <a:t>long time </a:t>
                      </a:r>
                      <a:endParaRPr lang="en-US" sz="700" kern="100" dirty="0">
                        <a:effectLst/>
                        <a:latin typeface="Times New Roman" panose="02020603050405020304" pitchFamily="18" charset="0"/>
                        <a:ea typeface="Batang" panose="02030600000101010101" pitchFamily="18" charset="-127"/>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58189180"/>
                  </a:ext>
                </a:extLst>
              </a:tr>
              <a:tr h="386816">
                <a:tc>
                  <a:txBody>
                    <a:bodyPr/>
                    <a:lstStyle/>
                    <a:p>
                      <a:pPr marL="0" marR="0" algn="just" latinLnBrk="1">
                        <a:lnSpc>
                          <a:spcPct val="107000"/>
                        </a:lnSpc>
                        <a:spcBef>
                          <a:spcPts val="0"/>
                        </a:spcBef>
                        <a:spcAft>
                          <a:spcPts val="0"/>
                        </a:spcAft>
                      </a:pPr>
                      <a:r>
                        <a:rPr lang="en-US" sz="1000" kern="100">
                          <a:effectLst/>
                          <a:latin typeface="Times New Roman" panose="02020603050405020304" pitchFamily="18" charset="0"/>
                          <a:cs typeface="Times New Roman" panose="02020603050405020304" pitchFamily="18" charset="0"/>
                        </a:rPr>
                        <a:t>It can only connect limited devices at once </a:t>
                      </a:r>
                      <a:endParaRPr lang="en-US" sz="700" kern="100">
                        <a:effectLst/>
                        <a:latin typeface="Times New Roman" panose="02020603050405020304" pitchFamily="18" charset="0"/>
                        <a:ea typeface="Batang" panose="02030600000101010101" pitchFamily="18" charset="-127"/>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latinLnBrk="1">
                        <a:lnSpc>
                          <a:spcPct val="107000"/>
                        </a:lnSpc>
                        <a:spcBef>
                          <a:spcPts val="0"/>
                        </a:spcBef>
                        <a:spcAft>
                          <a:spcPts val="0"/>
                        </a:spcAft>
                      </a:pPr>
                      <a:r>
                        <a:rPr lang="en-US" sz="1000" kern="100">
                          <a:effectLst/>
                          <a:latin typeface="Times New Roman" panose="02020603050405020304" pitchFamily="18" charset="0"/>
                          <a:cs typeface="Times New Roman" panose="02020603050405020304" pitchFamily="18" charset="0"/>
                        </a:rPr>
                        <a:t>Smartphone cameras can be used as receiver </a:t>
                      </a:r>
                      <a:endParaRPr lang="en-US" sz="700" kern="100">
                        <a:effectLst/>
                        <a:latin typeface="Times New Roman" panose="02020603050405020304" pitchFamily="18" charset="0"/>
                        <a:ea typeface="Batang" panose="02030600000101010101" pitchFamily="18" charset="-127"/>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69322930"/>
                  </a:ext>
                </a:extLst>
              </a:tr>
              <a:tr h="345666">
                <a:tc>
                  <a:txBody>
                    <a:bodyPr/>
                    <a:lstStyle/>
                    <a:p>
                      <a:pPr marL="0" marR="0" algn="just" latinLnBrk="1">
                        <a:lnSpc>
                          <a:spcPct val="107000"/>
                        </a:lnSpc>
                        <a:spcBef>
                          <a:spcPts val="0"/>
                        </a:spcBef>
                        <a:spcAft>
                          <a:spcPts val="0"/>
                        </a:spcAft>
                      </a:pPr>
                      <a:r>
                        <a:rPr lang="en-US" sz="1000" kern="100">
                          <a:effectLst/>
                          <a:latin typeface="Times New Roman" panose="02020603050405020304" pitchFamily="18" charset="0"/>
                          <a:cs typeface="Times New Roman" panose="02020603050405020304" pitchFamily="18" charset="0"/>
                        </a:rPr>
                        <a:t>It can lose connection in certain conditions </a:t>
                      </a:r>
                      <a:endParaRPr lang="en-US" sz="700" kern="100">
                        <a:effectLst/>
                        <a:latin typeface="Times New Roman" panose="02020603050405020304" pitchFamily="18" charset="0"/>
                        <a:ea typeface="Batang" panose="02030600000101010101" pitchFamily="18" charset="-127"/>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latinLnBrk="1">
                        <a:lnSpc>
                          <a:spcPct val="107000"/>
                        </a:lnSpc>
                        <a:spcBef>
                          <a:spcPts val="0"/>
                        </a:spcBef>
                        <a:spcAft>
                          <a:spcPts val="0"/>
                        </a:spcAft>
                      </a:pPr>
                      <a:r>
                        <a:rPr lang="en-US" sz="1000" kern="100">
                          <a:effectLst/>
                          <a:latin typeface="Times New Roman" panose="02020603050405020304" pitchFamily="18" charset="0"/>
                          <a:cs typeface="Times New Roman" panose="02020603050405020304" pitchFamily="18" charset="0"/>
                        </a:rPr>
                        <a:t>Can lose connection if light is blocked </a:t>
                      </a:r>
                      <a:endParaRPr lang="en-US" sz="700" kern="100">
                        <a:effectLst/>
                        <a:latin typeface="Times New Roman" panose="02020603050405020304" pitchFamily="18" charset="0"/>
                        <a:ea typeface="Batang" panose="02030600000101010101" pitchFamily="18" charset="-127"/>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3331348"/>
                  </a:ext>
                </a:extLst>
              </a:tr>
              <a:tr h="304514">
                <a:tc>
                  <a:txBody>
                    <a:bodyPr/>
                    <a:lstStyle/>
                    <a:p>
                      <a:pPr marL="0" marR="0" algn="just" latinLnBrk="1">
                        <a:lnSpc>
                          <a:spcPct val="107000"/>
                        </a:lnSpc>
                        <a:spcBef>
                          <a:spcPts val="0"/>
                        </a:spcBef>
                        <a:spcAft>
                          <a:spcPts val="0"/>
                        </a:spcAft>
                      </a:pPr>
                      <a:r>
                        <a:rPr lang="en-US" sz="1000" kern="100" dirty="0">
                          <a:effectLst/>
                          <a:latin typeface="Times New Roman" panose="02020603050405020304" pitchFamily="18" charset="0"/>
                          <a:cs typeface="Times New Roman" panose="02020603050405020304" pitchFamily="18" charset="0"/>
                        </a:rPr>
                        <a:t>Harmful for human body</a:t>
                      </a:r>
                      <a:endParaRPr lang="en-US" sz="700" kern="100" dirty="0">
                        <a:effectLst/>
                        <a:latin typeface="Times New Roman" panose="02020603050405020304" pitchFamily="18" charset="0"/>
                        <a:ea typeface="Batang" panose="02030600000101010101" pitchFamily="18" charset="-127"/>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latinLnBrk="1">
                        <a:lnSpc>
                          <a:spcPct val="107000"/>
                        </a:lnSpc>
                        <a:spcBef>
                          <a:spcPts val="0"/>
                        </a:spcBef>
                        <a:spcAft>
                          <a:spcPts val="0"/>
                        </a:spcAft>
                      </a:pPr>
                      <a:r>
                        <a:rPr lang="en-US" sz="1000" kern="100" dirty="0">
                          <a:effectLst/>
                          <a:latin typeface="Times New Roman" panose="02020603050405020304" pitchFamily="18" charset="0"/>
                          <a:cs typeface="Times New Roman" panose="02020603050405020304" pitchFamily="18" charset="0"/>
                        </a:rPr>
                        <a:t>Not harmful at all </a:t>
                      </a:r>
                      <a:endParaRPr lang="en-US" sz="700" kern="100" dirty="0">
                        <a:effectLst/>
                        <a:latin typeface="Times New Roman" panose="02020603050405020304" pitchFamily="18" charset="0"/>
                        <a:ea typeface="Batang" panose="02030600000101010101" pitchFamily="18" charset="-127"/>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9165609"/>
                  </a:ext>
                </a:extLst>
              </a:tr>
            </a:tbl>
          </a:graphicData>
        </a:graphic>
      </p:graphicFrame>
      <p:sp>
        <p:nvSpPr>
          <p:cNvPr id="9" name="Rectangle 8"/>
          <p:cNvSpPr/>
          <p:nvPr/>
        </p:nvSpPr>
        <p:spPr>
          <a:xfrm>
            <a:off x="5029200" y="1460500"/>
            <a:ext cx="6096000" cy="2480166"/>
          </a:xfrm>
          <a:prstGeom prst="rect">
            <a:avLst/>
          </a:prstGeom>
        </p:spPr>
        <p:txBody>
          <a:bodyPr>
            <a:spAutoFit/>
          </a:bodyPr>
          <a:lstStyle/>
          <a:p>
            <a:pPr marL="495300" marR="0">
              <a:lnSpc>
                <a:spcPct val="150000"/>
              </a:lnSpc>
              <a:spcBef>
                <a:spcPts val="0"/>
              </a:spcBef>
              <a:spcAft>
                <a:spcPts val="800"/>
              </a:spcAft>
            </a:pPr>
            <a:r>
              <a:rPr lang="en-US" sz="1100" kern="100" dirty="0" smtClean="0">
                <a:latin typeface="Times New Roman" panose="02020603050405020304" pitchFamily="18" charset="0"/>
                <a:ea typeface="Batang" panose="02030600000101010101" pitchFamily="18" charset="-127"/>
                <a:cs typeface="Times New Roman" panose="02020603050405020304" pitchFamily="18" charset="0"/>
              </a:rPr>
              <a:t>Main </a:t>
            </a:r>
            <a:r>
              <a:rPr lang="en-US" sz="1100" kern="100" dirty="0">
                <a:latin typeface="Times New Roman" panose="02020603050405020304" pitchFamily="18" charset="0"/>
                <a:ea typeface="Batang" panose="02030600000101010101" pitchFamily="18" charset="-127"/>
                <a:cs typeface="Times New Roman" panose="02020603050405020304" pitchFamily="18" charset="0"/>
              </a:rPr>
              <a:t>advantages of OCC:</a:t>
            </a:r>
            <a:endParaRPr lang="en-US" sz="1100" kern="100" dirty="0">
              <a:latin typeface="Batang" panose="02030600000101010101" pitchFamily="18" charset="-127"/>
              <a:ea typeface="Batang" panose="02030600000101010101" pitchFamily="18" charset="-127"/>
              <a:cs typeface="Times New Roman" panose="02020603050405020304" pitchFamily="18" charset="0"/>
            </a:endParaRPr>
          </a:p>
          <a:p>
            <a:pPr marL="342900" marR="0" lvl="0" indent="-342900">
              <a:lnSpc>
                <a:spcPct val="150000"/>
              </a:lnSpc>
              <a:spcBef>
                <a:spcPts val="0"/>
              </a:spcBef>
              <a:spcAft>
                <a:spcPts val="0"/>
              </a:spcAft>
              <a:buFont typeface="Symbol" panose="05050102010706020507" pitchFamily="18" charset="2"/>
              <a:buBlip>
                <a:blip r:embed="rId2"/>
              </a:buBlip>
            </a:pPr>
            <a:r>
              <a:rPr lang="en-US" sz="1100" dirty="0">
                <a:latin typeface="Times New Roman" panose="02020603050405020304" pitchFamily="18" charset="0"/>
                <a:ea typeface="Malgun Gothic" panose="020B0503020000020004" pitchFamily="34" charset="-127"/>
                <a:cs typeface="Times New Roman" panose="02020603050405020304" pitchFamily="18" charset="0"/>
              </a:rPr>
              <a:t>Power consumption is very small and low cost for devices.</a:t>
            </a:r>
            <a:endParaRPr lang="en-US" sz="1100" dirty="0">
              <a:latin typeface="Calibri" panose="020F0502020204030204" pitchFamily="34" charset="0"/>
              <a:ea typeface="Malgun Gothic" panose="020B0503020000020004" pitchFamily="34" charset="-127"/>
              <a:cs typeface="Times New Roman" panose="02020603050405020304" pitchFamily="18" charset="0"/>
            </a:endParaRPr>
          </a:p>
          <a:p>
            <a:pPr marL="342900" marR="0" lvl="0" indent="-342900">
              <a:lnSpc>
                <a:spcPct val="150000"/>
              </a:lnSpc>
              <a:spcBef>
                <a:spcPts val="0"/>
              </a:spcBef>
              <a:spcAft>
                <a:spcPts val="0"/>
              </a:spcAft>
              <a:buFont typeface="Symbol" panose="05050102010706020507" pitchFamily="18" charset="2"/>
              <a:buBlip>
                <a:blip r:embed="rId2"/>
              </a:buBlip>
            </a:pPr>
            <a:r>
              <a:rPr lang="en-US" sz="1100" dirty="0">
                <a:latin typeface="Times New Roman" panose="02020603050405020304" pitchFamily="18" charset="0"/>
                <a:ea typeface="Malgun Gothic" panose="020B0503020000020004" pitchFamily="34" charset="-127"/>
                <a:cs typeface="Times New Roman" panose="02020603050405020304" pitchFamily="18" charset="0"/>
              </a:rPr>
              <a:t>It provides high security – field of view.</a:t>
            </a:r>
            <a:endParaRPr lang="en-US" sz="1100" dirty="0">
              <a:latin typeface="Calibri" panose="020F0502020204030204" pitchFamily="34" charset="0"/>
              <a:ea typeface="Malgun Gothic" panose="020B0503020000020004" pitchFamily="34" charset="-127"/>
              <a:cs typeface="Times New Roman" panose="02020603050405020304" pitchFamily="18" charset="0"/>
            </a:endParaRPr>
          </a:p>
          <a:p>
            <a:pPr marL="342900" marR="0" lvl="0" indent="-342900">
              <a:lnSpc>
                <a:spcPct val="150000"/>
              </a:lnSpc>
              <a:spcBef>
                <a:spcPts val="0"/>
              </a:spcBef>
              <a:spcAft>
                <a:spcPts val="0"/>
              </a:spcAft>
              <a:buFont typeface="Symbol" panose="05050102010706020507" pitchFamily="18" charset="2"/>
              <a:buBlip>
                <a:blip r:embed="rId2"/>
              </a:buBlip>
            </a:pPr>
            <a:r>
              <a:rPr lang="en-US" sz="1100" dirty="0">
                <a:latin typeface="Times New Roman" panose="02020603050405020304" pitchFamily="18" charset="0"/>
                <a:ea typeface="Malgun Gothic" panose="020B0503020000020004" pitchFamily="34" charset="-127"/>
                <a:cs typeface="Times New Roman" panose="02020603050405020304" pitchFamily="18" charset="0"/>
              </a:rPr>
              <a:t>Zero interference.</a:t>
            </a:r>
            <a:endParaRPr lang="en-US" sz="1100" dirty="0">
              <a:latin typeface="Calibri" panose="020F0502020204030204" pitchFamily="34" charset="0"/>
              <a:ea typeface="Malgun Gothic" panose="020B0503020000020004" pitchFamily="34" charset="-127"/>
              <a:cs typeface="Times New Roman" panose="02020603050405020304" pitchFamily="18" charset="0"/>
            </a:endParaRPr>
          </a:p>
          <a:p>
            <a:pPr marL="342900" marR="0" lvl="0" indent="-342900">
              <a:lnSpc>
                <a:spcPct val="150000"/>
              </a:lnSpc>
              <a:spcBef>
                <a:spcPts val="0"/>
              </a:spcBef>
              <a:spcAft>
                <a:spcPts val="0"/>
              </a:spcAft>
              <a:buFont typeface="Symbol" panose="05050102010706020507" pitchFamily="18" charset="2"/>
              <a:buBlip>
                <a:blip r:embed="rId2"/>
              </a:buBlip>
            </a:pPr>
            <a:r>
              <a:rPr lang="en-US" sz="1100" dirty="0">
                <a:latin typeface="Times New Roman" panose="02020603050405020304" pitchFamily="18" charset="0"/>
                <a:ea typeface="Malgun Gothic" panose="020B0503020000020004" pitchFamily="34" charset="-127"/>
                <a:cs typeface="Times New Roman" panose="02020603050405020304" pitchFamily="18" charset="0"/>
              </a:rPr>
              <a:t>Massive connectivity.</a:t>
            </a:r>
            <a:endParaRPr lang="en-US" sz="1100" dirty="0">
              <a:latin typeface="Calibri" panose="020F0502020204030204" pitchFamily="34" charset="0"/>
              <a:ea typeface="Malgun Gothic" panose="020B0503020000020004" pitchFamily="34" charset="-127"/>
              <a:cs typeface="Times New Roman" panose="02020603050405020304" pitchFamily="18" charset="0"/>
            </a:endParaRPr>
          </a:p>
          <a:p>
            <a:pPr marL="342900" marR="0" lvl="0" indent="-342900">
              <a:lnSpc>
                <a:spcPct val="150000"/>
              </a:lnSpc>
              <a:spcBef>
                <a:spcPts val="0"/>
              </a:spcBef>
              <a:spcAft>
                <a:spcPts val="0"/>
              </a:spcAft>
              <a:buFont typeface="Symbol" panose="05050102010706020507" pitchFamily="18" charset="2"/>
              <a:buBlip>
                <a:blip r:embed="rId2"/>
              </a:buBlip>
            </a:pPr>
            <a:r>
              <a:rPr lang="en-US" sz="1100" dirty="0">
                <a:latin typeface="Times New Roman" panose="02020603050405020304" pitchFamily="18" charset="0"/>
                <a:ea typeface="Malgun Gothic" panose="020B0503020000020004" pitchFamily="34" charset="-127"/>
                <a:cs typeface="Times New Roman" panose="02020603050405020304" pitchFamily="18" charset="0"/>
              </a:rPr>
              <a:t>Higher life time.</a:t>
            </a:r>
            <a:endParaRPr lang="en-US" sz="1100" dirty="0">
              <a:latin typeface="Calibri" panose="020F0502020204030204" pitchFamily="34" charset="0"/>
              <a:ea typeface="Malgun Gothic" panose="020B0503020000020004" pitchFamily="34" charset="-127"/>
              <a:cs typeface="Times New Roman" panose="02020603050405020304" pitchFamily="18" charset="0"/>
            </a:endParaRPr>
          </a:p>
          <a:p>
            <a:pPr marL="342900" marR="0" lvl="0" indent="-342900">
              <a:lnSpc>
                <a:spcPct val="150000"/>
              </a:lnSpc>
              <a:spcBef>
                <a:spcPts val="0"/>
              </a:spcBef>
              <a:spcAft>
                <a:spcPts val="0"/>
              </a:spcAft>
              <a:buFont typeface="Symbol" panose="05050102010706020507" pitchFamily="18" charset="2"/>
              <a:buBlip>
                <a:blip r:embed="rId2"/>
              </a:buBlip>
            </a:pPr>
            <a:r>
              <a:rPr lang="en-US" sz="1100" dirty="0">
                <a:latin typeface="Times New Roman" panose="02020603050405020304" pitchFamily="18" charset="0"/>
                <a:ea typeface="Malgun Gothic" panose="020B0503020000020004" pitchFamily="34" charset="-127"/>
                <a:cs typeface="Times New Roman" panose="02020603050405020304" pitchFamily="18" charset="0"/>
              </a:rPr>
              <a:t>Stable connectivity even when the distance is increased.</a:t>
            </a:r>
            <a:endParaRPr lang="en-US" sz="1100" dirty="0">
              <a:latin typeface="Calibri" panose="020F0502020204030204" pitchFamily="34" charset="0"/>
              <a:ea typeface="Malgun Gothic" panose="020B0503020000020004" pitchFamily="34" charset="-127"/>
              <a:cs typeface="Times New Roman" panose="02020603050405020304" pitchFamily="18" charset="0"/>
            </a:endParaRPr>
          </a:p>
          <a:p>
            <a:pPr marL="342900" marR="0" lvl="0" indent="-342900">
              <a:lnSpc>
                <a:spcPct val="150000"/>
              </a:lnSpc>
              <a:spcBef>
                <a:spcPts val="0"/>
              </a:spcBef>
              <a:spcAft>
                <a:spcPts val="0"/>
              </a:spcAft>
              <a:buFont typeface="Symbol" panose="05050102010706020507" pitchFamily="18" charset="2"/>
              <a:buBlip>
                <a:blip r:embed="rId2"/>
              </a:buBlip>
            </a:pPr>
            <a:r>
              <a:rPr lang="en-US" sz="1100" dirty="0">
                <a:latin typeface="Times New Roman" panose="02020603050405020304" pitchFamily="18" charset="0"/>
                <a:ea typeface="Malgun Gothic" panose="020B0503020000020004" pitchFamily="34" charset="-127"/>
                <a:cs typeface="Times New Roman" panose="02020603050405020304" pitchFamily="18" charset="0"/>
              </a:rPr>
              <a:t>Not harmful for human body.</a:t>
            </a:r>
            <a:endParaRPr lang="en-US" sz="1100" dirty="0">
              <a:latin typeface="Calibri" panose="020F0502020204030204" pitchFamily="34" charset="0"/>
              <a:ea typeface="Malgun Gothic" panose="020B0503020000020004" pitchFamily="34" charset="-127"/>
              <a:cs typeface="Times New Roman" panose="02020603050405020304" pitchFamily="18" charset="0"/>
            </a:endParaRPr>
          </a:p>
          <a:p>
            <a:pPr marL="342900" marR="0" lvl="0" indent="-342900">
              <a:lnSpc>
                <a:spcPct val="150000"/>
              </a:lnSpc>
              <a:spcBef>
                <a:spcPts val="0"/>
              </a:spcBef>
              <a:spcAft>
                <a:spcPts val="800"/>
              </a:spcAft>
              <a:buFont typeface="Symbol" panose="05050102010706020507" pitchFamily="18" charset="2"/>
              <a:buBlip>
                <a:blip r:embed="rId2"/>
              </a:buBlip>
            </a:pPr>
            <a:r>
              <a:rPr lang="en-US" sz="1100" dirty="0">
                <a:latin typeface="Times New Roman" panose="02020603050405020304" pitchFamily="18" charset="0"/>
                <a:ea typeface="Malgun Gothic" panose="020B0503020000020004" pitchFamily="34" charset="-127"/>
                <a:cs typeface="Times New Roman" panose="02020603050405020304" pitchFamily="18" charset="0"/>
              </a:rPr>
              <a:t>Camera used in OCC system have already installed in factory.</a:t>
            </a:r>
            <a:endParaRPr lang="en-US" sz="1100" dirty="0">
              <a:effectLst/>
              <a:latin typeface="Calibri" panose="020F0502020204030204" pitchFamily="34" charset="0"/>
              <a:ea typeface="Malgun Gothic" panose="020B0503020000020004" pitchFamily="34" charset="-127"/>
              <a:cs typeface="Times New Roman" panose="02020603050405020304" pitchFamily="18" charset="0"/>
            </a:endParaRPr>
          </a:p>
        </p:txBody>
      </p:sp>
      <p:sp>
        <p:nvSpPr>
          <p:cNvPr id="11" name="Rectangle 10"/>
          <p:cNvSpPr/>
          <p:nvPr/>
        </p:nvSpPr>
        <p:spPr>
          <a:xfrm>
            <a:off x="304800" y="4495800"/>
            <a:ext cx="4265335" cy="369332"/>
          </a:xfrm>
          <a:prstGeom prst="rect">
            <a:avLst/>
          </a:prstGeom>
        </p:spPr>
        <p:txBody>
          <a:bodyPr wrap="none">
            <a:spAutoFit/>
          </a:bodyPr>
          <a:lstStyle/>
          <a:p>
            <a:r>
              <a:rPr lang="en-US" kern="100" dirty="0" smtClean="0">
                <a:latin typeface="Times New Roman" panose="02020603050405020304" pitchFamily="18" charset="0"/>
                <a:ea typeface="Batang" panose="02030600000101010101" pitchFamily="18" charset="-127"/>
              </a:rPr>
              <a:t>&lt;Compare </a:t>
            </a:r>
            <a:r>
              <a:rPr lang="en-US" kern="100" dirty="0">
                <a:latin typeface="Times New Roman" panose="02020603050405020304" pitchFamily="18" charset="0"/>
                <a:ea typeface="Batang" panose="02030600000101010101" pitchFamily="18" charset="-127"/>
              </a:rPr>
              <a:t>OCC with Wireless </a:t>
            </a:r>
            <a:r>
              <a:rPr lang="en-US" kern="100" dirty="0" smtClean="0">
                <a:latin typeface="Times New Roman" panose="02020603050405020304" pitchFamily="18" charset="0"/>
                <a:ea typeface="Batang" panose="02030600000101010101" pitchFamily="18" charset="-127"/>
              </a:rPr>
              <a:t>Connection&gt;</a:t>
            </a:r>
            <a:endParaRPr lang="en-US" dirty="0"/>
          </a:p>
        </p:txBody>
      </p:sp>
    </p:spTree>
    <p:extLst>
      <p:ext uri="{BB962C8B-B14F-4D97-AF65-F5344CB8AC3E}">
        <p14:creationId xmlns:p14="http://schemas.microsoft.com/office/powerpoint/2010/main" val="16838293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564701"/>
            <a:ext cx="5562600" cy="762000"/>
          </a:xfrm>
        </p:spPr>
        <p:txBody>
          <a:bodyPr>
            <a:normAutofit/>
          </a:bodyPr>
          <a:lstStyle/>
          <a:p>
            <a:r>
              <a:rPr lang="en-US" altLang="ko-KR" sz="2800" b="1" dirty="0" smtClean="0">
                <a:ln>
                  <a:solidFill>
                    <a:srgbClr val="FFFFFF">
                      <a:alpha val="0"/>
                    </a:srgbClr>
                  </a:solidFill>
                </a:ln>
                <a:latin typeface="Times New Roman" panose="02020603050405020304" pitchFamily="18" charset="0"/>
                <a:cs typeface="Times New Roman" panose="02020603050405020304" pitchFamily="18" charset="0"/>
                <a:sym typeface="Wingdings" pitchFamily="2" charset="2"/>
              </a:rPr>
              <a:t>Conclusion</a:t>
            </a:r>
            <a:endParaRPr lang="en-US" sz="2800" dirty="0">
              <a:latin typeface="Times New Roman" panose="02020603050405020304" pitchFamily="18" charset="0"/>
              <a:cs typeface="Times New Roman" panose="02020603050405020304" pitchFamily="18" charset="0"/>
            </a:endParaRPr>
          </a:p>
        </p:txBody>
      </p:sp>
      <p:sp>
        <p:nvSpPr>
          <p:cNvPr id="7" name="TextBox 6"/>
          <p:cNvSpPr txBox="1"/>
          <p:nvPr/>
        </p:nvSpPr>
        <p:spPr>
          <a:xfrm>
            <a:off x="228600" y="1600200"/>
            <a:ext cx="8762999" cy="2308324"/>
          </a:xfrm>
          <a:prstGeom prst="rect">
            <a:avLst/>
          </a:prstGeom>
          <a:noFill/>
        </p:spPr>
        <p:txBody>
          <a:bodyPr wrap="square" rtlCol="0">
            <a:spAutoFit/>
          </a:bodyPr>
          <a:lstStyle/>
          <a:p>
            <a:pPr marL="285750" indent="-285750" algn="just">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Optical camera </a:t>
            </a:r>
            <a:r>
              <a:rPr lang="en-US" dirty="0">
                <a:latin typeface="Times New Roman" panose="02020603050405020304" pitchFamily="18" charset="0"/>
                <a:cs typeface="Times New Roman" panose="02020603050405020304" pitchFamily="18" charset="0"/>
              </a:rPr>
              <a:t>communication (</a:t>
            </a:r>
            <a:r>
              <a:rPr lang="en-US" dirty="0" smtClean="0">
                <a:latin typeface="Times New Roman" panose="02020603050405020304" pitchFamily="18" charset="0"/>
                <a:cs typeface="Times New Roman" panose="02020603050405020304" pitchFamily="18" charset="0"/>
              </a:rPr>
              <a:t>OCC</a:t>
            </a:r>
            <a:r>
              <a:rPr lang="en-US" dirty="0">
                <a:latin typeface="Times New Roman" panose="02020603050405020304" pitchFamily="18" charset="0"/>
                <a:cs typeface="Times New Roman" panose="02020603050405020304" pitchFamily="18" charset="0"/>
              </a:rPr>
              <a:t>) is an excellent complementary solution to its radio frequency (RF) counterpart. </a:t>
            </a:r>
            <a:endParaRPr lang="en-US" dirty="0" smtClean="0">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endParaRPr lang="en-US" dirty="0" smtClean="0">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OWC </a:t>
            </a:r>
            <a:r>
              <a:rPr lang="en-US" dirty="0">
                <a:latin typeface="Times New Roman" panose="02020603050405020304" pitchFamily="18" charset="0"/>
                <a:cs typeface="Times New Roman" panose="02020603050405020304" pitchFamily="18" charset="0"/>
              </a:rPr>
              <a:t>technologies have been demonstrated to be able to support high traffic generated by massive connectivity of the Internet of Things (</a:t>
            </a:r>
            <a:r>
              <a:rPr lang="en-US" dirty="0" err="1">
                <a:latin typeface="Times New Roman" panose="02020603050405020304" pitchFamily="18" charset="0"/>
                <a:cs typeface="Times New Roman" panose="02020603050405020304" pitchFamily="18" charset="0"/>
              </a:rPr>
              <a:t>IoT</a:t>
            </a:r>
            <a:r>
              <a:rPr lang="en-US" dirty="0">
                <a:latin typeface="Times New Roman" panose="02020603050405020304" pitchFamily="18" charset="0"/>
                <a:cs typeface="Times New Roman" panose="02020603050405020304" pitchFamily="18" charset="0"/>
              </a:rPr>
              <a:t>) and upcoming 5th generation (5G) wireless communication systems</a:t>
            </a:r>
            <a:r>
              <a:rPr lang="en-US" dirty="0" smtClean="0">
                <a:latin typeface="Times New Roman" panose="02020603050405020304" pitchFamily="18" charset="0"/>
                <a:cs typeface="Times New Roman" panose="02020603050405020304" pitchFamily="18" charset="0"/>
              </a:rPr>
              <a:t>.</a:t>
            </a:r>
          </a:p>
          <a:p>
            <a:pPr marL="285750" indent="-285750" algn="just">
              <a:buFont typeface="Arial" panose="020B0604020202020204" pitchFamily="34" charset="0"/>
              <a:buChar char="•"/>
            </a:pPr>
            <a:endParaRPr lang="en-US" dirty="0" smtClean="0">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OCC system already had standardized.</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778363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16701</TotalTime>
  <Words>454</Words>
  <Application>Microsoft Office PowerPoint</Application>
  <PresentationFormat>On-screen Show (4:3)</PresentationFormat>
  <Paragraphs>58</Paragraphs>
  <Slides>8</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8</vt:i4>
      </vt:variant>
    </vt:vector>
  </HeadingPairs>
  <TitlesOfParts>
    <vt:vector size="18" baseType="lpstr">
      <vt:lpstr>Malgun Gothic</vt:lpstr>
      <vt:lpstr>Malgun Gothic</vt:lpstr>
      <vt:lpstr>ＭＳ Ｐゴシック</vt:lpstr>
      <vt:lpstr>Arial</vt:lpstr>
      <vt:lpstr>Batang</vt:lpstr>
      <vt:lpstr>Calibri</vt:lpstr>
      <vt:lpstr>Symbol</vt:lpstr>
      <vt:lpstr>Times New Roman</vt:lpstr>
      <vt:lpstr>Wingdings</vt:lpstr>
      <vt:lpstr>Office Theme</vt:lpstr>
      <vt:lpstr>PowerPoint Presentation</vt:lpstr>
      <vt:lpstr>PowerPoint Presentation</vt:lpstr>
      <vt:lpstr>Introduction</vt:lpstr>
      <vt:lpstr>Introduction</vt:lpstr>
      <vt:lpstr>Optical camera communication for vehicle system</vt:lpstr>
      <vt:lpstr>Optical camera communication for vehicle system</vt:lpstr>
      <vt:lpstr>Advantages of OCC</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HUY</cp:lastModifiedBy>
  <cp:revision>650</cp:revision>
  <cp:lastPrinted>2017-05-07T15:48:38Z</cp:lastPrinted>
  <dcterms:created xsi:type="dcterms:W3CDTF">2010-05-15T17:50:32Z</dcterms:created>
  <dcterms:modified xsi:type="dcterms:W3CDTF">2020-11-11T08:56:27Z</dcterms:modified>
</cp:coreProperties>
</file>