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1" r:id="rId5"/>
    <p:sldId id="374" r:id="rId6"/>
    <p:sldId id="376" r:id="rId7"/>
    <p:sldId id="377" r:id="rId8"/>
    <p:sldId id="37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15-20-0354-00-007a</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8392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Submission Title : </a:t>
            </a:r>
            <a:r>
              <a:rPr lang="en-US" sz="1600" dirty="0">
                <a:latin typeface="Times New Roman" panose="02020603050405020304" pitchFamily="18" charset="0"/>
                <a:cs typeface="Times New Roman" panose="02020603050405020304" pitchFamily="18" charset="0"/>
              </a:rPr>
              <a:t>Promising Solution for vehicle communication using Optical Camera Communication</a:t>
            </a:r>
            <a:endParaRPr lang="en-US" altLang="en-US" sz="1600" b="1" dirty="0">
              <a:solidFill>
                <a:prstClr val="black"/>
              </a:solidFill>
              <a:latin typeface="Times New Roman" panose="02020603050405020304"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 </a:t>
            </a:r>
            <a:r>
              <a:rPr lang="en-US" sz="1600" dirty="0" smtClean="0">
                <a:latin typeface="Times New Roman" pitchFamily="18" charset="0"/>
                <a:cs typeface="Times New Roman"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altLang="en-US" sz="1600" dirty="0" smtClean="0">
                <a:solidFill>
                  <a:prstClr val="black"/>
                </a:solidFill>
                <a:latin typeface="Times New Roman" panose="02020603050405020304" pitchFamily="18" charset="0"/>
              </a:rPr>
              <a:t>Cong Hoan Nguyen and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a:t>
            </a:r>
            <a:endParaRPr lang="en-US" altLang="en-US" sz="1600" dirty="0" smtClean="0">
              <a:solidFill>
                <a:prstClr val="black"/>
              </a:solidFill>
              <a:latin typeface="Times New Roman" panose="02020603050405020304" pitchFamily="18" charset="0"/>
            </a:endParaRPr>
          </a:p>
          <a:p>
            <a:pPr marL="228600" algn="just"/>
            <a:r>
              <a:rPr lang="en-US" sz="1600" b="1" dirty="0" smtClean="0">
                <a:latin typeface="Times New Roman" pitchFamily="18" charset="0"/>
                <a:cs typeface="Times New Roman" pitchFamily="18" charset="0"/>
              </a:rPr>
              <a:t>Company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US" sz="1600" dirty="0">
                <a:latin typeface="Times New Roman" panose="02020603050405020304" pitchFamily="18" charset="0"/>
                <a:cs typeface="Times New Roman" panose="02020603050405020304" pitchFamily="18" charset="0"/>
              </a:rPr>
              <a:t>Promising Solution for vehicle communication using Optical Camera Communication</a:t>
            </a:r>
            <a:r>
              <a:rPr lang="en-US" altLang="en-US" sz="1600" dirty="0" smtClean="0">
                <a:latin typeface="Times New Roman" panose="02020603050405020304" pitchFamily="18" charset="0"/>
              </a:rPr>
              <a:t>.</a:t>
            </a:r>
            <a:endParaRPr lang="en-US" altLang="en-US" sz="1600" dirty="0">
              <a:latin typeface="Times New Roman" panose="02020603050405020304"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smtClean="0">
                <a:solidFill>
                  <a:prstClr val="black"/>
                </a:solidFill>
                <a:latin typeface="Times New Roman" panose="02020603050405020304" pitchFamily="18" charset="0"/>
              </a:rPr>
              <a:t>To </a:t>
            </a:r>
            <a:r>
              <a:rPr lang="en-US" sz="1600" dirty="0">
                <a:solidFill>
                  <a:prstClr val="black"/>
                </a:solidFill>
                <a:latin typeface="Times New Roman" panose="02020603050405020304" pitchFamily="18" charset="0"/>
              </a:rPr>
              <a:t>discuss about the need for </a:t>
            </a:r>
            <a:r>
              <a:rPr lang="en-US" altLang="en-US" sz="1600" dirty="0">
                <a:latin typeface="Times New Roman" panose="02020603050405020304" pitchFamily="18" charset="0"/>
              </a:rPr>
              <a:t>applying Optical Camera Communication technique on high-speed V2V </a:t>
            </a:r>
            <a:r>
              <a:rPr lang="en-US" altLang="en-US" sz="1600" dirty="0" smtClean="0">
                <a:latin typeface="Times New Roman" panose="02020603050405020304" pitchFamily="18" charset="0"/>
              </a:rPr>
              <a:t>communications.</a:t>
            </a:r>
            <a:endParaRPr lang="en-US" altLang="en-US" sz="1600" dirty="0">
              <a:latin typeface="Times New Roman" panose="02020603050405020304"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2209800"/>
            <a:ext cx="8077200" cy="12192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anose="02020603050405020304" pitchFamily="18" charset="0"/>
                <a:cs typeface="Times New Roman" panose="02020603050405020304" pitchFamily="18" charset="0"/>
              </a:rPr>
              <a:t>Promising </a:t>
            </a:r>
            <a:r>
              <a:rPr lang="en-US" sz="3200" dirty="0">
                <a:solidFill>
                  <a:schemeClr val="tx1"/>
                </a:solidFill>
                <a:latin typeface="Times New Roman" panose="02020603050405020304" pitchFamily="18" charset="0"/>
                <a:cs typeface="Times New Roman" panose="02020603050405020304" pitchFamily="18" charset="0"/>
              </a:rPr>
              <a:t>Solution for vehicle communication using Optical Camera Communication</a:t>
            </a:r>
            <a:endParaRPr lang="en-US" sz="3200" dirty="0">
              <a:solidFill>
                <a:schemeClr val="tx1"/>
              </a:solidFill>
            </a:endParaRPr>
          </a:p>
          <a:p>
            <a:pPr algn="ctr" eaLnBrk="1" hangingPunct="1">
              <a:defRPr/>
            </a:pP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7" name="TextBox 6"/>
          <p:cNvSpPr txBox="1"/>
          <p:nvPr/>
        </p:nvSpPr>
        <p:spPr>
          <a:xfrm>
            <a:off x="1828800" y="1579755"/>
            <a:ext cx="4837901" cy="830997"/>
          </a:xfrm>
          <a:prstGeom prst="rect">
            <a:avLst/>
          </a:prstGeom>
          <a:noFill/>
        </p:spPr>
        <p:txBody>
          <a:bodyPr wrap="square" rtlCol="0">
            <a:spAutoFit/>
          </a:bodyPr>
          <a:lstStyle/>
          <a:p>
            <a:pPr algn="ctr"/>
            <a:r>
              <a:rPr lang="en-US" sz="2400" b="1" dirty="0" smtClean="0">
                <a:latin typeface="Times New Roman" panose="02020603050405020304" pitchFamily="18" charset="0"/>
                <a:cs typeface="Times New Roman" panose="02020603050405020304" pitchFamily="18" charset="0"/>
              </a:rPr>
              <a:t>Optical Camera Communications (OCC)</a:t>
            </a:r>
          </a:p>
        </p:txBody>
      </p:sp>
      <p:sp>
        <p:nvSpPr>
          <p:cNvPr id="8" name="TextBox 7"/>
          <p:cNvSpPr txBox="1"/>
          <p:nvPr/>
        </p:nvSpPr>
        <p:spPr>
          <a:xfrm>
            <a:off x="152400" y="2831154"/>
            <a:ext cx="8839200" cy="769441"/>
          </a:xfrm>
          <a:prstGeom prst="rect">
            <a:avLst/>
          </a:prstGeom>
          <a:noFill/>
        </p:spPr>
        <p:txBody>
          <a:bodyPr wrap="square" rtlCol="0">
            <a:spAutoFit/>
          </a:bodyPr>
          <a:lstStyle/>
          <a:p>
            <a:pPr algn="just"/>
            <a:r>
              <a:rPr lang="en-US" sz="2200" dirty="0" smtClean="0">
                <a:latin typeface="Times New Roman" panose="02020603050405020304" pitchFamily="18" charset="0"/>
                <a:cs typeface="Times New Roman" panose="02020603050405020304" pitchFamily="18" charset="0"/>
              </a:rPr>
              <a:t>OCC is modulating an LED light with data bits that can be received by a camera, which then decodes the bits and extracts the data.</a:t>
            </a:r>
            <a:endParaRPr lang="en-US" sz="22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266949" y="3779645"/>
            <a:ext cx="8393502" cy="1661993"/>
          </a:xfrm>
          <a:prstGeom prst="rect">
            <a:avLst/>
          </a:prstGeom>
          <a:noFill/>
        </p:spPr>
        <p:txBody>
          <a:bodyPr wrap="square" rtlCol="0">
            <a:spAutoFit/>
          </a:bodyPr>
          <a:lstStyle/>
          <a:p>
            <a:pPr algn="just"/>
            <a:r>
              <a:rPr lang="en-US" sz="2000" dirty="0" smtClean="0">
                <a:latin typeface="Times New Roman" panose="02020603050405020304" pitchFamily="18" charset="0"/>
                <a:cs typeface="Times New Roman" panose="02020603050405020304" pitchFamily="18" charset="0"/>
              </a:rPr>
              <a:t>Today we have millions of devices enabled to receive visible light communications via the camera, but we lack standards to describe the modulation format.</a:t>
            </a:r>
          </a:p>
          <a:p>
            <a:pPr algn="just"/>
            <a:endParaRPr lang="en-US" sz="1800" dirty="0">
              <a:latin typeface="Times New Roman" panose="02020603050405020304" pitchFamily="18" charset="0"/>
              <a:cs typeface="Times New Roman" panose="02020603050405020304" pitchFamily="18" charset="0"/>
            </a:endParaRPr>
          </a:p>
          <a:p>
            <a:pPr algn="just"/>
            <a:r>
              <a:rPr lang="en-US" sz="2400" b="1" i="1" dirty="0" smtClean="0">
                <a:latin typeface="Times New Roman" panose="02020603050405020304" pitchFamily="18" charset="0"/>
                <a:cs typeface="Times New Roman" panose="02020603050405020304" pitchFamily="18" charset="0"/>
              </a:rPr>
              <a:t>This contribution discusses some OCC topics of interest.</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4000" dirty="0" smtClean="0">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249580" y="1447800"/>
            <a:ext cx="6644840" cy="4189640"/>
          </a:xfrm>
          <a:prstGeom prst="rect">
            <a:avLst/>
          </a:prstGeom>
        </p:spPr>
      </p:pic>
    </p:spTree>
    <p:extLst>
      <p:ext uri="{BB962C8B-B14F-4D97-AF65-F5344CB8AC3E}">
        <p14:creationId xmlns:p14="http://schemas.microsoft.com/office/powerpoint/2010/main" val="808406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2800" dirty="0">
                <a:latin typeface="Times New Roman" panose="02020603050405020304" pitchFamily="18" charset="0"/>
                <a:cs typeface="Times New Roman" panose="02020603050405020304" pitchFamily="18" charset="0"/>
              </a:rPr>
              <a:t>Optical camera communication for vehicle system</a:t>
            </a:r>
          </a:p>
        </p:txBody>
      </p:sp>
      <p:sp>
        <p:nvSpPr>
          <p:cNvPr id="5" name="Rectangle 4"/>
          <p:cNvSpPr/>
          <p:nvPr/>
        </p:nvSpPr>
        <p:spPr>
          <a:xfrm>
            <a:off x="-78805" y="1295400"/>
            <a:ext cx="9113918" cy="1631216"/>
          </a:xfrm>
          <a:prstGeom prst="rect">
            <a:avLst/>
          </a:prstGeom>
        </p:spPr>
        <p:txBody>
          <a:bodyPr wrap="square">
            <a:spAutoFit/>
          </a:bodyPr>
          <a:lstStyle/>
          <a:p>
            <a:pPr marL="342900" indent="-3429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main parts of </a:t>
            </a:r>
            <a:r>
              <a:rPr lang="en-US" sz="2000" dirty="0" err="1">
                <a:latin typeface="Times New Roman" panose="02020603050405020304" pitchFamily="18" charset="0"/>
                <a:cs typeface="Times New Roman" panose="02020603050405020304" pitchFamily="18" charset="0"/>
              </a:rPr>
              <a:t>IoV</a:t>
            </a:r>
            <a:r>
              <a:rPr lang="en-US" sz="2000" dirty="0">
                <a:latin typeface="Times New Roman" panose="02020603050405020304" pitchFamily="18" charset="0"/>
                <a:cs typeface="Times New Roman" panose="02020603050405020304" pitchFamily="18" charset="0"/>
              </a:rPr>
              <a:t> consist of communication between vehicle-to-vehicle (V2V), vehicle-to-infrastructure (V2I), vehicle-to-cloud (V2C), vehicle-to-sensors (V2S), and vehicle-to-personal devices (V2P). This whole system can be defined as vehicle-to everything (V2X) communication. A general architecture of V2X is illustrated in </a:t>
            </a:r>
            <a:r>
              <a:rPr lang="en-US" sz="2000" dirty="0" smtClean="0">
                <a:latin typeface="Times New Roman" panose="02020603050405020304" pitchFamily="18" charset="0"/>
                <a:cs typeface="Times New Roman" panose="02020603050405020304" pitchFamily="18" charset="0"/>
              </a:rPr>
              <a:t>figure</a:t>
            </a:r>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19400"/>
            <a:ext cx="3317508" cy="3055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602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2800" dirty="0">
                <a:latin typeface="Times New Roman" panose="02020603050405020304" pitchFamily="18" charset="0"/>
                <a:cs typeface="Times New Roman" panose="02020603050405020304" pitchFamily="18" charset="0"/>
              </a:rPr>
              <a:t>Optical camera communication for vehicle system</a:t>
            </a:r>
          </a:p>
        </p:txBody>
      </p:sp>
      <p:pic>
        <p:nvPicPr>
          <p:cNvPr id="7" name="Picture 2" descr="Optical Vehicle to Vehicle Communication System: How It Wor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775" y="1093491"/>
            <a:ext cx="5836103" cy="32499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226" y="4724400"/>
            <a:ext cx="65532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9329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4701"/>
            <a:ext cx="5562600" cy="762000"/>
          </a:xfrm>
        </p:spPr>
        <p:txBody>
          <a:bodyPr>
            <a:normAutofit/>
          </a:bodyPr>
          <a:lstStyle/>
          <a:p>
            <a:r>
              <a:rPr lang="en-US" altLang="ko-KR" sz="2800" b="1" dirty="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Advantages of OCC</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38945628"/>
              </p:ext>
            </p:extLst>
          </p:nvPr>
        </p:nvGraphicFramePr>
        <p:xfrm>
          <a:off x="76200" y="1447800"/>
          <a:ext cx="4953000" cy="2740631"/>
        </p:xfrm>
        <a:graphic>
          <a:graphicData uri="http://schemas.openxmlformats.org/drawingml/2006/table">
            <a:tbl>
              <a:tblPr firstRow="1" firstCol="1" bandRow="1">
                <a:tableStyleId>{2D5ABB26-0587-4C30-8999-92F81FD0307C}</a:tableStyleId>
              </a:tblPr>
              <a:tblGrid>
                <a:gridCol w="2362200">
                  <a:extLst>
                    <a:ext uri="{9D8B030D-6E8A-4147-A177-3AD203B41FA5}">
                      <a16:colId xmlns:a16="http://schemas.microsoft.com/office/drawing/2014/main" val="465006071"/>
                    </a:ext>
                  </a:extLst>
                </a:gridCol>
                <a:gridCol w="2590800">
                  <a:extLst>
                    <a:ext uri="{9D8B030D-6E8A-4147-A177-3AD203B41FA5}">
                      <a16:colId xmlns:a16="http://schemas.microsoft.com/office/drawing/2014/main" val="1326201501"/>
                    </a:ext>
                  </a:extLst>
                </a:gridCol>
              </a:tblGrid>
              <a:tr h="172832">
                <a:tc>
                  <a:txBody>
                    <a:bodyPr/>
                    <a:lstStyle/>
                    <a:p>
                      <a:pPr marL="0" marR="0" algn="ctr"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Wireless</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OCC</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030290591"/>
                  </a:ext>
                </a:extLst>
              </a:tr>
              <a:tr h="279824">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 interference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No interference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4798497"/>
                  </a:ext>
                </a:extLst>
              </a:tr>
              <a:tr h="419737">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Bluetooth only offers limited data rate.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Higher data rate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1981656"/>
                  </a:ext>
                </a:extLst>
              </a:tr>
              <a:tr h="469117">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Communication range up to </a:t>
                      </a:r>
                      <a:r>
                        <a:rPr lang="en-US" sz="1000" kern="100" dirty="0" smtClean="0">
                          <a:effectLst/>
                          <a:latin typeface="Times New Roman" panose="02020603050405020304" pitchFamily="18" charset="0"/>
                          <a:cs typeface="Times New Roman" panose="02020603050405020304" pitchFamily="18" charset="0"/>
                        </a:rPr>
                        <a:t>100m</a:t>
                      </a:r>
                      <a:r>
                        <a:rPr lang="en-US" sz="1000" kern="100" dirty="0">
                          <a:effectLst/>
                          <a:latin typeface="Times New Roman" panose="02020603050405020304" pitchFamily="18" charset="0"/>
                          <a:cs typeface="Times New Roman" panose="02020603050405020304" pitchFamily="18" charset="0"/>
                        </a:rPr>
                        <a:t>.</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 communication range up </a:t>
                      </a:r>
                      <a:r>
                        <a:rPr lang="en-US" sz="1000" kern="100" dirty="0" smtClean="0">
                          <a:effectLst/>
                          <a:latin typeface="Times New Roman" panose="02020603050405020304" pitchFamily="18" charset="0"/>
                          <a:cs typeface="Times New Roman" panose="02020603050405020304" pitchFamily="18" charset="0"/>
                        </a:rPr>
                        <a:t>to </a:t>
                      </a:r>
                      <a:r>
                        <a:rPr lang="en-US" sz="1000" kern="100" dirty="0">
                          <a:effectLst/>
                          <a:latin typeface="Times New Roman" panose="02020603050405020304" pitchFamily="18" charset="0"/>
                          <a:cs typeface="Times New Roman" panose="02020603050405020304" pitchFamily="18" charset="0"/>
                        </a:rPr>
                        <a:t>200m</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778821"/>
                  </a:ext>
                </a:extLst>
              </a:tr>
              <a:tr h="362125">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Short life time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Communication can be done </a:t>
                      </a:r>
                      <a:r>
                        <a:rPr lang="en-US" sz="1000" kern="100" dirty="0" smtClean="0">
                          <a:effectLst/>
                          <a:latin typeface="Times New Roman" panose="02020603050405020304" pitchFamily="18" charset="0"/>
                          <a:cs typeface="Times New Roman" panose="02020603050405020304" pitchFamily="18" charset="0"/>
                        </a:rPr>
                        <a:t>within </a:t>
                      </a:r>
                      <a:r>
                        <a:rPr lang="en-US" sz="1000" kern="100" dirty="0">
                          <a:effectLst/>
                          <a:latin typeface="Times New Roman" panose="02020603050405020304" pitchFamily="18" charset="0"/>
                          <a:cs typeface="Times New Roman" panose="02020603050405020304" pitchFamily="18" charset="0"/>
                        </a:rPr>
                        <a:t>long time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189180"/>
                  </a:ext>
                </a:extLst>
              </a:tr>
              <a:tr h="386816">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It can only connect limited devices at once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Smartphone cameras can be used as receiver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9322930"/>
                  </a:ext>
                </a:extLst>
              </a:tr>
              <a:tr h="345666">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It can lose connection in certain conditions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Can lose connection if light is blocked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3331348"/>
                  </a:ext>
                </a:extLst>
              </a:tr>
              <a:tr h="304514">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Harmful for human body</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Not harmful at all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165609"/>
                  </a:ext>
                </a:extLst>
              </a:tr>
            </a:tbl>
          </a:graphicData>
        </a:graphic>
      </p:graphicFrame>
      <p:sp>
        <p:nvSpPr>
          <p:cNvPr id="9" name="Rectangle 8"/>
          <p:cNvSpPr/>
          <p:nvPr/>
        </p:nvSpPr>
        <p:spPr>
          <a:xfrm>
            <a:off x="5029200" y="1460500"/>
            <a:ext cx="6096000" cy="2480166"/>
          </a:xfrm>
          <a:prstGeom prst="rect">
            <a:avLst/>
          </a:prstGeom>
        </p:spPr>
        <p:txBody>
          <a:bodyPr>
            <a:spAutoFit/>
          </a:bodyPr>
          <a:lstStyle/>
          <a:p>
            <a:pPr marL="495300" marR="0">
              <a:lnSpc>
                <a:spcPct val="150000"/>
              </a:lnSpc>
              <a:spcBef>
                <a:spcPts val="0"/>
              </a:spcBef>
              <a:spcAft>
                <a:spcPts val="800"/>
              </a:spcAft>
            </a:pPr>
            <a:r>
              <a:rPr lang="en-US" sz="1100" kern="100" dirty="0" smtClean="0">
                <a:latin typeface="Times New Roman" panose="02020603050405020304" pitchFamily="18" charset="0"/>
                <a:ea typeface="Batang" panose="02030600000101010101" pitchFamily="18" charset="-127"/>
                <a:cs typeface="Times New Roman" panose="02020603050405020304" pitchFamily="18" charset="0"/>
              </a:rPr>
              <a:t>Main </a:t>
            </a:r>
            <a:r>
              <a:rPr lang="en-US" sz="1100" kern="100" dirty="0">
                <a:latin typeface="Times New Roman" panose="02020603050405020304" pitchFamily="18" charset="0"/>
                <a:ea typeface="Batang" panose="02030600000101010101" pitchFamily="18" charset="-127"/>
                <a:cs typeface="Times New Roman" panose="02020603050405020304" pitchFamily="18" charset="0"/>
              </a:rPr>
              <a:t>advantages of OCC:</a:t>
            </a:r>
            <a:endParaRPr lang="en-US" sz="1100" kern="100" dirty="0">
              <a:latin typeface="Batang" panose="02030600000101010101" pitchFamily="18" charset="-127"/>
              <a:ea typeface="Batang" panose="02030600000101010101" pitchFamily="18"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Power consumption is very small and low cost for devices.</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It provides high security – field of view.</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Zero interference.</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Massive connectivity.</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Higher life time.</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Stable connectivity even when the distance is increased.</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Not harmful for human body.</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80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Camera used in OCC system have already installed in factory.</a:t>
            </a:r>
            <a:endParaRPr lang="en-US" sz="11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11" name="Rectangle 10"/>
          <p:cNvSpPr/>
          <p:nvPr/>
        </p:nvSpPr>
        <p:spPr>
          <a:xfrm>
            <a:off x="304800" y="4495800"/>
            <a:ext cx="4265335" cy="369332"/>
          </a:xfrm>
          <a:prstGeom prst="rect">
            <a:avLst/>
          </a:prstGeom>
        </p:spPr>
        <p:txBody>
          <a:bodyPr wrap="none">
            <a:spAutoFit/>
          </a:bodyPr>
          <a:lstStyle/>
          <a:p>
            <a:r>
              <a:rPr lang="en-US" kern="100" dirty="0" smtClean="0">
                <a:latin typeface="Times New Roman" panose="02020603050405020304" pitchFamily="18" charset="0"/>
                <a:ea typeface="Batang" panose="02030600000101010101" pitchFamily="18" charset="-127"/>
              </a:rPr>
              <a:t>&lt;Compare </a:t>
            </a:r>
            <a:r>
              <a:rPr lang="en-US" kern="100" dirty="0">
                <a:latin typeface="Times New Roman" panose="02020603050405020304" pitchFamily="18" charset="0"/>
                <a:ea typeface="Batang" panose="02030600000101010101" pitchFamily="18" charset="-127"/>
              </a:rPr>
              <a:t>OCC with Wireless </a:t>
            </a:r>
            <a:r>
              <a:rPr lang="en-US" kern="100" dirty="0" smtClean="0">
                <a:latin typeface="Times New Roman" panose="02020603050405020304" pitchFamily="18" charset="0"/>
                <a:ea typeface="Batang" panose="02030600000101010101" pitchFamily="18" charset="-127"/>
              </a:rPr>
              <a:t>Connection&gt;</a:t>
            </a:r>
            <a:endParaRPr lang="en-US" dirty="0"/>
          </a:p>
        </p:txBody>
      </p:sp>
    </p:spTree>
    <p:extLst>
      <p:ext uri="{BB962C8B-B14F-4D97-AF65-F5344CB8AC3E}">
        <p14:creationId xmlns:p14="http://schemas.microsoft.com/office/powerpoint/2010/main" val="1683829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4701"/>
            <a:ext cx="5562600" cy="762000"/>
          </a:xfrm>
        </p:spPr>
        <p:txBody>
          <a:bodyPr>
            <a:normAutofit/>
          </a:bodyPr>
          <a:lstStyle/>
          <a:p>
            <a:r>
              <a:rPr lang="en-US" altLang="ko-KR" sz="2800" b="1" dirty="0" smtClean="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Conclusion</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28600" y="1600200"/>
            <a:ext cx="8762999" cy="2308324"/>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Optical camera </a:t>
            </a:r>
            <a:r>
              <a:rPr lang="en-US" dirty="0">
                <a:latin typeface="Times New Roman" panose="02020603050405020304" pitchFamily="18" charset="0"/>
                <a:cs typeface="Times New Roman" panose="02020603050405020304" pitchFamily="18" charset="0"/>
              </a:rPr>
              <a:t>communication (</a:t>
            </a:r>
            <a:r>
              <a:rPr lang="en-US" dirty="0" smtClean="0">
                <a:latin typeface="Times New Roman" panose="02020603050405020304" pitchFamily="18" charset="0"/>
                <a:cs typeface="Times New Roman" panose="02020603050405020304" pitchFamily="18" charset="0"/>
              </a:rPr>
              <a:t>OCC</a:t>
            </a:r>
            <a:r>
              <a:rPr lang="en-US" dirty="0">
                <a:latin typeface="Times New Roman" panose="02020603050405020304" pitchFamily="18" charset="0"/>
                <a:cs typeface="Times New Roman" panose="02020603050405020304" pitchFamily="18" charset="0"/>
              </a:rPr>
              <a:t>) is an excellent complementary solution to its radio frequency (RF) counterpart. </a:t>
            </a: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OWC </a:t>
            </a:r>
            <a:r>
              <a:rPr lang="en-US" dirty="0">
                <a:latin typeface="Times New Roman" panose="02020603050405020304" pitchFamily="18" charset="0"/>
                <a:cs typeface="Times New Roman" panose="02020603050405020304" pitchFamily="18" charset="0"/>
              </a:rPr>
              <a:t>technologies have been demonstrated to be able to support high traffic generated by massive connectivity of the Internet of Things (</a:t>
            </a:r>
            <a:r>
              <a:rPr lang="en-US" dirty="0" err="1">
                <a:latin typeface="Times New Roman" panose="02020603050405020304" pitchFamily="18" charset="0"/>
                <a:cs typeface="Times New Roman" panose="02020603050405020304" pitchFamily="18" charset="0"/>
              </a:rPr>
              <a:t>IoT</a:t>
            </a:r>
            <a:r>
              <a:rPr lang="en-US" dirty="0">
                <a:latin typeface="Times New Roman" panose="02020603050405020304" pitchFamily="18" charset="0"/>
                <a:cs typeface="Times New Roman" panose="02020603050405020304" pitchFamily="18" charset="0"/>
              </a:rPr>
              <a:t>) and upcoming 5th generation (5G) wireless communication systems</a:t>
            </a:r>
            <a:r>
              <a:rPr lang="en-US"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OCC system already had standardized.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836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16701</TotalTime>
  <Words>454</Words>
  <Application>Microsoft Office PowerPoint</Application>
  <PresentationFormat>On-screen Show (4:3)</PresentationFormat>
  <Paragraphs>58</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Malgun Gothic</vt:lpstr>
      <vt:lpstr>Malgun Gothic</vt:lpstr>
      <vt:lpstr>ＭＳ Ｐゴシック</vt:lpstr>
      <vt:lpstr>Arial</vt:lpstr>
      <vt:lpstr>Batang</vt:lpstr>
      <vt:lpstr>Calibri</vt:lpstr>
      <vt:lpstr>Symbol</vt:lpstr>
      <vt:lpstr>Times New Roman</vt:lpstr>
      <vt:lpstr>Wingdings</vt:lpstr>
      <vt:lpstr>Office Theme</vt:lpstr>
      <vt:lpstr>PowerPoint Presentation</vt:lpstr>
      <vt:lpstr>PowerPoint Presentation</vt:lpstr>
      <vt:lpstr>Introduction</vt:lpstr>
      <vt:lpstr>Introduction</vt:lpstr>
      <vt:lpstr>Optical camera communication for vehicle system</vt:lpstr>
      <vt:lpstr>Optical camera communication for vehicle system</vt:lpstr>
      <vt:lpstr>Advantages of OCC</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649</cp:revision>
  <cp:lastPrinted>2017-05-07T15:48:38Z</cp:lastPrinted>
  <dcterms:created xsi:type="dcterms:W3CDTF">2010-05-15T17:50:32Z</dcterms:created>
  <dcterms:modified xsi:type="dcterms:W3CDTF">2020-11-11T08:54:07Z</dcterms:modified>
</cp:coreProperties>
</file>