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6" r:id="rId2"/>
    <p:sldId id="358" r:id="rId3"/>
    <p:sldId id="311" r:id="rId4"/>
    <p:sldId id="349" r:id="rId5"/>
    <p:sldId id="35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15-20-0346-00-007a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11/10/2020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11/10/2020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11/10/2020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11/10/2020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Requirements and challenges regarding OCC-based vehicular data transmission. </a:t>
            </a:r>
          </a:p>
          <a:p>
            <a:pPr marL="228600"/>
            <a:endParaRPr lang="en-US" sz="1600" b="1" dirty="0" smtClean="0">
              <a:latin typeface="Times New Roman" pitchFamily="18" charset="0"/>
              <a:cs typeface="Times New Roman" pitchFamily="18" charset="0"/>
            </a:endParaRPr>
          </a:p>
          <a:p>
            <a:pPr marL="228600"/>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2020</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smtClean="0">
                <a:latin typeface="Times New Roman" pitchFamily="18" charset="0"/>
                <a:cs typeface="Times New Roman" pitchFamily="18" charset="0"/>
              </a:rPr>
              <a:t>Moh</a:t>
            </a:r>
            <a:r>
              <a:rPr lang="en-US" sz="1600" dirty="0">
                <a:latin typeface="Times New Roman" pitchFamily="18" charset="0"/>
                <a:cs typeface="Times New Roman" pitchFamily="18" charset="0"/>
              </a:rPr>
              <a:t>. Khalid </a:t>
            </a:r>
            <a:r>
              <a:rPr lang="en-US" sz="1600" dirty="0" smtClean="0">
                <a:latin typeface="Times New Roman" pitchFamily="18" charset="0"/>
                <a:cs typeface="Times New Roman" pitchFamily="18" charset="0"/>
              </a:rPr>
              <a:t>Hasan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 </a:t>
            </a:r>
            <a:r>
              <a:rPr lang="en-US" altLang="ja-JP" sz="1600" dirty="0">
                <a:latin typeface="Times New Roman" pitchFamily="18" charset="0"/>
                <a:cs typeface="Times New Roman" pitchFamily="18" charset="0"/>
              </a:rPr>
              <a:t>[Seoul,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 </a:t>
            </a:r>
            <a:r>
              <a:rPr lang="en-US" altLang="ja-JP" sz="1600" dirty="0">
                <a:latin typeface="Times New Roman" pitchFamily="18" charset="0"/>
                <a:cs typeface="Times New Roman" pitchFamily="18" charset="0"/>
              </a:rPr>
              <a:t>[+82-2-910-5068],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the transmitter and receiver considerations for OCC-based vehicular communication systems.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specify the technical requirements and considerations for OCC-based </a:t>
            </a:r>
            <a:r>
              <a:rPr lang="en-US" sz="1600" dirty="0">
                <a:latin typeface="Times New Roman" pitchFamily="18" charset="0"/>
                <a:cs typeface="Times New Roman" pitchFamily="18" charset="0"/>
              </a:rPr>
              <a:t>vehicular communication systems.</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endParaRPr lang="en-US" sz="1600" dirty="0">
              <a:solidFill>
                <a:schemeClr val="accent1">
                  <a:lumMod val="60000"/>
                  <a:lumOff val="4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5" name="Content Placeholder 2"/>
          <p:cNvSpPr>
            <a:spLocks noGrp="1"/>
          </p:cNvSpPr>
          <p:nvPr>
            <p:ph idx="1"/>
          </p:nvPr>
        </p:nvSpPr>
        <p:spPr>
          <a:xfrm>
            <a:off x="457200" y="1524000"/>
            <a:ext cx="8229600" cy="4800601"/>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Among the </a:t>
            </a:r>
            <a:r>
              <a:rPr lang="en-US" sz="2000" dirty="0" smtClean="0">
                <a:latin typeface="Times New Roman" pitchFamily="18" charset="0"/>
                <a:cs typeface="Times New Roman" pitchFamily="18" charset="0"/>
              </a:rPr>
              <a:t>optical wireless communication systems, </a:t>
            </a:r>
            <a:r>
              <a:rPr lang="en-US" sz="2000" dirty="0">
                <a:latin typeface="Times New Roman" pitchFamily="18" charset="0"/>
                <a:cs typeface="Times New Roman" pitchFamily="18" charset="0"/>
              </a:rPr>
              <a:t>optical camera communication (OCC) is regarded as one of the most promising </a:t>
            </a:r>
            <a:r>
              <a:rPr lang="en-US" sz="2000" dirty="0" smtClean="0">
                <a:latin typeface="Times New Roman" pitchFamily="18" charset="0"/>
                <a:cs typeface="Times New Roman" pitchFamily="18" charset="0"/>
              </a:rPr>
              <a:t>technologies. </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OCC is very secured because it is a directional communication technology. </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Unlike the RF-based technologies, OCC is less affected by interference</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interfering element can be extracted spatially from the image sensor because each pixel acts as a photo detector</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BER using OCC is almost zero when the communication distance is </a:t>
            </a:r>
            <a:r>
              <a:rPr lang="en-US" sz="2000" dirty="0" smtClean="0">
                <a:latin typeface="Times New Roman" panose="02020603050405020304" pitchFamily="18" charset="0"/>
                <a:cs typeface="Times New Roman" panose="02020603050405020304" pitchFamily="18" charset="0"/>
              </a:rPr>
              <a:t>short.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Technical Requirements</a:t>
            </a:r>
          </a:p>
        </p:txBody>
      </p:sp>
      <p:sp>
        <p:nvSpPr>
          <p:cNvPr id="7" name="Content Placeholder 2"/>
          <p:cNvSpPr>
            <a:spLocks noGrp="1"/>
          </p:cNvSpPr>
          <p:nvPr>
            <p:ph idx="1"/>
          </p:nvPr>
        </p:nvSpPr>
        <p:spPr>
          <a:xfrm>
            <a:off x="457200" y="1417638"/>
            <a:ext cx="8229600" cy="4830762"/>
          </a:xfrm>
        </p:spPr>
        <p:txBody>
          <a:bodyPr vert="horz" lIns="91440" tIns="45720" rIns="91440" bIns="45720" rtlCol="0">
            <a:normAutofit/>
          </a:bodyPr>
          <a:lstStyle/>
          <a:p>
            <a:pPr marL="0" indent="0">
              <a:lnSpc>
                <a:spcPct val="110000"/>
              </a:lnSpc>
              <a:spcBef>
                <a:spcPts val="600"/>
              </a:spcBef>
              <a:spcAft>
                <a:spcPts val="600"/>
              </a:spcAft>
              <a:buNone/>
            </a:pPr>
            <a:r>
              <a:rPr lang="en-US" sz="2400" b="1" dirty="0" smtClean="0">
                <a:latin typeface="Times New Roman" pitchFamily="18" charset="0"/>
                <a:cs typeface="Times New Roman" pitchFamily="18" charset="0"/>
              </a:rPr>
              <a:t>Transmitter Requirements</a:t>
            </a:r>
            <a:r>
              <a:rPr lang="en-US" sz="2400" b="1" dirty="0">
                <a:latin typeface="Times New Roman" pitchFamily="18" charset="0"/>
                <a:cs typeface="Times New Roman" pitchFamily="18" charset="0"/>
              </a:rPr>
              <a:t>:</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Optimized </a:t>
            </a:r>
            <a:r>
              <a:rPr lang="en-US" sz="2000" dirty="0">
                <a:latin typeface="Times New Roman" pitchFamily="18" charset="0"/>
                <a:cs typeface="Times New Roman" pitchFamily="18" charset="0"/>
              </a:rPr>
              <a:t>irradiation pattern of LED light source.</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Narrow </a:t>
            </a:r>
            <a:r>
              <a:rPr lang="en-US" sz="2000" dirty="0">
                <a:latin typeface="Times New Roman" pitchFamily="18" charset="0"/>
                <a:cs typeface="Times New Roman" pitchFamily="18" charset="0"/>
              </a:rPr>
              <a:t>angle emission </a:t>
            </a:r>
            <a:r>
              <a:rPr lang="en-US" sz="2000" dirty="0" smtClean="0">
                <a:latin typeface="Times New Roman" pitchFamily="18" charset="0"/>
                <a:cs typeface="Times New Roman" pitchFamily="18" charset="0"/>
              </a:rPr>
              <a:t>pattern of LED.</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Use of multi-hop </a:t>
            </a:r>
            <a:r>
              <a:rPr lang="en-US" sz="2000" dirty="0" smtClean="0">
                <a:latin typeface="Times New Roman" pitchFamily="18" charset="0"/>
                <a:cs typeface="Times New Roman" pitchFamily="18" charset="0"/>
              </a:rPr>
              <a:t>transmissions.</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High transmission power.</a:t>
            </a:r>
            <a:endParaRPr lang="en-US" sz="2000" dirty="0">
              <a:latin typeface="Times New Roman" pitchFamily="18" charset="0"/>
              <a:cs typeface="Times New Roman" pitchFamily="18" charset="0"/>
            </a:endParaRPr>
          </a:p>
          <a:p>
            <a:pPr marL="0" indent="0">
              <a:lnSpc>
                <a:spcPct val="110000"/>
              </a:lnSpc>
              <a:spcBef>
                <a:spcPts val="600"/>
              </a:spcBef>
              <a:spcAft>
                <a:spcPts val="600"/>
              </a:spcAft>
              <a:buNone/>
            </a:pPr>
            <a:r>
              <a:rPr lang="en-US" sz="2400" b="1" dirty="0">
                <a:latin typeface="Times New Roman" pitchFamily="18" charset="0"/>
                <a:cs typeface="Times New Roman" pitchFamily="18" charset="0"/>
              </a:rPr>
              <a:t>Receiver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Optimal </a:t>
            </a:r>
            <a:r>
              <a:rPr lang="en-US" sz="2000" dirty="0" smtClean="0">
                <a:latin typeface="Times New Roman" pitchFamily="18" charset="0"/>
                <a:cs typeface="Times New Roman" pitchFamily="18" charset="0"/>
              </a:rPr>
              <a:t>region-of-interest detection technique.</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Enhanced focal </a:t>
            </a:r>
            <a:r>
              <a:rPr lang="en-US" sz="2000" dirty="0" smtClean="0">
                <a:latin typeface="Times New Roman" pitchFamily="18" charset="0"/>
                <a:cs typeface="Times New Roman" pitchFamily="18" charset="0"/>
              </a:rPr>
              <a:t>length.</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Broader field of </a:t>
            </a:r>
            <a:r>
              <a:rPr lang="en-US" sz="2000" dirty="0" smtClean="0">
                <a:latin typeface="Times New Roman" pitchFamily="18" charset="0"/>
                <a:cs typeface="Times New Roman" pitchFamily="18" charset="0"/>
              </a:rPr>
              <a:t>view, high resolution, and high-speed camera.</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Challenges</a:t>
            </a:r>
          </a:p>
        </p:txBody>
      </p:sp>
      <p:sp>
        <p:nvSpPr>
          <p:cNvPr id="10" name="Content Placeholder 2"/>
          <p:cNvSpPr>
            <a:spLocks noGrp="1"/>
          </p:cNvSpPr>
          <p:nvPr>
            <p:ph idx="1"/>
          </p:nvPr>
        </p:nvSpPr>
        <p:spPr>
          <a:xfrm>
            <a:off x="457200" y="1600200"/>
            <a:ext cx="8229600" cy="4525963"/>
          </a:xfrm>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Excellent bit-error performance.</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Line-of-sight path blockage. Non-line-of-sight path can be used.</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High mobility support.</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Flickering </a:t>
            </a:r>
            <a:r>
              <a:rPr lang="en-US" sz="2000" dirty="0">
                <a:latin typeface="Times New Roman" pitchFamily="18" charset="0"/>
                <a:cs typeface="Times New Roman" pitchFamily="18" charset="0"/>
              </a:rPr>
              <a:t>free optical </a:t>
            </a:r>
            <a:r>
              <a:rPr lang="en-US" sz="2000" dirty="0" smtClean="0">
                <a:latin typeface="Times New Roman" pitchFamily="18" charset="0"/>
                <a:cs typeface="Times New Roman" pitchFamily="18" charset="0"/>
              </a:rPr>
              <a:t>channel.</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Congruous cost </a:t>
            </a:r>
            <a:r>
              <a:rPr lang="en-US" sz="2000" dirty="0" smtClean="0">
                <a:latin typeface="Times New Roman" pitchFamily="18" charset="0"/>
                <a:cs typeface="Times New Roman" pitchFamily="18" charset="0"/>
              </a:rPr>
              <a:t>support.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9439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Conclusions</a:t>
            </a:r>
            <a:endParaRPr lang="en-US" sz="40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457200" y="1417638"/>
            <a:ext cx="8229600" cy="4708525"/>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Currently, RF </a:t>
            </a:r>
            <a:r>
              <a:rPr lang="en-US" sz="2000" dirty="0">
                <a:latin typeface="Times New Roman" panose="02020603050405020304" pitchFamily="18" charset="0"/>
                <a:cs typeface="Times New Roman" panose="02020603050405020304" pitchFamily="18" charset="0"/>
              </a:rPr>
              <a:t>spectrum is mostly licensed and </a:t>
            </a:r>
            <a:r>
              <a:rPr lang="en-US" sz="2000" dirty="0" smtClean="0">
                <a:latin typeface="Times New Roman" panose="02020603050405020304" pitchFamily="18" charset="0"/>
                <a:cs typeface="Times New Roman" panose="02020603050405020304" pitchFamily="18" charset="0"/>
              </a:rPr>
              <a:t>regulated. </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Moreover</a:t>
            </a:r>
            <a:r>
              <a:rPr lang="en-US" sz="2000" dirty="0">
                <a:latin typeface="Times New Roman" panose="02020603050405020304" pitchFamily="18" charset="0"/>
                <a:cs typeface="Times New Roman" panose="02020603050405020304" pitchFamily="18" charset="0"/>
              </a:rPr>
              <a:t>, the signal-to-noise-plus-interference ratio in high distance can be decreased to a considerable extent, possibly leading to the increase in bit-error rate</a:t>
            </a:r>
            <a:r>
              <a:rPr lang="en-US" sz="2000" dirty="0" smtClean="0">
                <a:latin typeface="Times New Roman" panose="02020603050405020304" pitchFamily="18" charset="0"/>
                <a:cs typeface="Times New Roman" panose="02020603050405020304" pitchFamily="18" charset="0"/>
              </a:rPr>
              <a:t>.</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OCC can be used in vehicular applications as it can support mobility and achieves a low BER.</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However, challenges can arise when the mobility and the transmission distance are high.</a:t>
            </a:r>
          </a:p>
        </p:txBody>
      </p:sp>
    </p:spTree>
    <p:extLst>
      <p:ext uri="{BB962C8B-B14F-4D97-AF65-F5344CB8AC3E}">
        <p14:creationId xmlns:p14="http://schemas.microsoft.com/office/powerpoint/2010/main" val="979191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17208</TotalTime>
  <Words>336</Words>
  <Application>Microsoft Office PowerPoint</Application>
  <PresentationFormat>On-screen Show (4:3)</PresentationFormat>
  <Paragraphs>41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ＭＳ Ｐゴシック</vt:lpstr>
      <vt:lpstr>Arial</vt:lpstr>
      <vt:lpstr>Calibri</vt:lpstr>
      <vt:lpstr>Times New Roman</vt:lpstr>
      <vt:lpstr>Wingdings</vt:lpstr>
      <vt:lpstr>Office Theme</vt:lpstr>
      <vt:lpstr>PowerPoint Presentation</vt:lpstr>
      <vt:lpstr>Introduction</vt:lpstr>
      <vt:lpstr>Technical Requirements</vt:lpstr>
      <vt:lpstr>Challenges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698</cp:revision>
  <cp:lastPrinted>2017-05-07T15:48:38Z</cp:lastPrinted>
  <dcterms:created xsi:type="dcterms:W3CDTF">2010-05-15T17:50:32Z</dcterms:created>
  <dcterms:modified xsi:type="dcterms:W3CDTF">2020-11-10T09:06:32Z</dcterms:modified>
</cp:coreProperties>
</file>