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46" r:id="rId2"/>
    <p:sldId id="375" r:id="rId3"/>
    <p:sldId id="311" r:id="rId4"/>
    <p:sldId id="377" r:id="rId5"/>
    <p:sldId id="371" r:id="rId6"/>
    <p:sldId id="374" r:id="rId7"/>
    <p:sldId id="376" r:id="rId8"/>
    <p:sldId id="378"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0979" autoAdjust="0"/>
    <p:restoredTop sz="93488" autoAdjust="0"/>
  </p:normalViewPr>
  <p:slideViewPr>
    <p:cSldViewPr>
      <p:cViewPr varScale="1">
        <p:scale>
          <a:sx n="113" d="100"/>
          <a:sy n="113" d="100"/>
        </p:scale>
        <p:origin x="1740" y="9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11/10/2020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15-19</a:t>
            </a:r>
            <a:r>
              <a:rPr lang="en-US" sz="1400" b="1" baseline="0" dirty="0">
                <a:solidFill>
                  <a:schemeClr val="tx1"/>
                </a:solidFill>
                <a:latin typeface="Times New Roman" pitchFamily="18" charset="0"/>
                <a:cs typeface="Times New Roman" pitchFamily="18" charset="0"/>
              </a:rPr>
              <a:t>-0160-00-</a:t>
            </a:r>
            <a:r>
              <a:rPr lang="en-US" sz="1400" b="1" baseline="0" dirty="0" err="1">
                <a:solidFill>
                  <a:schemeClr val="tx1"/>
                </a:solidFill>
                <a:latin typeface="Times New Roman" pitchFamily="18" charset="0"/>
                <a:cs typeface="Times New Roman" pitchFamily="18" charset="0"/>
              </a:rPr>
              <a:t>0vat</a:t>
            </a:r>
            <a:endParaRPr lang="en-US" sz="1400" b="1" dirty="0">
              <a:solidFill>
                <a:schemeClr val="tx1"/>
              </a:solidFill>
              <a:latin typeface="Times New Roman" pitchFamily="18" charset="0"/>
              <a:cs typeface="Times New Roman" pitchFamily="18" charset="0"/>
            </a:endParaRPr>
          </a:p>
        </p:txBody>
      </p:sp>
      <p:sp>
        <p:nvSpPr>
          <p:cNvPr id="10" name="TextBox 9"/>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2020</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11/10/2020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11/10/2020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2020</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0" dirty="0" smtClean="0">
                <a:solidFill>
                  <a:schemeClr val="tx1"/>
                </a:solidFill>
                <a:latin typeface="Times New Roman" pitchFamily="18" charset="0"/>
                <a:cs typeface="Times New Roman" pitchFamily="18" charset="0"/>
              </a:rPr>
              <a:t>DCN 15-20-0345-00-007a</a:t>
            </a:r>
            <a:endParaRPr lang="en-US" sz="14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11/10/2020</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11/10/2020</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11/10/2020</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11/10/2020</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11/10/2020</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11/10/2020</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11/10/2020</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Working </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Group for Wireless Personal Area Networks (WPANs)</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fontAlgn="base" hangingPunct="0">
              <a:spcBef>
                <a:spcPct val="0"/>
              </a:spcBef>
              <a:spcAft>
                <a:spcPct val="0"/>
              </a:spcAft>
            </a:pPr>
            <a:r>
              <a:rPr lang="en-US" altLang="en-US" sz="1600" b="1" dirty="0">
                <a:solidFill>
                  <a:prstClr val="black"/>
                </a:solidFill>
                <a:latin typeface="Times New Roman" panose="02020603050405020304" pitchFamily="18" charset="0"/>
              </a:rPr>
              <a:t>Submission Title: Potential of </a:t>
            </a:r>
            <a:r>
              <a:rPr lang="en-US" altLang="en-US" sz="1600" b="1" dirty="0" smtClean="0">
                <a:solidFill>
                  <a:prstClr val="black"/>
                </a:solidFill>
                <a:latin typeface="Times New Roman" panose="02020603050405020304" pitchFamily="18" charset="0"/>
              </a:rPr>
              <a:t>Neural Network for Optical Camera Communication system</a:t>
            </a:r>
            <a:endParaRPr lang="en-US" altLang="en-US" sz="1600" b="1"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Date </a:t>
            </a:r>
            <a:r>
              <a:rPr lang="en-US" altLang="en-US" sz="1600" b="1" dirty="0">
                <a:solidFill>
                  <a:prstClr val="black"/>
                </a:solidFill>
                <a:latin typeface="Times New Roman" panose="02020603050405020304" pitchFamily="18" charset="0"/>
              </a:rPr>
              <a:t>Submitted: </a:t>
            </a:r>
            <a:r>
              <a:rPr lang="en-US" altLang="en-US" sz="1600" dirty="0" smtClean="0">
                <a:solidFill>
                  <a:prstClr val="black"/>
                </a:solidFill>
                <a:latin typeface="Times New Roman" panose="02020603050405020304" pitchFamily="18" charset="0"/>
              </a:rPr>
              <a:t>November 2020</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a:t>
            </a:r>
            <a:r>
              <a:rPr lang="en-US" altLang="en-US" sz="1600" dirty="0">
                <a:solidFill>
                  <a:prstClr val="black"/>
                </a:solidFill>
                <a:latin typeface="Times New Roman" panose="02020603050405020304" pitchFamily="18" charset="0"/>
              </a:rPr>
              <a:t> </a:t>
            </a:r>
            <a:r>
              <a:rPr lang="en-US" altLang="en-US" sz="1600" dirty="0" err="1" smtClean="0">
                <a:solidFill>
                  <a:prstClr val="black"/>
                </a:solidFill>
                <a:latin typeface="Times New Roman" panose="02020603050405020304" pitchFamily="18" charset="0"/>
              </a:rPr>
              <a:t>Huy</a:t>
            </a:r>
            <a:r>
              <a:rPr lang="en-US" altLang="en-US" sz="1600" dirty="0" smtClean="0">
                <a:solidFill>
                  <a:prstClr val="black"/>
                </a:solidFill>
                <a:latin typeface="Times New Roman" panose="02020603050405020304" pitchFamily="18" charset="0"/>
              </a:rPr>
              <a:t> </a:t>
            </a:r>
            <a:r>
              <a:rPr lang="en-US" altLang="en-US" sz="1600" dirty="0">
                <a:solidFill>
                  <a:prstClr val="black"/>
                </a:solidFill>
                <a:latin typeface="Times New Roman" panose="02020603050405020304" pitchFamily="18" charset="0"/>
              </a:rPr>
              <a:t>Nguyen, </a:t>
            </a:r>
            <a:r>
              <a:rPr lang="en-US" altLang="en-US" sz="1600" dirty="0" err="1">
                <a:solidFill>
                  <a:prstClr val="black"/>
                </a:solidFill>
                <a:latin typeface="Times New Roman" panose="02020603050405020304" pitchFamily="18" charset="0"/>
              </a:rPr>
              <a:t>Yeong</a:t>
            </a:r>
            <a:r>
              <a:rPr lang="en-US" altLang="en-US" sz="1600" dirty="0">
                <a:solidFill>
                  <a:prstClr val="black"/>
                </a:solidFill>
                <a:latin typeface="Times New Roman" panose="02020603050405020304" pitchFamily="18" charset="0"/>
              </a:rPr>
              <a:t> Min Jang [Kookmin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Abstract:</a:t>
            </a:r>
            <a:r>
              <a:rPr lang="en-US" altLang="en-US" sz="1600" dirty="0">
                <a:solidFill>
                  <a:prstClr val="black"/>
                </a:solidFill>
                <a:latin typeface="Times New Roman" panose="02020603050405020304" pitchFamily="18" charset="0"/>
              </a:rPr>
              <a:t> C</a:t>
            </a:r>
            <a:r>
              <a:rPr lang="en-US" altLang="en-US" sz="1600" dirty="0">
                <a:latin typeface="Times New Roman" panose="02020603050405020304" pitchFamily="18" charset="0"/>
              </a:rPr>
              <a:t>onsiderations of applying </a:t>
            </a:r>
            <a:r>
              <a:rPr lang="en-US" altLang="en-US" sz="1600" dirty="0" smtClean="0">
                <a:latin typeface="Times New Roman" panose="02020603050405020304" pitchFamily="18" charset="0"/>
              </a:rPr>
              <a:t>Neural Network for OCC system</a:t>
            </a:r>
            <a:endParaRPr lang="en-US" altLang="en-US" sz="1600" dirty="0">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a:solidFill>
                  <a:prstClr val="black"/>
                </a:solidFill>
                <a:latin typeface="Times New Roman" panose="02020603050405020304" pitchFamily="18" charset="0"/>
              </a:rPr>
              <a:t>To discuss about the need for </a:t>
            </a:r>
            <a:r>
              <a:rPr lang="en-US" altLang="en-US" sz="1600" dirty="0">
                <a:latin typeface="Times New Roman" panose="02020603050405020304" pitchFamily="18" charset="0"/>
              </a:rPr>
              <a:t>applying </a:t>
            </a:r>
            <a:r>
              <a:rPr lang="en-US" altLang="en-US" sz="1600" dirty="0" smtClean="0">
                <a:latin typeface="Times New Roman" panose="02020603050405020304" pitchFamily="18" charset="0"/>
              </a:rPr>
              <a:t>Neural Network on OCC system.</a:t>
            </a:r>
            <a:endParaRPr lang="en-US" altLang="en-US" sz="1600" dirty="0">
              <a:latin typeface="Times New Roman" panose="02020603050405020304" pitchFamily="18" charset="0"/>
            </a:endParaRP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This document has been prepared to assist the IEEE </a:t>
            </a:r>
            <a:r>
              <a:rPr lang="en-US" altLang="en-US" sz="1600" dirty="0" err="1">
                <a:solidFill>
                  <a:prstClr val="black"/>
                </a:solidFill>
                <a:latin typeface="Times New Roman" panose="02020603050405020304" pitchFamily="18" charset="0"/>
              </a:rPr>
              <a:t>P802.15</a:t>
            </a:r>
            <a:r>
              <a:rPr lang="en-US" altLang="en-US" sz="1600" dirty="0">
                <a:solidFill>
                  <a:prstClr val="black"/>
                </a:solidFill>
                <a:latin typeface="Times New Roman" panose="02020603050405020304" pitchFamily="18" charset="0"/>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34167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905000"/>
            <a:ext cx="8077200" cy="1828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dirty="0">
                <a:solidFill>
                  <a:schemeClr val="tx1"/>
                </a:solidFill>
                <a:latin typeface="Times New Roman" pitchFamily="18" charset="0"/>
                <a:cs typeface="Times New Roman" pitchFamily="18" charset="0"/>
              </a:rPr>
              <a:t>Potential of Neural Network for Optical Camera Communication system</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05595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26720" y="1295400"/>
            <a:ext cx="8564880" cy="4754563"/>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In general, </a:t>
            </a:r>
            <a:r>
              <a:rPr lang="en-US" sz="2000" dirty="0" smtClean="0">
                <a:latin typeface="Times New Roman" pitchFamily="18" charset="0"/>
                <a:cs typeface="Times New Roman" pitchFamily="18" charset="0"/>
              </a:rPr>
              <a:t>Neural Network </a:t>
            </a:r>
            <a:r>
              <a:rPr lang="en-US" sz="2000" dirty="0">
                <a:latin typeface="Times New Roman" pitchFamily="18" charset="0"/>
                <a:cs typeface="Times New Roman" pitchFamily="18" charset="0"/>
              </a:rPr>
              <a:t>is very helpful for </a:t>
            </a:r>
            <a:r>
              <a:rPr lang="en-US" sz="2000" dirty="0" smtClean="0">
                <a:latin typeface="Times New Roman" pitchFamily="18" charset="0"/>
                <a:cs typeface="Times New Roman" pitchFamily="18" charset="0"/>
              </a:rPr>
              <a:t>OCC technique if </a:t>
            </a:r>
            <a:r>
              <a:rPr lang="en-US" sz="2000" dirty="0">
                <a:latin typeface="Times New Roman" pitchFamily="18" charset="0"/>
                <a:cs typeface="Times New Roman" pitchFamily="18" charset="0"/>
              </a:rPr>
              <a:t>it is properly used. </a:t>
            </a: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PHY layer of </a:t>
            </a:r>
            <a:r>
              <a:rPr lang="en-US" sz="2000" dirty="0" smtClean="0">
                <a:latin typeface="Times New Roman" pitchFamily="18" charset="0"/>
                <a:cs typeface="Times New Roman" pitchFamily="18" charset="0"/>
              </a:rPr>
              <a:t>OCC, </a:t>
            </a:r>
            <a:r>
              <a:rPr lang="en-US" sz="2000" dirty="0">
                <a:latin typeface="Times New Roman" pitchFamily="18" charset="0"/>
                <a:cs typeface="Times New Roman" pitchFamily="18" charset="0"/>
              </a:rPr>
              <a:t>the following use-cases of </a:t>
            </a:r>
            <a:r>
              <a:rPr lang="en-US" sz="2000" dirty="0" smtClean="0">
                <a:latin typeface="Times New Roman" pitchFamily="18" charset="0"/>
                <a:cs typeface="Times New Roman" pitchFamily="18" charset="0"/>
              </a:rPr>
              <a:t>Neural Network </a:t>
            </a:r>
            <a:r>
              <a:rPr lang="en-US" sz="2000" dirty="0">
                <a:latin typeface="Times New Roman" pitchFamily="18" charset="0"/>
                <a:cs typeface="Times New Roman" pitchFamily="18" charset="0"/>
              </a:rPr>
              <a:t>are promising to note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1376363" algn="just">
              <a:lnSpc>
                <a:spcPct val="110000"/>
              </a:lnSpc>
              <a:spcBef>
                <a:spcPts val="600"/>
              </a:spcBef>
              <a:spcAft>
                <a:spcPts val="600"/>
              </a:spcAft>
            </a:pPr>
            <a:r>
              <a:rPr lang="en-US" sz="2000" dirty="0">
                <a:latin typeface="Times New Roman" pitchFamily="18" charset="0"/>
                <a:cs typeface="Times New Roman" pitchFamily="18" charset="0"/>
              </a:rPr>
              <a:t>NN can be applied for reliable </a:t>
            </a:r>
            <a:r>
              <a:rPr lang="en-US" sz="2000" dirty="0" smtClean="0">
                <a:latin typeface="Times New Roman" pitchFamily="18" charset="0"/>
                <a:cs typeface="Times New Roman" pitchFamily="18" charset="0"/>
              </a:rPr>
              <a:t>light sources detection and tracking. </a:t>
            </a:r>
            <a:r>
              <a:rPr lang="en-US" sz="2000" dirty="0">
                <a:latin typeface="Times New Roman" pitchFamily="18" charset="0"/>
                <a:cs typeface="Times New Roman" pitchFamily="18" charset="0"/>
              </a:rPr>
              <a:t>Later, we call massive-</a:t>
            </a:r>
            <a:r>
              <a:rPr lang="en-US" sz="2000" dirty="0" err="1">
                <a:latin typeface="Times New Roman" pitchFamily="18" charset="0"/>
                <a:cs typeface="Times New Roman" pitchFamily="18" charset="0"/>
              </a:rPr>
              <a:t>Tx</a:t>
            </a:r>
            <a:r>
              <a:rPr lang="en-US" sz="2000" dirty="0">
                <a:latin typeface="Times New Roman" pitchFamily="18" charset="0"/>
                <a:cs typeface="Times New Roman" pitchFamily="18" charset="0"/>
              </a:rPr>
              <a:t> detection a compressed-sensing platform</a:t>
            </a:r>
            <a:r>
              <a:rPr lang="en-US" sz="2000" dirty="0" smtClean="0">
                <a:latin typeface="Times New Roman" pitchFamily="18" charset="0"/>
                <a:cs typeface="Times New Roman" pitchFamily="18" charset="0"/>
              </a:rPr>
              <a:t>.</a:t>
            </a:r>
          </a:p>
          <a:p>
            <a:pPr marL="1376363" algn="just">
              <a:lnSpc>
                <a:spcPct val="110000"/>
              </a:lnSpc>
              <a:spcBef>
                <a:spcPts val="600"/>
              </a:spcBef>
              <a:spcAft>
                <a:spcPts val="600"/>
              </a:spcAft>
            </a:pPr>
            <a:endParaRPr lang="en-US" sz="2000" dirty="0">
              <a:latin typeface="Times New Roman" pitchFamily="18" charset="0"/>
              <a:cs typeface="Times New Roman" pitchFamily="18" charset="0"/>
            </a:endParaRPr>
          </a:p>
          <a:p>
            <a:pPr marL="1376363" algn="just">
              <a:lnSpc>
                <a:spcPct val="110000"/>
              </a:lnSpc>
              <a:spcBef>
                <a:spcPts val="600"/>
              </a:spcBef>
              <a:spcAft>
                <a:spcPts val="600"/>
              </a:spcAft>
            </a:pPr>
            <a:r>
              <a:rPr lang="en-US" sz="2000" dirty="0">
                <a:latin typeface="Times New Roman" pitchFamily="18" charset="0"/>
                <a:cs typeface="Times New Roman" pitchFamily="18" charset="0"/>
              </a:rPr>
              <a:t>NN can bring amazing performance for the decoder by taking its nonlinear classification potential.</a:t>
            </a:r>
          </a:p>
        </p:txBody>
      </p:sp>
    </p:spTree>
    <p:extLst>
      <p:ext uri="{BB962C8B-B14F-4D97-AF65-F5344CB8AC3E}">
        <p14:creationId xmlns:p14="http://schemas.microsoft.com/office/powerpoint/2010/main" val="350741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3000" dirty="0" smtClean="0">
                <a:latin typeface="Times New Roman" panose="02020603050405020304" pitchFamily="18" charset="0"/>
                <a:cs typeface="Times New Roman" panose="02020603050405020304" pitchFamily="18" charset="0"/>
              </a:rPr>
              <a:t>Challenges in Optical Vehicular Communication system</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6720" y="1295400"/>
            <a:ext cx="8564880" cy="4754563"/>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HS-PSK is a typical modulation scheme which had been introduced in IEEE 802.15.7-2018 standard as high-rate data scheme using in hybrid waveform of Optical Camera Communication (OCC) and Vehicle-to-Vehicle(V2V) scenario</a:t>
            </a:r>
            <a:r>
              <a:rPr lang="en-US" sz="2000" dirty="0" smtClean="0">
                <a:latin typeface="Times New Roman" pitchFamily="18" charset="0"/>
                <a:cs typeface="Times New Roman" pitchFamily="18" charset="0"/>
              </a:rPr>
              <a:t>.</a:t>
            </a:r>
          </a:p>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Commercialize OCC for Vehicular communication still be a challenging work due to the complexity of channel model caused by various type of noise and weather condition. </a:t>
            </a:r>
          </a:p>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These technical issues lead to the design of an adaptive Rx that could be trained to self-modify its parameters and better reflect the correlation between real-world input data and our desired system output</a:t>
            </a:r>
          </a:p>
          <a:p>
            <a:pPr algn="just">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6618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latin typeface="Times New Roman" panose="02020603050405020304" pitchFamily="18" charset="0"/>
                <a:cs typeface="Times New Roman" panose="02020603050405020304" pitchFamily="18" charset="0"/>
              </a:rPr>
              <a:t>Overall System Architecture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24000"/>
            <a:ext cx="8229600" cy="1219200"/>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A simple </a:t>
            </a:r>
            <a:r>
              <a:rPr lang="en-US" sz="2000" dirty="0" smtClean="0">
                <a:latin typeface="Times New Roman" pitchFamily="18" charset="0"/>
                <a:cs typeface="Times New Roman" pitchFamily="18" charset="0"/>
              </a:rPr>
              <a:t>HS-PSK architecture </a:t>
            </a:r>
            <a:r>
              <a:rPr lang="en-US" sz="2000" dirty="0">
                <a:latin typeface="Times New Roman" pitchFamily="18" charset="0"/>
                <a:cs typeface="Times New Roman" pitchFamily="18" charset="0"/>
              </a:rPr>
              <a:t>for </a:t>
            </a:r>
            <a:r>
              <a:rPr lang="en-US" sz="2000" dirty="0" smtClean="0">
                <a:latin typeface="Times New Roman" pitchFamily="18" charset="0"/>
                <a:cs typeface="Times New Roman" pitchFamily="18" charset="0"/>
              </a:rPr>
              <a:t>OCC </a:t>
            </a:r>
            <a:r>
              <a:rPr lang="en-US" sz="2000" dirty="0">
                <a:latin typeface="Times New Roman" pitchFamily="18" charset="0"/>
                <a:cs typeface="Times New Roman" pitchFamily="18" charset="0"/>
              </a:rPr>
              <a:t>system is as </a:t>
            </a:r>
            <a:r>
              <a:rPr lang="en-US" sz="2000" dirty="0" smtClean="0">
                <a:latin typeface="Times New Roman" pitchFamily="18" charset="0"/>
                <a:cs typeface="Times New Roman" pitchFamily="18" charset="0"/>
              </a:rPr>
              <a:t>Figure:</a:t>
            </a:r>
          </a:p>
          <a:p>
            <a:pPr marL="0" indent="0" algn="just">
              <a:lnSpc>
                <a:spcPct val="110000"/>
              </a:lnSpc>
              <a:spcBef>
                <a:spcPts val="600"/>
              </a:spcBef>
              <a:spcAft>
                <a:spcPts val="600"/>
              </a:spcAft>
              <a:buNone/>
            </a:pP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143000" y="2590800"/>
            <a:ext cx="7010400" cy="2914650"/>
          </a:xfrm>
          <a:prstGeom prst="rect">
            <a:avLst/>
          </a:prstGeom>
        </p:spPr>
      </p:pic>
    </p:spTree>
    <p:extLst>
      <p:ext uri="{BB962C8B-B14F-4D97-AF65-F5344CB8AC3E}">
        <p14:creationId xmlns:p14="http://schemas.microsoft.com/office/powerpoint/2010/main" val="808406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latin typeface="Times New Roman" panose="02020603050405020304" pitchFamily="18" charset="0"/>
                <a:cs typeface="Times New Roman" panose="02020603050405020304" pitchFamily="18" charset="0"/>
              </a:rPr>
              <a:t>Neural Network-Assisted Detection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05000"/>
            <a:ext cx="8229600" cy="4419600"/>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This Figure draws </a:t>
            </a:r>
            <a:r>
              <a:rPr lang="en-US" sz="2000" dirty="0">
                <a:latin typeface="Times New Roman" pitchFamily="18" charset="0"/>
                <a:cs typeface="Times New Roman" pitchFamily="18" charset="0"/>
              </a:rPr>
              <a:t>the idea for applying CNN to detect the light sources</a:t>
            </a:r>
            <a:r>
              <a:rPr lang="en-US" sz="2000" dirty="0" smtClean="0">
                <a:latin typeface="Times New Roman" pitchFamily="18" charset="0"/>
                <a:cs typeface="Times New Roman" pitchFamily="18" charset="0"/>
              </a:rPr>
              <a:t>. </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this way, our </a:t>
            </a:r>
            <a:r>
              <a:rPr lang="en-US" sz="2000" dirty="0" err="1">
                <a:latin typeface="Times New Roman" pitchFamily="18" charset="0"/>
                <a:cs typeface="Times New Roman" pitchFamily="18" charset="0"/>
              </a:rPr>
              <a:t>Tx</a:t>
            </a:r>
            <a:r>
              <a:rPr lang="en-US" sz="2000" dirty="0">
                <a:latin typeface="Times New Roman" pitchFamily="18" charset="0"/>
                <a:cs typeface="Times New Roman" pitchFamily="18" charset="0"/>
              </a:rPr>
              <a:t> has its unique characteristic compared to other noise sources, so that CNN can learn to detect and track the </a:t>
            </a:r>
            <a:r>
              <a:rPr lang="en-US" sz="2000" dirty="0" err="1">
                <a:latin typeface="Times New Roman" pitchFamily="18" charset="0"/>
                <a:cs typeface="Times New Roman" pitchFamily="18" charset="0"/>
              </a:rPr>
              <a:t>Tx</a:t>
            </a:r>
            <a:r>
              <a:rPr lang="en-US" sz="2000" dirty="0">
                <a:latin typeface="Times New Roman" pitchFamily="18" charset="0"/>
                <a:cs typeface="Times New Roman" pitchFamily="18" charset="0"/>
              </a:rPr>
              <a:t>(s) </a:t>
            </a:r>
            <a:r>
              <a:rPr lang="en-US" sz="2000" dirty="0" smtClean="0">
                <a:latin typeface="Times New Roman" pitchFamily="18" charset="0"/>
                <a:cs typeface="Times New Roman" pitchFamily="18" charset="0"/>
              </a:rPr>
              <a:t>efficiently.</a:t>
            </a:r>
            <a:endParaRPr lang="en-US" sz="2000" dirty="0">
              <a:latin typeface="Times New Roman" pitchFamily="18" charset="0"/>
              <a:cs typeface="Times New Roman" pitchFamily="18" charset="0"/>
            </a:endParaRPr>
          </a:p>
        </p:txBody>
      </p:sp>
      <p:pic>
        <p:nvPicPr>
          <p:cNvPr id="1026" name="Picture 2" descr="https://opticalcameracommunication.files.wordpress.com/2019/01/Fig-8-LED-detection-N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312" y="3505200"/>
            <a:ext cx="8461375" cy="252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020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latin typeface="Times New Roman" panose="02020603050405020304" pitchFamily="18" charset="0"/>
                <a:cs typeface="Times New Roman" panose="02020603050405020304" pitchFamily="18" charset="0"/>
              </a:rPr>
              <a:t>Neural Network-Assisted Decoder</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05000"/>
            <a:ext cx="8229600" cy="4419600"/>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The channel condition directly impacts to the communication. If the decoder is trained based on particular channel conditions, it should perform better.</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3303" b="65152"/>
          <a:stretch/>
        </p:blipFill>
        <p:spPr bwMode="auto">
          <a:xfrm>
            <a:off x="1752600" y="2971800"/>
            <a:ext cx="5791200" cy="304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681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latin typeface="Times New Roman" panose="02020603050405020304" pitchFamily="18" charset="0"/>
                <a:cs typeface="Times New Roman" panose="02020603050405020304" pitchFamily="18" charset="0"/>
              </a:rPr>
              <a:t>Conclusion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05000"/>
            <a:ext cx="8229600" cy="4419600"/>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Neural Network is very helpful for OCC </a:t>
            </a:r>
            <a:r>
              <a:rPr lang="en-US" sz="2000" dirty="0" smtClean="0">
                <a:latin typeface="Times New Roman" pitchFamily="18" charset="0"/>
                <a:cs typeface="Times New Roman" pitchFamily="18" charset="0"/>
              </a:rPr>
              <a:t>technique.</a:t>
            </a:r>
          </a:p>
          <a:p>
            <a:pPr algn="just">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NN can apply </a:t>
            </a:r>
            <a:r>
              <a:rPr lang="en-US" sz="2000" dirty="0">
                <a:latin typeface="Times New Roman" pitchFamily="18" charset="0"/>
                <a:cs typeface="Times New Roman" pitchFamily="18" charset="0"/>
              </a:rPr>
              <a:t>for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light sources </a:t>
            </a:r>
            <a:r>
              <a:rPr lang="en-US" sz="2000" dirty="0" smtClean="0">
                <a:latin typeface="Times New Roman" pitchFamily="18" charset="0"/>
                <a:cs typeface="Times New Roman" pitchFamily="18" charset="0"/>
              </a:rPr>
              <a:t>detection and decoder to increase the system performance.</a:t>
            </a:r>
          </a:p>
          <a:p>
            <a:pPr algn="just">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Due to the complexity of NN algorithms, we should use it appropriately to reduce the </a:t>
            </a:r>
            <a:r>
              <a:rPr lang="en-US" sz="2000" smtClean="0">
                <a:latin typeface="Times New Roman" pitchFamily="18" charset="0"/>
                <a:cs typeface="Times New Roman" pitchFamily="18" charset="0"/>
              </a:rPr>
              <a:t>processing time.</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0620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16033</TotalTime>
  <Words>347</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맑은 고딕</vt:lpstr>
      <vt:lpstr>Arial</vt:lpstr>
      <vt:lpstr>Calibri</vt:lpstr>
      <vt:lpstr>Times New Roman</vt:lpstr>
      <vt:lpstr>Wingdings</vt:lpstr>
      <vt:lpstr>Office Theme</vt:lpstr>
      <vt:lpstr>PowerPoint Presentation</vt:lpstr>
      <vt:lpstr>PowerPoint Presentation</vt:lpstr>
      <vt:lpstr>Introduction</vt:lpstr>
      <vt:lpstr>Challenges in Optical Vehicular Communication system</vt:lpstr>
      <vt:lpstr>Overall System Architecture</vt:lpstr>
      <vt:lpstr>Neural Network-Assisted Detection</vt:lpstr>
      <vt:lpstr>Neural Network-Assisted Decoder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HUY</cp:lastModifiedBy>
  <cp:revision>662</cp:revision>
  <cp:lastPrinted>2017-05-07T15:48:38Z</cp:lastPrinted>
  <dcterms:created xsi:type="dcterms:W3CDTF">2010-05-15T17:50:32Z</dcterms:created>
  <dcterms:modified xsi:type="dcterms:W3CDTF">2020-11-10T08:59:21Z</dcterms:modified>
</cp:coreProperties>
</file>