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75" r:id="rId3"/>
    <p:sldId id="311" r:id="rId4"/>
    <p:sldId id="376" r:id="rId5"/>
    <p:sldId id="371" r:id="rId6"/>
    <p:sldId id="374" r:id="rId7"/>
    <p:sldId id="37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15-20-0344-00-007a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11/10/2020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11/10/2020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11/10/2020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11/10/2020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Potential of OCC technique for high speed </a:t>
            </a:r>
            <a:r>
              <a:rPr lang="en-US" altLang="en-US" sz="1600" b="1" dirty="0" smtClean="0">
                <a:solidFill>
                  <a:prstClr val="black"/>
                </a:solidFill>
                <a:latin typeface="Times New Roman" panose="02020603050405020304" pitchFamily="18" charset="0"/>
              </a:rPr>
              <a:t>V2V </a:t>
            </a:r>
            <a:r>
              <a:rPr lang="en-US" altLang="en-US" sz="1600" b="1" dirty="0">
                <a:solidFill>
                  <a:prstClr val="black"/>
                </a:solidFill>
                <a:latin typeface="Times New Roman" panose="02020603050405020304" pitchFamily="18" charset="0"/>
              </a:rPr>
              <a:t>system</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a:t>
            </a:r>
            <a:r>
              <a:rPr lang="en-US" altLang="en-US" sz="1600" b="1" dirty="0">
                <a:solidFill>
                  <a:prstClr val="black"/>
                </a:solidFill>
                <a:latin typeface="Times New Roman" panose="02020603050405020304" pitchFamily="18" charset="0"/>
              </a:rPr>
              <a:t>Submitted: </a:t>
            </a:r>
            <a:r>
              <a:rPr lang="en-US" altLang="en-US" sz="1600" dirty="0" smtClean="0">
                <a:solidFill>
                  <a:prstClr val="black"/>
                </a:solidFill>
                <a:latin typeface="Times New Roman" panose="02020603050405020304" pitchFamily="18" charset="0"/>
              </a:rPr>
              <a:t>November 2020</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Huy</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C</a:t>
            </a:r>
            <a:r>
              <a:rPr lang="en-US" altLang="en-US" sz="1600" dirty="0">
                <a:latin typeface="Times New Roman" panose="02020603050405020304" pitchFamily="18" charset="0"/>
              </a:rPr>
              <a:t>onsiderations of applying </a:t>
            </a:r>
            <a:r>
              <a:rPr lang="en-US" altLang="en-US" sz="1600" dirty="0" smtClean="0">
                <a:latin typeface="Times New Roman" panose="02020603050405020304" pitchFamily="18" charset="0"/>
              </a:rPr>
              <a:t>Optical Camera Communication for high </a:t>
            </a:r>
            <a:r>
              <a:rPr lang="en-US" altLang="en-US" sz="1600" dirty="0">
                <a:latin typeface="Times New Roman" panose="02020603050405020304" pitchFamily="18" charset="0"/>
              </a:rPr>
              <a:t>speed </a:t>
            </a:r>
            <a:r>
              <a:rPr lang="en-US" altLang="en-US" sz="1600" dirty="0" smtClean="0">
                <a:latin typeface="Times New Roman" panose="02020603050405020304" pitchFamily="18" charset="0"/>
              </a:rPr>
              <a:t>V2V system</a:t>
            </a:r>
            <a:endParaRPr lang="en-US" altLang="en-US" sz="1600" dirty="0">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discuss about the need for </a:t>
            </a:r>
            <a:r>
              <a:rPr lang="en-US" altLang="en-US" sz="1600" dirty="0">
                <a:latin typeface="Times New Roman" panose="02020603050405020304" pitchFamily="18" charset="0"/>
              </a:rPr>
              <a:t>applying </a:t>
            </a:r>
            <a:r>
              <a:rPr lang="en-US" altLang="en-US" sz="1600" dirty="0" smtClean="0">
                <a:latin typeface="Times New Roman" panose="02020603050405020304" pitchFamily="18" charset="0"/>
              </a:rPr>
              <a:t>Optical Camera Communication technique </a:t>
            </a:r>
            <a:r>
              <a:rPr lang="en-US" altLang="en-US" sz="1600" dirty="0">
                <a:latin typeface="Times New Roman" panose="02020603050405020304" pitchFamily="18" charset="0"/>
              </a:rPr>
              <a:t>on high-speed </a:t>
            </a:r>
            <a:r>
              <a:rPr lang="en-US" altLang="en-US" sz="1600" dirty="0" smtClean="0">
                <a:latin typeface="Times New Roman" panose="02020603050405020304" pitchFamily="18" charset="0"/>
              </a:rPr>
              <a:t>V2V </a:t>
            </a:r>
            <a:r>
              <a:rPr lang="en-US" altLang="en-US" sz="1600" dirty="0">
                <a:latin typeface="Times New Roman" panose="02020603050405020304" pitchFamily="18" charset="0"/>
              </a:rPr>
              <a:t>communications</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19050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Potential of OCC technique for high speed V2V system</a:t>
            </a: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26720" y="12954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Nowadays, </a:t>
            </a:r>
            <a:r>
              <a:rPr lang="en-US" sz="2000" dirty="0" smtClean="0">
                <a:latin typeface="Times New Roman" pitchFamily="18" charset="0"/>
                <a:cs typeface="Times New Roman" pitchFamily="18" charset="0"/>
              </a:rPr>
              <a:t>OWC are </a:t>
            </a:r>
            <a:r>
              <a:rPr lang="en-US" sz="2000" dirty="0">
                <a:latin typeface="Times New Roman" pitchFamily="18" charset="0"/>
                <a:cs typeface="Times New Roman" pitchFamily="18" charset="0"/>
              </a:rPr>
              <a:t>strong candidates for delivering the V2V communication power to cars due to many advantages over conventional RF-based solution.</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However, there are many challenges need to overcome for a successful deployment of these new technologies in the market.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 </a:t>
            </a:r>
            <a:r>
              <a:rPr lang="en-US" sz="2000" dirty="0" smtClean="0">
                <a:latin typeface="Times New Roman" pitchFamily="18" charset="0"/>
                <a:cs typeface="Times New Roman" pitchFamily="18" charset="0"/>
              </a:rPr>
              <a:t>OWC, </a:t>
            </a:r>
            <a:r>
              <a:rPr lang="en-US" sz="2000" dirty="0">
                <a:latin typeface="Times New Roman" pitchFamily="18" charset="0"/>
                <a:cs typeface="Times New Roman" pitchFamily="18" charset="0"/>
              </a:rPr>
              <a:t>communication channel is affected by various type of light sources. Among noisy light sources, the sunlight can be seen as the most powerful source of </a:t>
            </a:r>
            <a:r>
              <a:rPr lang="en-US" sz="2000" dirty="0" smtClean="0">
                <a:latin typeface="Times New Roman" pitchFamily="18" charset="0"/>
                <a:cs typeface="Times New Roman" pitchFamily="18" charset="0"/>
              </a:rPr>
              <a:t>noise.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26720" y="1295400"/>
            <a:ext cx="3535680" cy="4754563"/>
          </a:xfrm>
        </p:spPr>
        <p:txBody>
          <a:bodyPr>
            <a:normAutofit fontScale="85000" lnSpcReduction="10000"/>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 the context of a safety assistance communication-based solution, OWC is a strong candidate for delivering the V2V communication power to cars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It is realized that the LED lighting is quipped to car mandatorily, meanwhile, a camera is considered as one of the indispensable sensors for car vision</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existence of supportive infrastructure enables the great potential for accepting OWC technology into the vehicle industry.</a:t>
            </a:r>
          </a:p>
        </p:txBody>
      </p:sp>
      <p:pic>
        <p:nvPicPr>
          <p:cNvPr id="5" name="Picture 4" descr="1.PNG"/>
          <p:cNvPicPr/>
          <p:nvPr/>
        </p:nvPicPr>
        <p:blipFill rotWithShape="1">
          <a:blip r:embed="rId2">
            <a:extLst>
              <a:ext uri="{28A0092B-C50C-407E-A947-70E740481C1C}">
                <a14:useLocalDpi xmlns:a14="http://schemas.microsoft.com/office/drawing/2010/main" val="0"/>
              </a:ext>
            </a:extLst>
          </a:blip>
          <a:srcRect l="32684"/>
          <a:stretch/>
        </p:blipFill>
        <p:spPr bwMode="auto">
          <a:xfrm>
            <a:off x="3938847" y="1324495"/>
            <a:ext cx="5181600" cy="346900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66863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000" dirty="0">
                <a:latin typeface="Times New Roman" panose="02020603050405020304" pitchFamily="18" charset="0"/>
                <a:cs typeface="Times New Roman" panose="02020603050405020304" pitchFamily="18" charset="0"/>
              </a:rPr>
              <a:t>Characteristics of high-speed </a:t>
            </a:r>
            <a:r>
              <a:rPr lang="en-US" sz="4000" dirty="0" smtClean="0">
                <a:latin typeface="Times New Roman" panose="02020603050405020304" pitchFamily="18" charset="0"/>
                <a:cs typeface="Times New Roman" panose="02020603050405020304" pitchFamily="18" charset="0"/>
              </a:rPr>
              <a:t>V2V scenario</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905000"/>
            <a:ext cx="8229600" cy="4419600"/>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b="1" dirty="0">
                <a:latin typeface="Times New Roman" pitchFamily="18" charset="0"/>
                <a:cs typeface="Times New Roman" pitchFamily="18" charset="0"/>
              </a:rPr>
              <a:t>High mobility</a:t>
            </a:r>
            <a:r>
              <a:rPr lang="en-US" sz="2000" dirty="0">
                <a:latin typeface="Times New Roman" pitchFamily="18" charset="0"/>
                <a:cs typeface="Times New Roman" pitchFamily="18" charset="0"/>
              </a:rPr>
              <a:t>: The dramatic increase of </a:t>
            </a:r>
            <a:r>
              <a:rPr lang="en-US" sz="2000" dirty="0" smtClean="0">
                <a:latin typeface="Times New Roman" pitchFamily="18" charset="0"/>
                <a:cs typeface="Times New Roman" pitchFamily="18" charset="0"/>
              </a:rPr>
              <a:t>vehicle </a:t>
            </a:r>
            <a:r>
              <a:rPr lang="en-US" sz="2000" dirty="0">
                <a:latin typeface="Times New Roman" pitchFamily="18" charset="0"/>
                <a:cs typeface="Times New Roman" pitchFamily="18" charset="0"/>
              </a:rPr>
              <a:t>speed will cause frequent handover. Given a cell size of 1-2km, a high-speed </a:t>
            </a:r>
            <a:r>
              <a:rPr lang="en-US" sz="2000" dirty="0" smtClean="0">
                <a:latin typeface="Times New Roman" pitchFamily="18" charset="0"/>
                <a:cs typeface="Times New Roman" pitchFamily="18" charset="0"/>
              </a:rPr>
              <a:t>vehicle </a:t>
            </a:r>
            <a:r>
              <a:rPr lang="en-US" sz="2000" dirty="0">
                <a:latin typeface="Times New Roman" pitchFamily="18" charset="0"/>
                <a:cs typeface="Times New Roman" pitchFamily="18" charset="0"/>
              </a:rPr>
              <a:t>of 350 km/h experiments one handover every 10-20 seconds. The maximum speed of HSR in China is currently 486 km/h </a:t>
            </a:r>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b="1" dirty="0">
                <a:latin typeface="Times New Roman" pitchFamily="18" charset="0"/>
                <a:cs typeface="Times New Roman" pitchFamily="18" charset="0"/>
              </a:rPr>
              <a:t>Unique channel characteristics:</a:t>
            </a:r>
            <a:r>
              <a:rPr lang="en-US" sz="2000" dirty="0">
                <a:latin typeface="Times New Roman" pitchFamily="18" charset="0"/>
                <a:cs typeface="Times New Roman" pitchFamily="18" charset="0"/>
              </a:rPr>
              <a:t> The moving </a:t>
            </a:r>
            <a:r>
              <a:rPr lang="en-US" sz="2000" dirty="0" smtClean="0">
                <a:latin typeface="Times New Roman" pitchFamily="18" charset="0"/>
                <a:cs typeface="Times New Roman" pitchFamily="18" charset="0"/>
              </a:rPr>
              <a:t>vehicle </a:t>
            </a:r>
            <a:r>
              <a:rPr lang="en-US" sz="2000" dirty="0">
                <a:latin typeface="Times New Roman" pitchFamily="18" charset="0"/>
                <a:cs typeface="Times New Roman" pitchFamily="18" charset="0"/>
              </a:rPr>
              <a:t>encounters diverse scenarios (e.g. cuttings, viaducts and tunnels) with different channel propagation </a:t>
            </a:r>
            <a:r>
              <a:rPr lang="en-US" sz="2000" dirty="0" smtClean="0">
                <a:latin typeface="Times New Roman" pitchFamily="18" charset="0"/>
                <a:cs typeface="Times New Roman" pitchFamily="18" charset="0"/>
              </a:rPr>
              <a:t>characteristics.</a:t>
            </a:r>
            <a:endParaRPr lang="en-US" sz="20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08406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000" dirty="0" smtClean="0">
                <a:latin typeface="Times New Roman" panose="02020603050405020304" pitchFamily="18" charset="0"/>
                <a:cs typeface="Times New Roman" panose="02020603050405020304" pitchFamily="18" charset="0"/>
              </a:rPr>
              <a:t>Challenges of OCC for high speed V2V</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52600"/>
            <a:ext cx="8229600" cy="4419600"/>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How to track and differentiate interested light-sources among others (including the sun/stars and ambient lights, building lamps, etc</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How to set up the link for high-rate transfer under mobility (wherein camera lens is a barrier</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What camera </a:t>
            </a:r>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applicable? Implementation &amp; Market acceptance issue</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marL="0" indent="0" algn="just">
              <a:lnSpc>
                <a:spcPct val="110000"/>
              </a:lnSpc>
              <a:spcBef>
                <a:spcPts val="600"/>
              </a:spcBef>
              <a:spcAft>
                <a:spcPts val="600"/>
              </a:spcAft>
              <a:buNone/>
            </a:pPr>
            <a:r>
              <a:rPr lang="en-US" sz="2000" dirty="0" smtClean="0">
                <a:latin typeface="Times New Roman" pitchFamily="18" charset="0"/>
                <a:cs typeface="Times New Roman" pitchFamily="18" charset="0"/>
                <a:sym typeface="Wingdings" panose="05000000000000000000" pitchFamily="2" charset="2"/>
              </a:rPr>
              <a:t></a:t>
            </a:r>
            <a:r>
              <a:rPr lang="en-US" sz="2000" dirty="0" err="1" smtClean="0">
                <a:latin typeface="Times New Roman" pitchFamily="18" charset="0"/>
                <a:cs typeface="Times New Roman" pitchFamily="18" charset="0"/>
                <a:sym typeface="Wingdings" panose="05000000000000000000" pitchFamily="2" charset="2"/>
              </a:rPr>
              <a:t>RoI</a:t>
            </a:r>
            <a:r>
              <a:rPr lang="en-US" sz="2000" dirty="0" smtClean="0">
                <a:latin typeface="Times New Roman" pitchFamily="18" charset="0"/>
                <a:cs typeface="Times New Roman" pitchFamily="18" charset="0"/>
                <a:sym typeface="Wingdings" panose="05000000000000000000" pitchFamily="2" charset="2"/>
              </a:rPr>
              <a:t> detection and AI algorithms applied for OCC system to resolve these issues.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46020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251" y="1905000"/>
            <a:ext cx="8458200" cy="1015663"/>
          </a:xfrm>
          <a:prstGeom prst="rect">
            <a:avLst/>
          </a:prstGeom>
        </p:spPr>
        <p:txBody>
          <a:bodyPr wrap="square">
            <a:spAutoFit/>
          </a:bodyPr>
          <a:lstStyle/>
          <a:p>
            <a:r>
              <a:rPr lang="en-US" sz="2000" dirty="0" smtClean="0">
                <a:latin typeface="Times New Roman" panose="02020603050405020304" pitchFamily="18" charset="0"/>
                <a:cs typeface="Times New Roman" panose="02020603050405020304" pitchFamily="18" charset="0"/>
              </a:rPr>
              <a:t>[1] </a:t>
            </a:r>
            <a:r>
              <a:rPr lang="en-US" sz="2000" dirty="0" err="1">
                <a:latin typeface="Times New Roman" panose="02020603050405020304" pitchFamily="18" charset="0"/>
                <a:cs typeface="Times New Roman" panose="02020603050405020304" pitchFamily="18" charset="0"/>
              </a:rPr>
              <a:t>Shengfeng</a:t>
            </a:r>
            <a:r>
              <a:rPr lang="en-US" sz="2000" dirty="0">
                <a:latin typeface="Times New Roman" panose="02020603050405020304" pitchFamily="18" charset="0"/>
                <a:cs typeface="Times New Roman" panose="02020603050405020304" pitchFamily="18" charset="0"/>
              </a:rPr>
              <a:t> Xu, Gang Zhu, Bo Ai, </a:t>
            </a:r>
            <a:r>
              <a:rPr lang="en-US" sz="2000" dirty="0" err="1">
                <a:latin typeface="Times New Roman" panose="02020603050405020304" pitchFamily="18" charset="0"/>
                <a:cs typeface="Times New Roman" panose="02020603050405020304" pitchFamily="18" charset="0"/>
              </a:rPr>
              <a:t>Zhangdui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Zhong</a:t>
            </a:r>
            <a:r>
              <a:rPr lang="en-US" sz="2000" dirty="0">
                <a:latin typeface="Times New Roman" panose="02020603050405020304" pitchFamily="18" charset="0"/>
                <a:cs typeface="Times New Roman" panose="02020603050405020304" pitchFamily="18" charset="0"/>
              </a:rPr>
              <a:t>, “A Survey on High-Speed Railway Communications: A Radio Resource Management Perspective”, March 2016.</a:t>
            </a:r>
          </a:p>
        </p:txBody>
      </p:sp>
      <p:sp>
        <p:nvSpPr>
          <p:cNvPr id="5"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References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834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16031</TotalTime>
  <Words>374</Words>
  <Application>Microsoft Office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맑은 고딕</vt:lpstr>
      <vt:lpstr>Arial</vt:lpstr>
      <vt:lpstr>Calibri</vt:lpstr>
      <vt:lpstr>Times New Roman</vt:lpstr>
      <vt:lpstr>Wingdings</vt:lpstr>
      <vt:lpstr>Office Theme</vt:lpstr>
      <vt:lpstr>PowerPoint Presentation</vt:lpstr>
      <vt:lpstr>PowerPoint Presentation</vt:lpstr>
      <vt:lpstr>Introduction</vt:lpstr>
      <vt:lpstr>Introduction</vt:lpstr>
      <vt:lpstr>Characteristics of high-speed V2V scenario</vt:lpstr>
      <vt:lpstr>Challenges of OCC for high speed V2V</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643</cp:revision>
  <cp:lastPrinted>2017-05-07T15:48:38Z</cp:lastPrinted>
  <dcterms:created xsi:type="dcterms:W3CDTF">2010-05-15T17:50:32Z</dcterms:created>
  <dcterms:modified xsi:type="dcterms:W3CDTF">2020-11-10T08:57:36Z</dcterms:modified>
</cp:coreProperties>
</file>