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6" r:id="rId2"/>
    <p:sldId id="358" r:id="rId3"/>
    <p:sldId id="359" r:id="rId4"/>
    <p:sldId id="360" r:id="rId5"/>
    <p:sldId id="36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15-20-0334-00-007a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11/9/2020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11/9/2020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11/9/2020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11/9/2020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11/9/2020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11/9/2020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11/9/2020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763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Optical camera communication based temperature and humidity monitoring system. </a:t>
            </a:r>
          </a:p>
          <a:p>
            <a:pPr marL="228600"/>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November, 2020</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smtClean="0">
                <a:latin typeface="Times New Roman" pitchFamily="18" charset="0"/>
                <a:cs typeface="Times New Roman" pitchFamily="18" charset="0"/>
              </a:rPr>
              <a:t>Md</a:t>
            </a:r>
            <a:r>
              <a:rPr lang="en-US" sz="1600" dirty="0" smtClean="0">
                <a:latin typeface="Times New Roman" pitchFamily="18" charset="0"/>
                <a:cs typeface="Times New Roman" pitchFamily="18" charset="0"/>
              </a:rPr>
              <a:t> Faisal Ahmed, </a:t>
            </a:r>
            <a:r>
              <a:rPr lang="en-US" sz="1600" dirty="0" err="1" smtClean="0">
                <a:latin typeface="Times New Roman" pitchFamily="18" charset="0"/>
                <a:cs typeface="Times New Roman" pitchFamily="18" charset="0"/>
              </a:rPr>
              <a:t>Moh</a:t>
            </a:r>
            <a:r>
              <a:rPr lang="en-US" sz="1600" dirty="0">
                <a:latin typeface="Times New Roman" pitchFamily="18" charset="0"/>
                <a:cs typeface="Times New Roman" pitchFamily="18" charset="0"/>
              </a:rPr>
              <a:t>. Khalid </a:t>
            </a:r>
            <a:r>
              <a:rPr lang="en-US" sz="1600" dirty="0" smtClean="0">
                <a:latin typeface="Times New Roman" pitchFamily="18" charset="0"/>
                <a:cs typeface="Times New Roman" pitchFamily="18" charset="0"/>
              </a:rPr>
              <a:t>Hasan</a:t>
            </a:r>
            <a:r>
              <a:rPr lang="en-US" sz="1600" dirty="0">
                <a:latin typeface="Times New Roman" pitchFamily="18" charset="0"/>
                <a:cs typeface="Times New Roman" pitchFamily="18" charset="0"/>
              </a:rPr>
              <a:t>, Md. </a:t>
            </a:r>
            <a:r>
              <a:rPr lang="en-US" sz="1600" dirty="0" err="1" smtClean="0">
                <a:latin typeface="Times New Roman" pitchFamily="18" charset="0"/>
                <a:cs typeface="Times New Roman" pitchFamily="18" charset="0"/>
              </a:rPr>
              <a:t>Shahjalal</a:t>
            </a:r>
            <a:r>
              <a:rPr lang="en-US" sz="1600" dirty="0" smtClean="0">
                <a:latin typeface="Times New Roman" pitchFamily="18" charset="0"/>
                <a:cs typeface="Times New Roman" pitchFamily="18" charset="0"/>
              </a:rPr>
              <a:t>,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a:t>
            </a:r>
            <a:r>
              <a:rPr lang="en-US" altLang="ja-JP" sz="1600" dirty="0">
                <a:latin typeface="Times New Roman" pitchFamily="18" charset="0"/>
                <a:cs typeface="Times New Roman" pitchFamily="18" charset="0"/>
              </a:rPr>
              <a:t>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 </a:t>
            </a:r>
            <a:r>
              <a:rPr lang="en-US" altLang="ja-JP" sz="1600" dirty="0">
                <a:latin typeface="Times New Roman" pitchFamily="18" charset="0"/>
                <a:cs typeface="Times New Roman" pitchFamily="18" charset="0"/>
              </a:rPr>
              <a:t>[+82-2-910-5068],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discusses about the temperature and humidity monitoring using optical camera communications.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smtClean="0">
                <a:latin typeface="Times New Roman" pitchFamily="18" charset="0"/>
                <a:cs typeface="Times New Roman" pitchFamily="18" charset="0"/>
              </a:rPr>
              <a:t>To support OCC in indoor environment for both static and mobility conditions. </a:t>
            </a:r>
            <a:endParaRPr lang="en-US"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a:solidFill>
                  <a:schemeClr val="accent1">
                    <a:lumMod val="60000"/>
                    <a:lumOff val="4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487362"/>
            <a:ext cx="8229600" cy="884238"/>
          </a:xfrm>
        </p:spPr>
        <p:txBody>
          <a:bodyPr>
            <a:normAutofit/>
          </a:bodyPr>
          <a:lstStyle/>
          <a:p>
            <a:r>
              <a:rPr lang="en-US" sz="3600" dirty="0">
                <a:latin typeface="Times New Roman" panose="02020603050405020304" pitchFamily="18" charset="0"/>
                <a:cs typeface="Times New Roman" panose="02020603050405020304" pitchFamily="18" charset="0"/>
              </a:rPr>
              <a:t>Introduction</a:t>
            </a:r>
          </a:p>
        </p:txBody>
      </p:sp>
      <p:sp>
        <p:nvSpPr>
          <p:cNvPr id="7" name="Content Placeholder 2"/>
          <p:cNvSpPr>
            <a:spLocks noGrp="1"/>
          </p:cNvSpPr>
          <p:nvPr>
            <p:ph idx="1"/>
          </p:nvPr>
        </p:nvSpPr>
        <p:spPr>
          <a:xfrm>
            <a:off x="457200" y="1295400"/>
            <a:ext cx="8229600" cy="4800601"/>
          </a:xfrm>
        </p:spPr>
        <p:txBody>
          <a:bodyPr>
            <a:normAutofit lnSpcReduction="10000"/>
          </a:bodyPr>
          <a:lstStyle/>
          <a:p>
            <a:pPr algn="just">
              <a:lnSpc>
                <a:spcPct val="150000"/>
              </a:lnSpc>
              <a:spcBef>
                <a:spcPts val="0"/>
              </a:spcBef>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Very few works considered small LEDs to implement communication using camera. The detection and recognition of the small LEDs of an LED array in both mobile and static environments are challenging. </a:t>
            </a:r>
            <a:endParaRPr lang="en-US" sz="2000" dirty="0" smtClean="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On </a:t>
            </a:r>
            <a:r>
              <a:rPr lang="en-US" sz="2000" dirty="0">
                <a:latin typeface="Times New Roman" panose="02020603050405020304" pitchFamily="18" charset="0"/>
                <a:cs typeface="Times New Roman" panose="02020603050405020304" pitchFamily="18" charset="0"/>
              </a:rPr>
              <a:t>the other hand, the BER will be substantial in mobile conditions. Therefore, considering these limitations, in this </a:t>
            </a:r>
            <a:r>
              <a:rPr lang="en-US" sz="2000" dirty="0" smtClean="0">
                <a:latin typeface="Times New Roman" panose="02020603050405020304" pitchFamily="18" charset="0"/>
                <a:cs typeface="Times New Roman" panose="02020603050405020304" pitchFamily="18" charset="0"/>
              </a:rPr>
              <a:t>contribution, </a:t>
            </a:r>
            <a:r>
              <a:rPr lang="en-US" sz="2000" dirty="0">
                <a:latin typeface="Times New Roman" panose="02020603050405020304" pitchFamily="18" charset="0"/>
                <a:cs typeface="Times New Roman" panose="02020603050405020304" pitchFamily="18" charset="0"/>
              </a:rPr>
              <a:t>we propose an OCC system using an </a:t>
            </a:r>
            <a:r>
              <a:rPr lang="en-US" sz="2000" dirty="0" smtClean="0">
                <a:latin typeface="Times New Roman" panose="02020603050405020304" pitchFamily="18" charset="0"/>
                <a:cs typeface="Times New Roman" panose="02020603050405020304" pitchFamily="18" charset="0"/>
              </a:rPr>
              <a:t>LED </a:t>
            </a:r>
            <a:r>
              <a:rPr lang="en-US" sz="2000" dirty="0">
                <a:latin typeface="Times New Roman" panose="02020603050405020304" pitchFamily="18" charset="0"/>
                <a:cs typeface="Times New Roman" panose="02020603050405020304" pitchFamily="18" charset="0"/>
              </a:rPr>
              <a:t>and an LED array </a:t>
            </a:r>
            <a:r>
              <a:rPr lang="en-US" sz="2000" dirty="0" smtClean="0">
                <a:latin typeface="Times New Roman" panose="02020603050405020304" pitchFamily="18" charset="0"/>
                <a:cs typeface="Times New Roman" panose="02020603050405020304" pitchFamily="18" charset="0"/>
              </a:rPr>
              <a:t>as </a:t>
            </a:r>
            <a:r>
              <a:rPr lang="en-US" sz="2000" dirty="0">
                <a:latin typeface="Times New Roman" panose="02020603050405020304" pitchFamily="18" charset="0"/>
                <a:cs typeface="Times New Roman" panose="02020603050405020304" pitchFamily="18" charset="0"/>
              </a:rPr>
              <a:t>transmitter and a low-frame rate camera as receiver. </a:t>
            </a:r>
            <a:endParaRPr lang="en-US" sz="2000" dirty="0" smtClean="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prove the feasibility of our proposed system in a real-world scenario, humidity and temperature data, unceasingly collected from an AM2302 Sensor as the sensing information, are transmitted using the LED, and the camera receives the data concurrently</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68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239000" cy="609600"/>
          </a:xfrm>
        </p:spPr>
        <p:txBody>
          <a:bodyPr vert="horz" lIns="91440" tIns="45720" rIns="91440" bIns="45720" rtlCol="0" anchor="ctr">
            <a:noAutofit/>
          </a:bodyPr>
          <a:lstStyle/>
          <a:p>
            <a:r>
              <a:rPr lang="en-US" sz="3600" dirty="0">
                <a:latin typeface="Times New Roman" panose="02020603050405020304" pitchFamily="18" charset="0"/>
                <a:cs typeface="Times New Roman" panose="02020603050405020304" pitchFamily="18" charset="0"/>
              </a:rPr>
              <a:t>The overall OCC system </a:t>
            </a:r>
            <a:r>
              <a:rPr lang="en-US" sz="3600" dirty="0" smtClean="0">
                <a:latin typeface="Times New Roman" panose="02020603050405020304" pitchFamily="18" charset="0"/>
                <a:cs typeface="Times New Roman" panose="02020603050405020304" pitchFamily="18" charset="0"/>
              </a:rPr>
              <a:t>architecture</a:t>
            </a:r>
            <a:endParaRPr lang="en-US" sz="36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1295400"/>
            <a:ext cx="5295900" cy="3235666"/>
          </a:xfrm>
          <a:prstGeom prst="rect">
            <a:avLst/>
          </a:prstGeom>
        </p:spPr>
      </p:pic>
      <p:sp>
        <p:nvSpPr>
          <p:cNvPr id="4" name="Rectangle 3"/>
          <p:cNvSpPr/>
          <p:nvPr/>
        </p:nvSpPr>
        <p:spPr>
          <a:xfrm>
            <a:off x="762000" y="4572000"/>
            <a:ext cx="7467600" cy="1477328"/>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Figure shows </a:t>
            </a:r>
            <a:r>
              <a:rPr lang="en-US" sz="2000" dirty="0">
                <a:latin typeface="Times New Roman" panose="02020603050405020304" pitchFamily="18" charset="0"/>
                <a:cs typeface="Times New Roman" panose="02020603050405020304" pitchFamily="18" charset="0"/>
              </a:rPr>
              <a:t>the overall structure of the implemented OCC system, where the input data collected from the sensor and output data retrieved from the receiver are depicted. </a:t>
            </a:r>
          </a:p>
        </p:txBody>
      </p:sp>
    </p:spTree>
    <p:extLst>
      <p:ext uri="{BB962C8B-B14F-4D97-AF65-F5344CB8AC3E}">
        <p14:creationId xmlns:p14="http://schemas.microsoft.com/office/powerpoint/2010/main" val="3329792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p:cNvSpPr>
            <a:spLocks noGrp="1"/>
          </p:cNvSpPr>
          <p:nvPr>
            <p:ph type="title"/>
          </p:nvPr>
        </p:nvSpPr>
        <p:spPr>
          <a:xfrm>
            <a:off x="457200" y="457200"/>
            <a:ext cx="8229600" cy="1143000"/>
          </a:xfrm>
        </p:spPr>
        <p:txBody>
          <a:bodyPr>
            <a:normAutofit fontScale="90000"/>
          </a:bodyPr>
          <a:lstStyle/>
          <a:p>
            <a:r>
              <a:rPr lang="en-US" dirty="0">
                <a:latin typeface="Times New Roman" panose="02020603050405020304" pitchFamily="18" charset="0"/>
                <a:cs typeface="Times New Roman" panose="02020603050405020304" pitchFamily="18" charset="0"/>
              </a:rPr>
              <a:t>The overall OCC system architecture</a:t>
            </a:r>
          </a:p>
        </p:txBody>
      </p:sp>
      <p:sp>
        <p:nvSpPr>
          <p:cNvPr id="3" name="Rectangle 2"/>
          <p:cNvSpPr/>
          <p:nvPr/>
        </p:nvSpPr>
        <p:spPr>
          <a:xfrm>
            <a:off x="838200" y="1676400"/>
            <a:ext cx="7467600" cy="3785652"/>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Moreover</a:t>
            </a:r>
            <a:r>
              <a:rPr lang="en-US" sz="2000" dirty="0">
                <a:latin typeface="Times New Roman" panose="02020603050405020304" pitchFamily="18" charset="0"/>
                <a:cs typeface="Times New Roman" panose="02020603050405020304" pitchFamily="18" charset="0"/>
              </a:rPr>
              <a:t>, the data pattern of transmitted signals is also demonstrated in binary form. The string and character data produce 1 byte of the binary, which is decoded in the receiver and converted using ASCII code for each output </a:t>
            </a:r>
            <a:r>
              <a:rPr lang="en-US" sz="2000" dirty="0" smtClean="0">
                <a:latin typeface="Times New Roman" panose="02020603050405020304" pitchFamily="18" charset="0"/>
                <a:cs typeface="Times New Roman" panose="02020603050405020304" pitchFamily="18" charset="0"/>
              </a:rPr>
              <a:t>data.</a:t>
            </a:r>
          </a:p>
          <a:p>
            <a:pPr marL="342900" indent="-34290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The Figure also </a:t>
            </a:r>
            <a:r>
              <a:rPr lang="en-US" sz="2000" dirty="0">
                <a:latin typeface="Times New Roman" panose="02020603050405020304" pitchFamily="18" charset="0"/>
                <a:cs typeface="Times New Roman" panose="02020603050405020304" pitchFamily="18" charset="0"/>
              </a:rPr>
              <a:t>shows the dark and bright stripes generated in the image sensor due to the rolling-shutter effect</a:t>
            </a:r>
            <a:r>
              <a:rPr lang="en-US" sz="2000" dirty="0" smtClean="0">
                <a:latin typeface="Times New Roman" panose="02020603050405020304" pitchFamily="18" charset="0"/>
                <a:cs typeface="Times New Roman" panose="02020603050405020304" pitchFamily="18" charset="0"/>
              </a:rPr>
              <a:t>.</a:t>
            </a:r>
          </a:p>
          <a:p>
            <a:pPr marL="342900" indent="-342900" algn="just">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We have developed an NN to effectively detect the LED(s) in static and mobile scenarios.</a:t>
            </a:r>
          </a:p>
        </p:txBody>
      </p:sp>
    </p:spTree>
    <p:extLst>
      <p:ext uri="{BB962C8B-B14F-4D97-AF65-F5344CB8AC3E}">
        <p14:creationId xmlns:p14="http://schemas.microsoft.com/office/powerpoint/2010/main" val="2331308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vert="horz" lIns="91440" tIns="45720" rIns="91440" bIns="45720" rtlCol="0" anchor="ctr">
            <a:normAutofit/>
          </a:bodyPr>
          <a:lstStyle/>
          <a:p>
            <a:r>
              <a:rPr lang="en-US" sz="3600" dirty="0" smtClean="0">
                <a:latin typeface="Times New Roman" panose="02020603050405020304" pitchFamily="18" charset="0"/>
                <a:cs typeface="Times New Roman" panose="02020603050405020304" pitchFamily="18" charset="0"/>
              </a:rPr>
              <a:t>Technical considerations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11275"/>
            <a:ext cx="8229600" cy="4708525"/>
          </a:xfrm>
        </p:spPr>
        <p:txBody>
          <a:bodyPr vert="horz" lIns="91440" tIns="45720" rIns="91440" bIns="45720" rtlCol="0">
            <a:normAutofit/>
          </a:bodyPr>
          <a:lstStyle/>
          <a:p>
            <a:pPr algn="just">
              <a:lnSpc>
                <a:spcPct val="150000"/>
              </a:lnSpc>
              <a:spcBef>
                <a:spcPts val="0"/>
              </a:spcBef>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The transmitter comprises two primary parts such as a AM2302 sensor and a microcontroller with the LED(s). Each data structure (e.g., integer, string, character, etc.) is defined with a symbol, and all types of data are converted into binary. </a:t>
            </a:r>
            <a:endParaRPr lang="en-US" sz="2000" dirty="0" smtClean="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preprocessing is done before the modulation process. While implementing the LED array, the serial data is converted to parallel for assigning data to each LED before modulation.</a:t>
            </a:r>
            <a:r>
              <a:rPr lang="en-US" sz="2000" dirty="0" smtClean="0">
                <a:latin typeface="Times New Roman" panose="02020603050405020304" pitchFamily="18" charset="0"/>
                <a:cs typeface="Times New Roman" panose="02020603050405020304" pitchFamily="18" charset="0"/>
              </a:rPr>
              <a:t> </a:t>
            </a:r>
          </a:p>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 substantial amount of </a:t>
            </a:r>
            <a:r>
              <a:rPr lang="en-US" sz="2000" dirty="0" smtClean="0">
                <a:latin typeface="Times New Roman" panose="02020603050405020304" pitchFamily="18" charset="0"/>
                <a:cs typeface="Times New Roman" panose="02020603050405020304" pitchFamily="18" charset="0"/>
              </a:rPr>
              <a:t>BER is observed in the mobile scenario, which is further improved by employing the NN based on feature </a:t>
            </a:r>
            <a:r>
              <a:rPr lang="en-US" sz="2000" dirty="0">
                <a:latin typeface="Times New Roman" panose="02020603050405020304" pitchFamily="18" charset="0"/>
                <a:cs typeface="Times New Roman" panose="02020603050405020304" pitchFamily="18" charset="0"/>
              </a:rPr>
              <a:t>matching. </a:t>
            </a:r>
          </a:p>
        </p:txBody>
      </p:sp>
    </p:spTree>
    <p:extLst>
      <p:ext uri="{BB962C8B-B14F-4D97-AF65-F5344CB8AC3E}">
        <p14:creationId xmlns:p14="http://schemas.microsoft.com/office/powerpoint/2010/main" val="816013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17212</TotalTime>
  <Words>462</Words>
  <Application>Microsoft Office PowerPoint</Application>
  <PresentationFormat>On-screen Show (4:3)</PresentationFormat>
  <Paragraphs>28</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ＭＳ Ｐゴシック</vt:lpstr>
      <vt:lpstr>Arial</vt:lpstr>
      <vt:lpstr>Calibri</vt:lpstr>
      <vt:lpstr>Times New Roman</vt:lpstr>
      <vt:lpstr>Wingdings</vt:lpstr>
      <vt:lpstr>Office Theme</vt:lpstr>
      <vt:lpstr>PowerPoint Presentation</vt:lpstr>
      <vt:lpstr>Introduction</vt:lpstr>
      <vt:lpstr>The overall OCC system architecture</vt:lpstr>
      <vt:lpstr>The overall OCC system architecture</vt:lpstr>
      <vt:lpstr>Technical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699</cp:revision>
  <cp:lastPrinted>2017-05-07T15:48:38Z</cp:lastPrinted>
  <dcterms:created xsi:type="dcterms:W3CDTF">2010-05-15T17:50:32Z</dcterms:created>
  <dcterms:modified xsi:type="dcterms:W3CDTF">2020-11-09T09:22:37Z</dcterms:modified>
</cp:coreProperties>
</file>