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46" r:id="rId2"/>
    <p:sldId id="358" r:id="rId3"/>
    <p:sldId id="359" r:id="rId4"/>
    <p:sldId id="360" r:id="rId5"/>
    <p:sldId id="361"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2" d="100"/>
          <a:sy n="112" d="100"/>
        </p:scale>
        <p:origin x="1368" y="78"/>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325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11/9/2020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11/9/2020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2020</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0" dirty="0" smtClean="0">
                <a:solidFill>
                  <a:schemeClr val="tx1"/>
                </a:solidFill>
                <a:latin typeface="Times New Roman" pitchFamily="18" charset="0"/>
                <a:cs typeface="Times New Roman" pitchFamily="18" charset="0"/>
              </a:rPr>
              <a:t>DCN 15-20-0332-00-007a</a:t>
            </a:r>
            <a:endParaRPr lang="en-US" sz="1400" b="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11/9/2020</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11/9/2020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11/9/2020</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11/9/2020</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11/9/2020</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11/9/2020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11/9/2020</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52400" y="533400"/>
            <a:ext cx="8763000" cy="5262979"/>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 </a:t>
            </a:r>
            <a:r>
              <a:rPr lang="de-DE" sz="1600" b="1" spc="-1" dirty="0">
                <a:latin typeface="Times New Roman" panose="02020603050405020304" pitchFamily="18" charset="0"/>
                <a:cs typeface="Times New Roman" panose="02020603050405020304" pitchFamily="18" charset="0"/>
              </a:rPr>
              <a:t>Realtime data collection using OCC devices for eHealth </a:t>
            </a:r>
            <a:r>
              <a:rPr lang="de-DE" sz="1600" b="1" spc="-1" dirty="0" smtClean="0">
                <a:latin typeface="Times New Roman" panose="02020603050405020304" pitchFamily="18" charset="0"/>
                <a:cs typeface="Times New Roman" panose="02020603050405020304" pitchFamily="18" charset="0"/>
              </a:rPr>
              <a:t>applications</a:t>
            </a:r>
          </a:p>
          <a:p>
            <a:pPr marL="228600"/>
            <a:endParaRPr lang="de-DE" sz="1600" b="1" spc="-1" dirty="0">
              <a:latin typeface="Times New Roman" panose="02020603050405020304" pitchFamily="18" charset="0"/>
              <a:cs typeface="Times New Roman" panose="02020603050405020304" pitchFamily="18" charset="0"/>
            </a:endParaRPr>
          </a:p>
          <a:p>
            <a:pPr marL="228600"/>
            <a:r>
              <a:rPr lang="en-US" sz="1600" b="1" dirty="0" smtClean="0">
                <a:latin typeface="Times New Roman" pitchFamily="18" charset="0"/>
                <a:cs typeface="Times New Roman" pitchFamily="18" charset="0"/>
              </a:rPr>
              <a:t>Date Submitted : </a:t>
            </a:r>
            <a:r>
              <a:rPr lang="en-US" sz="1600" dirty="0" smtClean="0">
                <a:latin typeface="Times New Roman" pitchFamily="18" charset="0"/>
                <a:cs typeface="Times New Roman" pitchFamily="18" charset="0"/>
              </a:rPr>
              <a:t>November, 2020</a:t>
            </a:r>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a:t>
            </a:r>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Van Hoa Nguyen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 </a:t>
            </a:r>
            <a:r>
              <a:rPr lang="en-US" altLang="ja-JP" sz="1600" dirty="0">
                <a:latin typeface="Times New Roman" pitchFamily="18" charset="0"/>
                <a:cs typeface="Times New Roman" pitchFamily="18" charset="0"/>
              </a:rPr>
              <a:t>[Seoul,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 : </a:t>
            </a:r>
            <a:r>
              <a:rPr lang="en-US" altLang="ja-JP" sz="1600" dirty="0">
                <a:latin typeface="Times New Roman" pitchFamily="18" charset="0"/>
                <a:cs typeface="Times New Roman" pitchFamily="18" charset="0"/>
              </a:rPr>
              <a:t>[+82-2-910-5068],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a:t>
            </a:r>
            <a:r>
              <a:rPr lang="en-US" sz="1600" dirty="0" smtClean="0">
                <a:latin typeface="Times New Roman" pitchFamily="18" charset="0"/>
                <a:cs typeface="Times New Roman" pitchFamily="18" charset="0"/>
              </a:rPr>
              <a:t>discusses about the applications of OCC devices for eHealth system.</a:t>
            </a:r>
          </a:p>
          <a:p>
            <a:pPr marL="228600" algn="just">
              <a:spcBef>
                <a:spcPts val="600"/>
              </a:spcBef>
              <a:spcAft>
                <a:spcPts val="600"/>
              </a:spcAft>
            </a:pPr>
            <a:r>
              <a:rPr lang="en-US" sz="1600" b="1" dirty="0" smtClean="0">
                <a:latin typeface="Times New Roman" pitchFamily="18" charset="0"/>
                <a:cs typeface="Times New Roman" pitchFamily="18" charset="0"/>
              </a:rPr>
              <a:t>Purpose : </a:t>
            </a:r>
            <a:r>
              <a:rPr lang="en-US" sz="1600" dirty="0" smtClean="0">
                <a:latin typeface="Times New Roman" pitchFamily="18" charset="0"/>
                <a:cs typeface="Times New Roman" pitchFamily="18" charset="0"/>
              </a:rPr>
              <a:t>To get real-time medical data for </a:t>
            </a:r>
            <a:r>
              <a:rPr lang="en-US" sz="1600" dirty="0" err="1" smtClean="0">
                <a:latin typeface="Times New Roman" pitchFamily="18" charset="0"/>
                <a:cs typeface="Times New Roman" pitchFamily="18" charset="0"/>
              </a:rPr>
              <a:t>eHealth</a:t>
            </a:r>
            <a:r>
              <a:rPr lang="en-US" sz="1600" dirty="0" smtClean="0">
                <a:latin typeface="Times New Roman" pitchFamily="18" charset="0"/>
                <a:cs typeface="Times New Roman" pitchFamily="18" charset="0"/>
              </a:rPr>
              <a:t> application using novel devices based on OCC technology.</a:t>
            </a: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a:t>
            </a:r>
            <a:r>
              <a:rPr lang="en-US" sz="1600" dirty="0">
                <a:solidFill>
                  <a:schemeClr val="accent1">
                    <a:lumMod val="60000"/>
                    <a:lumOff val="40000"/>
                  </a:schemeClr>
                </a:solidFill>
                <a:latin typeface="Times New Roman" pitchFamily="18" charset="0"/>
                <a:cs typeface="Times New Roman" pitchFamily="18" charset="0"/>
              </a:rPr>
              <a:t>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r>
              <a:rPr lang="en-US" sz="3600" dirty="0">
                <a:latin typeface="Times New Roman" panose="02020603050405020304" pitchFamily="18" charset="0"/>
                <a:cs typeface="Times New Roman" panose="02020603050405020304" pitchFamily="18" charset="0"/>
              </a:rPr>
              <a:t>Introduction</a:t>
            </a:r>
          </a:p>
        </p:txBody>
      </p:sp>
      <p:sp>
        <p:nvSpPr>
          <p:cNvPr id="3" name="TextBox 2"/>
          <p:cNvSpPr txBox="1"/>
          <p:nvPr/>
        </p:nvSpPr>
        <p:spPr>
          <a:xfrm>
            <a:off x="914400" y="1371600"/>
            <a:ext cx="7127990" cy="799138"/>
          </a:xfrm>
          <a:prstGeom prst="rect">
            <a:avLst/>
          </a:prstGeom>
          <a:noFill/>
        </p:spPr>
        <p:txBody>
          <a:bodyPr wrap="square" rtlCol="0">
            <a:spAutoFit/>
          </a:bodyPr>
          <a:lstStyle/>
          <a:p>
            <a:pPr algn="ctr"/>
            <a:r>
              <a:rPr lang="en-US" sz="2400" b="1" dirty="0" smtClean="0">
                <a:latin typeface="Times New Roman" panose="02020603050405020304" pitchFamily="18" charset="0"/>
                <a:cs typeface="Times New Roman" panose="02020603050405020304" pitchFamily="18" charset="0"/>
              </a:rPr>
              <a:t>Optical Camera Communications (OCC)</a:t>
            </a:r>
          </a:p>
          <a:p>
            <a:pPr algn="ctr"/>
            <a:r>
              <a:rPr lang="en-US" sz="2000" dirty="0" smtClean="0">
                <a:latin typeface="Times New Roman" panose="02020603050405020304" pitchFamily="18" charset="0"/>
                <a:cs typeface="Times New Roman" panose="02020603050405020304" pitchFamily="18" charset="0"/>
              </a:rPr>
              <a:t>A Pragmatic Form of Visible Light Communications</a:t>
            </a:r>
            <a:endParaRPr lang="en-US" sz="20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1327666" y="2435719"/>
            <a:ext cx="7648575" cy="3257550"/>
          </a:xfrm>
          <a:prstGeom prst="rect">
            <a:avLst/>
          </a:prstGeom>
        </p:spPr>
      </p:pic>
      <p:sp>
        <p:nvSpPr>
          <p:cNvPr id="5" name="TextBox 4"/>
          <p:cNvSpPr txBox="1"/>
          <p:nvPr/>
        </p:nvSpPr>
        <p:spPr>
          <a:xfrm>
            <a:off x="747461" y="2412854"/>
            <a:ext cx="6248400" cy="1107996"/>
          </a:xfrm>
          <a:prstGeom prst="rect">
            <a:avLst/>
          </a:prstGeom>
          <a:noFill/>
        </p:spPr>
        <p:txBody>
          <a:bodyPr wrap="square" rtlCol="0">
            <a:spAutoFit/>
          </a:bodyPr>
          <a:lstStyle/>
          <a:p>
            <a:pPr defTabSz="914400"/>
            <a:r>
              <a:rPr lang="en-US" sz="2200" dirty="0" smtClean="0">
                <a:latin typeface="Times New Roman" panose="02020603050405020304" pitchFamily="18" charset="0"/>
                <a:cs typeface="Times New Roman" panose="02020603050405020304" pitchFamily="18" charset="0"/>
              </a:rPr>
              <a:t>OCC is modulating an LED light with data bits that can be received by a camera, which then decodes the bits and extracts the data.</a:t>
            </a:r>
            <a:endParaRPr lang="en-US" sz="22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877729" y="5362191"/>
            <a:ext cx="8065626" cy="707886"/>
          </a:xfrm>
          <a:prstGeom prst="rect">
            <a:avLst/>
          </a:prstGeom>
          <a:noFill/>
        </p:spPr>
        <p:txBody>
          <a:bodyPr wrap="square" rtlCol="0">
            <a:spAutoFit/>
          </a:bodyPr>
          <a:lstStyle/>
          <a:p>
            <a:pPr defTabSz="914400"/>
            <a:r>
              <a:rPr lang="en-US" sz="2000" dirty="0" smtClean="0">
                <a:latin typeface="Times New Roman" panose="02020603050405020304" pitchFamily="18" charset="0"/>
                <a:cs typeface="Times New Roman" panose="02020603050405020304" pitchFamily="18" charset="0"/>
              </a:rPr>
              <a:t>Today we have millions of mobile devices enabled to receive visible light communications via the camera</a:t>
            </a:r>
            <a:r>
              <a:rPr lang="en-US" sz="2000" dirty="0">
                <a:latin typeface="Times New Roman" panose="02020603050405020304" pitchFamily="18" charset="0"/>
                <a:cs typeface="Times New Roman" panose="02020603050405020304" pitchFamily="18" charset="0"/>
              </a:rPr>
              <a:t>.</a:t>
            </a: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6806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889844"/>
            <a:ext cx="7620000" cy="4154984"/>
          </a:xfrm>
          <a:prstGeom prst="rect">
            <a:avLst/>
          </a:prstGeom>
        </p:spPr>
        <p:txBody>
          <a:bodyPr wrap="square">
            <a:spAutoFit/>
          </a:bodyPr>
          <a:lstStyle/>
          <a:p>
            <a:pPr marL="342900" indent="-342900" algn="just">
              <a:buFont typeface="Wingdings" panose="05000000000000000000" pitchFamily="2" charset="2"/>
              <a:buChar char="q"/>
            </a:pPr>
            <a:r>
              <a:rPr lang="en-US" sz="2200" dirty="0">
                <a:latin typeface="Times New Roman" panose="02020603050405020304" pitchFamily="18" charset="0"/>
                <a:cs typeface="Times New Roman" panose="02020603050405020304" pitchFamily="18" charset="0"/>
              </a:rPr>
              <a:t>The patients have wearable sensors/patches with LEDs or LED </a:t>
            </a:r>
            <a:r>
              <a:rPr lang="en-US" sz="2200" dirty="0" smtClean="0">
                <a:latin typeface="Times New Roman" panose="02020603050405020304" pitchFamily="18" charset="0"/>
                <a:cs typeface="Times New Roman" panose="02020603050405020304" pitchFamily="18" charset="0"/>
              </a:rPr>
              <a:t>arrays. Sensors/patches </a:t>
            </a:r>
            <a:r>
              <a:rPr lang="en-US" sz="2200" dirty="0">
                <a:latin typeface="Times New Roman" panose="02020603050405020304" pitchFamily="18" charset="0"/>
                <a:cs typeface="Times New Roman" panose="02020603050405020304" pitchFamily="18" charset="0"/>
              </a:rPr>
              <a:t>measure the health data, e.g., electrocardiography (ECG), blood pressure, body temperature whereas LEDs or LED arrays transmit the information. </a:t>
            </a:r>
            <a:endParaRPr lang="en-US" sz="22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endParaRPr lang="en-US" sz="22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OCC systems receive the medical information using camera and forward it to the desired destination (Server</a:t>
            </a:r>
            <a:r>
              <a:rPr lang="en-US" sz="2200" dirty="0" smtClean="0">
                <a:latin typeface="Times New Roman" panose="02020603050405020304" pitchFamily="18" charset="0"/>
                <a:cs typeface="Times New Roman" panose="02020603050405020304" pitchFamily="18" charset="0"/>
              </a:rPr>
              <a:t>). OCC </a:t>
            </a:r>
            <a:r>
              <a:rPr lang="en-US" sz="2200" dirty="0">
                <a:latin typeface="Times New Roman" panose="02020603050405020304" pitchFamily="18" charset="0"/>
                <a:cs typeface="Times New Roman" panose="02020603050405020304" pitchFamily="18" charset="0"/>
              </a:rPr>
              <a:t>system can receive </a:t>
            </a:r>
            <a:r>
              <a:rPr lang="en-US" sz="2200" dirty="0" smtClean="0">
                <a:latin typeface="Times New Roman" panose="02020603050405020304" pitchFamily="18" charset="0"/>
                <a:cs typeface="Times New Roman" panose="02020603050405020304" pitchFamily="18" charset="0"/>
              </a:rPr>
              <a:t>real-time </a:t>
            </a:r>
            <a:r>
              <a:rPr lang="en-US" sz="2200" dirty="0">
                <a:latin typeface="Times New Roman" panose="02020603050405020304" pitchFamily="18" charset="0"/>
                <a:cs typeface="Times New Roman" panose="02020603050405020304" pitchFamily="18" charset="0"/>
              </a:rPr>
              <a:t>medical information from patents</a:t>
            </a:r>
            <a:r>
              <a:rPr lang="en-US" sz="2200" dirty="0" smtClean="0">
                <a:latin typeface="Times New Roman" panose="02020603050405020304" pitchFamily="18" charset="0"/>
                <a:cs typeface="Times New Roman" panose="02020603050405020304" pitchFamily="18" charset="0"/>
              </a:rPr>
              <a:t>.</a:t>
            </a:r>
          </a:p>
          <a:p>
            <a:pPr marL="342900" indent="-342900" algn="just">
              <a:buFont typeface="Wingdings" panose="05000000000000000000" pitchFamily="2" charset="2"/>
              <a:buChar char="q"/>
            </a:pPr>
            <a:endParaRPr lang="en-US" sz="2200" dirty="0" smtClean="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q"/>
            </a:pPr>
            <a:r>
              <a:rPr lang="en-US" sz="2200" dirty="0" smtClean="0">
                <a:latin typeface="Times New Roman" panose="02020603050405020304" pitchFamily="18" charset="0"/>
                <a:cs typeface="Times New Roman" panose="02020603050405020304" pitchFamily="18" charset="0"/>
              </a:rPr>
              <a:t>OCC system can provide a reliable and safe communication for many applications and address the major challenges for healthcare environment.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6912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73586334"/>
              </p:ext>
            </p:extLst>
          </p:nvPr>
        </p:nvGraphicFramePr>
        <p:xfrm>
          <a:off x="172576" y="1631758"/>
          <a:ext cx="8895224" cy="4462985"/>
        </p:xfrm>
        <a:graphic>
          <a:graphicData uri="http://schemas.openxmlformats.org/drawingml/2006/table">
            <a:tbl>
              <a:tblPr firstRow="1" firstCol="1" bandRow="1">
                <a:tableStyleId>{5940675A-B579-460E-94D1-54222C63F5DA}</a:tableStyleId>
              </a:tblPr>
              <a:tblGrid>
                <a:gridCol w="4305452">
                  <a:extLst>
                    <a:ext uri="{9D8B030D-6E8A-4147-A177-3AD203B41FA5}">
                      <a16:colId xmlns:a16="http://schemas.microsoft.com/office/drawing/2014/main" val="409255449"/>
                    </a:ext>
                  </a:extLst>
                </a:gridCol>
                <a:gridCol w="4589772">
                  <a:extLst>
                    <a:ext uri="{9D8B030D-6E8A-4147-A177-3AD203B41FA5}">
                      <a16:colId xmlns:a16="http://schemas.microsoft.com/office/drawing/2014/main" val="1588838860"/>
                    </a:ext>
                  </a:extLst>
                </a:gridCol>
              </a:tblGrid>
              <a:tr h="230508">
                <a:tc>
                  <a:txBody>
                    <a:bodyPr/>
                    <a:lstStyle/>
                    <a:p>
                      <a:pPr marL="0" marR="0" algn="ctr" latinLnBrk="1">
                        <a:spcBef>
                          <a:spcPts val="0"/>
                        </a:spcBef>
                        <a:spcAft>
                          <a:spcPts val="0"/>
                        </a:spcAft>
                      </a:pPr>
                      <a:r>
                        <a:rPr lang="en-US" sz="2000" b="1" kern="100" dirty="0" smtClean="0">
                          <a:effectLst/>
                          <a:latin typeface="Times New Roman" panose="02020603050405020304" pitchFamily="18" charset="0"/>
                          <a:cs typeface="Times New Roman" panose="02020603050405020304" pitchFamily="18" charset="0"/>
                        </a:rPr>
                        <a:t>Wireless (BLE)</a:t>
                      </a:r>
                      <a:endParaRPr lang="en-US" sz="2000" b="1"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solidFill>
                      <a:schemeClr val="accent1">
                        <a:lumMod val="60000"/>
                        <a:lumOff val="40000"/>
                      </a:schemeClr>
                    </a:solidFill>
                  </a:tcPr>
                </a:tc>
                <a:tc>
                  <a:txBody>
                    <a:bodyPr/>
                    <a:lstStyle/>
                    <a:p>
                      <a:pPr marL="0" marR="0" algn="ctr" latinLnBrk="1">
                        <a:spcBef>
                          <a:spcPts val="0"/>
                        </a:spcBef>
                        <a:spcAft>
                          <a:spcPts val="0"/>
                        </a:spcAft>
                      </a:pPr>
                      <a:r>
                        <a:rPr lang="en-US" sz="2000" b="1" kern="100" dirty="0">
                          <a:effectLst/>
                          <a:latin typeface="Times New Roman" panose="02020603050405020304" pitchFamily="18" charset="0"/>
                          <a:cs typeface="Times New Roman" panose="02020603050405020304" pitchFamily="18" charset="0"/>
                        </a:rPr>
                        <a:t>OCC</a:t>
                      </a:r>
                      <a:endParaRPr lang="en-US" sz="2000" b="1"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solidFill>
                      <a:schemeClr val="accent1">
                        <a:lumMod val="60000"/>
                        <a:lumOff val="40000"/>
                      </a:schemeClr>
                    </a:solidFill>
                  </a:tcPr>
                </a:tc>
                <a:extLst>
                  <a:ext uri="{0D108BD9-81ED-4DB2-BD59-A6C34878D82A}">
                    <a16:rowId xmlns:a16="http://schemas.microsoft.com/office/drawing/2014/main" val="1847988077"/>
                  </a:ext>
                </a:extLst>
              </a:tr>
              <a:tr h="290730">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High interference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No interference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extLst>
                  <a:ext uri="{0D108BD9-81ED-4DB2-BD59-A6C34878D82A}">
                    <a16:rowId xmlns:a16="http://schemas.microsoft.com/office/drawing/2014/main" val="1972697988"/>
                  </a:ext>
                </a:extLst>
              </a:tr>
              <a:tr h="418993">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Less security, can be hacked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High security, can’t be hacked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extLst>
                  <a:ext uri="{0D108BD9-81ED-4DB2-BD59-A6C34878D82A}">
                    <a16:rowId xmlns:a16="http://schemas.microsoft.com/office/drawing/2014/main" val="1597144364"/>
                  </a:ext>
                </a:extLst>
              </a:tr>
              <a:tr h="340791">
                <a:tc>
                  <a:txBody>
                    <a:bodyPr/>
                    <a:lstStyle/>
                    <a:p>
                      <a:pPr marL="0" marR="0" algn="just" latinLnBrk="1">
                        <a:spcBef>
                          <a:spcPts val="0"/>
                        </a:spcBef>
                        <a:spcAft>
                          <a:spcPts val="0"/>
                        </a:spcAft>
                      </a:pPr>
                      <a:r>
                        <a:rPr lang="en-US" sz="2000" b="0" kern="100">
                          <a:effectLst/>
                          <a:latin typeface="Times New Roman" panose="02020603050405020304" pitchFamily="18" charset="0"/>
                          <a:cs typeface="Times New Roman" panose="02020603050405020304" pitchFamily="18" charset="0"/>
                        </a:rPr>
                        <a:t>Can penetrate through walls </a:t>
                      </a:r>
                      <a:endParaRPr lang="en-US" sz="2000" b="0" kern="10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tc>
                  <a:txBody>
                    <a:bodyPr/>
                    <a:lstStyle/>
                    <a:p>
                      <a:pPr marL="0" marR="0" algn="just" latinLnBrk="1">
                        <a:spcBef>
                          <a:spcPts val="0"/>
                        </a:spcBef>
                        <a:spcAft>
                          <a:spcPts val="0"/>
                        </a:spcAft>
                      </a:pPr>
                      <a:r>
                        <a:rPr lang="en-US" sz="2000" b="0" kern="100">
                          <a:effectLst/>
                          <a:latin typeface="Times New Roman" panose="02020603050405020304" pitchFamily="18" charset="0"/>
                          <a:cs typeface="Times New Roman" panose="02020603050405020304" pitchFamily="18" charset="0"/>
                        </a:rPr>
                        <a:t>Cannot penetrate through walls </a:t>
                      </a:r>
                      <a:endParaRPr lang="en-US" sz="2000" b="0" kern="10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extLst>
                  <a:ext uri="{0D108BD9-81ED-4DB2-BD59-A6C34878D82A}">
                    <a16:rowId xmlns:a16="http://schemas.microsoft.com/office/drawing/2014/main" val="2357269162"/>
                  </a:ext>
                </a:extLst>
              </a:tr>
              <a:tr h="461017">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Bluetooth only offers limited data rate.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Higher data rate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extLst>
                  <a:ext uri="{0D108BD9-81ED-4DB2-BD59-A6C34878D82A}">
                    <a16:rowId xmlns:a16="http://schemas.microsoft.com/office/drawing/2014/main" val="751569019"/>
                  </a:ext>
                </a:extLst>
              </a:tr>
              <a:tr h="487401">
                <a:tc>
                  <a:txBody>
                    <a:bodyPr/>
                    <a:lstStyle/>
                    <a:p>
                      <a:pPr marL="0" marR="0" algn="just" latinLnBrk="1">
                        <a:spcBef>
                          <a:spcPts val="0"/>
                        </a:spcBef>
                        <a:spcAft>
                          <a:spcPts val="0"/>
                        </a:spcAft>
                      </a:pPr>
                      <a:r>
                        <a:rPr lang="en-US" sz="2000" b="0" kern="100">
                          <a:effectLst/>
                          <a:latin typeface="Times New Roman" panose="02020603050405020304" pitchFamily="18" charset="0"/>
                          <a:cs typeface="Times New Roman" panose="02020603050405020304" pitchFamily="18" charset="0"/>
                        </a:rPr>
                        <a:t>Communication range up to 100m.</a:t>
                      </a:r>
                      <a:endParaRPr lang="en-US" sz="2000" b="0" kern="10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High communication range up to 200m</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extLst>
                  <a:ext uri="{0D108BD9-81ED-4DB2-BD59-A6C34878D82A}">
                    <a16:rowId xmlns:a16="http://schemas.microsoft.com/office/drawing/2014/main" val="439243117"/>
                  </a:ext>
                </a:extLst>
              </a:tr>
              <a:tr h="461017">
                <a:tc>
                  <a:txBody>
                    <a:bodyPr/>
                    <a:lstStyle/>
                    <a:p>
                      <a:pPr marL="0" marR="0" algn="just" latinLnBrk="1">
                        <a:spcBef>
                          <a:spcPts val="0"/>
                        </a:spcBef>
                        <a:spcAft>
                          <a:spcPts val="0"/>
                        </a:spcAft>
                      </a:pPr>
                      <a:r>
                        <a:rPr lang="en-US" sz="2000" b="0" kern="100">
                          <a:effectLst/>
                          <a:latin typeface="Times New Roman" panose="02020603050405020304" pitchFamily="18" charset="0"/>
                          <a:cs typeface="Times New Roman" panose="02020603050405020304" pitchFamily="18" charset="0"/>
                        </a:rPr>
                        <a:t>Short life time </a:t>
                      </a:r>
                      <a:endParaRPr lang="en-US" sz="2000" b="0" kern="10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Communication can be done within long </a:t>
                      </a:r>
                      <a:endParaRPr lang="en-US" sz="2000" b="0" kern="100" dirty="0" smtClean="0">
                        <a:effectLst/>
                        <a:latin typeface="Times New Roman" panose="02020603050405020304" pitchFamily="18" charset="0"/>
                        <a:cs typeface="Times New Roman" panose="02020603050405020304" pitchFamily="18" charset="0"/>
                      </a:endParaRPr>
                    </a:p>
                    <a:p>
                      <a:pPr marL="0" marR="0" algn="just" latinLnBrk="1">
                        <a:spcBef>
                          <a:spcPts val="0"/>
                        </a:spcBef>
                        <a:spcAft>
                          <a:spcPts val="0"/>
                        </a:spcAft>
                      </a:pPr>
                      <a:r>
                        <a:rPr lang="en-US" sz="2000" b="0" kern="100" dirty="0" smtClean="0">
                          <a:effectLst/>
                          <a:latin typeface="Times New Roman" panose="02020603050405020304" pitchFamily="18" charset="0"/>
                          <a:cs typeface="Times New Roman" panose="02020603050405020304" pitchFamily="18" charset="0"/>
                        </a:rPr>
                        <a:t>time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extLst>
                  <a:ext uri="{0D108BD9-81ED-4DB2-BD59-A6C34878D82A}">
                    <a16:rowId xmlns:a16="http://schemas.microsoft.com/office/drawing/2014/main" val="3564069004"/>
                  </a:ext>
                </a:extLst>
              </a:tr>
              <a:tr h="461017">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It can only connect limited devices at </a:t>
                      </a:r>
                      <a:endParaRPr lang="en-US" sz="2000" b="0" kern="100" dirty="0" smtClean="0">
                        <a:effectLst/>
                        <a:latin typeface="Times New Roman" panose="02020603050405020304" pitchFamily="18" charset="0"/>
                        <a:cs typeface="Times New Roman" panose="02020603050405020304" pitchFamily="18" charset="0"/>
                      </a:endParaRPr>
                    </a:p>
                    <a:p>
                      <a:pPr marL="0" marR="0" algn="just" latinLnBrk="1">
                        <a:spcBef>
                          <a:spcPts val="0"/>
                        </a:spcBef>
                        <a:spcAft>
                          <a:spcPts val="0"/>
                        </a:spcAft>
                      </a:pPr>
                      <a:r>
                        <a:rPr lang="en-US" sz="2000" b="0" kern="100" dirty="0" smtClean="0">
                          <a:effectLst/>
                          <a:latin typeface="Times New Roman" panose="02020603050405020304" pitchFamily="18" charset="0"/>
                          <a:cs typeface="Times New Roman" panose="02020603050405020304" pitchFamily="18" charset="0"/>
                        </a:rPr>
                        <a:t>once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Smartphone </a:t>
                      </a:r>
                      <a:r>
                        <a:rPr lang="en-US" sz="2000" b="0" kern="100" dirty="0" smtClean="0">
                          <a:effectLst/>
                          <a:latin typeface="Times New Roman" panose="02020603050405020304" pitchFamily="18" charset="0"/>
                          <a:cs typeface="Times New Roman" panose="02020603050405020304" pitchFamily="18" charset="0"/>
                        </a:rPr>
                        <a:t>cameras, CCTV </a:t>
                      </a:r>
                      <a:r>
                        <a:rPr lang="en-US" sz="2000" b="0" kern="100" dirty="0">
                          <a:effectLst/>
                          <a:latin typeface="Times New Roman" panose="02020603050405020304" pitchFamily="18" charset="0"/>
                          <a:cs typeface="Times New Roman" panose="02020603050405020304" pitchFamily="18" charset="0"/>
                        </a:rPr>
                        <a:t>can be used as receiver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extLst>
                  <a:ext uri="{0D108BD9-81ED-4DB2-BD59-A6C34878D82A}">
                    <a16:rowId xmlns:a16="http://schemas.microsoft.com/office/drawing/2014/main" val="2190331429"/>
                  </a:ext>
                </a:extLst>
              </a:tr>
              <a:tr h="0">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It can lose connection in certain </a:t>
                      </a:r>
                      <a:endParaRPr lang="en-US" sz="2000" b="0" kern="100" dirty="0" smtClean="0">
                        <a:effectLst/>
                        <a:latin typeface="Times New Roman" panose="02020603050405020304" pitchFamily="18" charset="0"/>
                        <a:cs typeface="Times New Roman" panose="02020603050405020304" pitchFamily="18" charset="0"/>
                      </a:endParaRPr>
                    </a:p>
                    <a:p>
                      <a:pPr marL="0" marR="0" algn="just" latinLnBrk="1">
                        <a:spcBef>
                          <a:spcPts val="0"/>
                        </a:spcBef>
                        <a:spcAft>
                          <a:spcPts val="0"/>
                        </a:spcAft>
                      </a:pPr>
                      <a:r>
                        <a:rPr lang="en-US" sz="2000" b="0" kern="100" dirty="0" smtClean="0">
                          <a:effectLst/>
                          <a:latin typeface="Times New Roman" panose="02020603050405020304" pitchFamily="18" charset="0"/>
                          <a:cs typeface="Times New Roman" panose="02020603050405020304" pitchFamily="18" charset="0"/>
                        </a:rPr>
                        <a:t>conditions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Can lose connection if light is blocked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extLst>
                  <a:ext uri="{0D108BD9-81ED-4DB2-BD59-A6C34878D82A}">
                    <a16:rowId xmlns:a16="http://schemas.microsoft.com/office/drawing/2014/main" val="3023500322"/>
                  </a:ext>
                </a:extLst>
              </a:tr>
              <a:tr h="316383">
                <a:tc>
                  <a:txBody>
                    <a:bodyPr/>
                    <a:lstStyle/>
                    <a:p>
                      <a:pPr marL="0" marR="0" algn="just" latinLnBrk="1">
                        <a:spcBef>
                          <a:spcPts val="0"/>
                        </a:spcBef>
                        <a:spcAft>
                          <a:spcPts val="0"/>
                        </a:spcAft>
                      </a:pPr>
                      <a:r>
                        <a:rPr lang="en-US" sz="2000" b="0" kern="100">
                          <a:effectLst/>
                          <a:latin typeface="Times New Roman" panose="02020603050405020304" pitchFamily="18" charset="0"/>
                          <a:cs typeface="Times New Roman" panose="02020603050405020304" pitchFamily="18" charset="0"/>
                        </a:rPr>
                        <a:t>Harmful for human body</a:t>
                      </a:r>
                      <a:endParaRPr lang="en-US" sz="2000" b="0" kern="10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tc>
                  <a:txBody>
                    <a:bodyPr/>
                    <a:lstStyle/>
                    <a:p>
                      <a:pPr marL="0" marR="0" algn="just" latinLnBrk="1">
                        <a:spcBef>
                          <a:spcPts val="0"/>
                        </a:spcBef>
                        <a:spcAft>
                          <a:spcPts val="0"/>
                        </a:spcAft>
                      </a:pPr>
                      <a:r>
                        <a:rPr lang="en-US" sz="2000" b="0" kern="100" dirty="0">
                          <a:effectLst/>
                          <a:latin typeface="Times New Roman" panose="02020603050405020304" pitchFamily="18" charset="0"/>
                          <a:cs typeface="Times New Roman" panose="02020603050405020304" pitchFamily="18" charset="0"/>
                        </a:rPr>
                        <a:t>Not harmful at all </a:t>
                      </a:r>
                      <a:endParaRPr lang="en-US" sz="2000" b="0" kern="100" dirty="0">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txBody>
                  <a:tcPr marL="60571" marR="60571" marT="0" marB="0" anchor="ctr"/>
                </a:tc>
                <a:extLst>
                  <a:ext uri="{0D108BD9-81ED-4DB2-BD59-A6C34878D82A}">
                    <a16:rowId xmlns:a16="http://schemas.microsoft.com/office/drawing/2014/main" val="177528109"/>
                  </a:ext>
                </a:extLst>
              </a:tr>
            </a:tbl>
          </a:graphicData>
        </a:graphic>
      </p:graphicFrame>
      <p:sp>
        <p:nvSpPr>
          <p:cNvPr id="3" name="Rectangle 2"/>
          <p:cNvSpPr/>
          <p:nvPr/>
        </p:nvSpPr>
        <p:spPr>
          <a:xfrm>
            <a:off x="152400" y="762000"/>
            <a:ext cx="8229600" cy="461665"/>
          </a:xfrm>
          <a:prstGeom prst="rect">
            <a:avLst/>
          </a:prstGeom>
        </p:spPr>
        <p:txBody>
          <a:bodyPr wrap="square">
            <a:spAutoFit/>
          </a:bodyPr>
          <a:lstStyle/>
          <a:p>
            <a:pPr algn="ctr"/>
            <a:r>
              <a:rPr lang="en-US" altLang="ko-KR" sz="2400" b="1" dirty="0" smtClean="0">
                <a:ln>
                  <a:solidFill>
                    <a:srgbClr val="FFFFFF">
                      <a:alpha val="0"/>
                    </a:srgbClr>
                  </a:solidFill>
                </a:ln>
                <a:latin typeface="Times New Roman" panose="02020603050405020304" pitchFamily="18" charset="0"/>
                <a:cs typeface="Times New Roman" panose="02020603050405020304" pitchFamily="18" charset="0"/>
                <a:sym typeface="Wingdings" pitchFamily="2" charset="2"/>
              </a:rPr>
              <a:t>Comparison between OCC and Wireless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9466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bwMode="auto">
          <a:xfrm>
            <a:off x="152400" y="762000"/>
            <a:ext cx="8892380" cy="2879534"/>
          </a:xfrm>
          <a:prstGeom prst="rect">
            <a:avLst/>
          </a:prstGeom>
        </p:spPr>
      </p:pic>
      <p:sp>
        <p:nvSpPr>
          <p:cNvPr id="3" name="Rectangle 2"/>
          <p:cNvSpPr/>
          <p:nvPr/>
        </p:nvSpPr>
        <p:spPr bwMode="auto">
          <a:xfrm>
            <a:off x="381000" y="3810000"/>
            <a:ext cx="8229600" cy="3177840"/>
          </a:xfrm>
          <a:prstGeom prst="rect">
            <a:avLst/>
          </a:prstGeom>
          <a:noFill/>
        </p:spPr>
        <p:txBody>
          <a:bodyPr vertOverflow="overflow" horzOverflow="clip" vert="horz" wrap="square" lIns="91440" tIns="45720" rIns="91440" bIns="45720" numCol="1" spcCol="0" rtlCol="0" fromWordArt="0" anchor="t" anchorCtr="0" forceAA="0" compatLnSpc="0">
            <a:noAutofit/>
          </a:bodyPr>
          <a:lstStyle/>
          <a:p>
            <a:pPr marL="206777" indent="-206777" algn="just">
              <a:buAutoNum type="arabicPeriod"/>
              <a:defRPr/>
            </a:pPr>
            <a:r>
              <a:rPr lang="en-US" sz="2000" dirty="0">
                <a:latin typeface="Times New Roman" panose="02020603050405020304" pitchFamily="18" charset="0"/>
                <a:cs typeface="Times New Roman" panose="02020603050405020304" pitchFamily="18" charset="0"/>
              </a:rPr>
              <a:t> OCC </a:t>
            </a:r>
            <a:r>
              <a:rPr lang="en-US" sz="2000" dirty="0" smtClean="0">
                <a:latin typeface="Times New Roman" panose="02020603050405020304" pitchFamily="18" charset="0"/>
                <a:cs typeface="Times New Roman" panose="02020603050405020304" pitchFamily="18" charset="0"/>
              </a:rPr>
              <a:t>devices measure </a:t>
            </a:r>
            <a:r>
              <a:rPr lang="en-US" sz="2000" dirty="0">
                <a:latin typeface="Times New Roman" panose="02020603050405020304" pitchFamily="18" charset="0"/>
                <a:cs typeface="Times New Roman" panose="02020603050405020304" pitchFamily="18" charset="0"/>
              </a:rPr>
              <a:t>the sensor signal from the </a:t>
            </a:r>
            <a:r>
              <a:rPr lang="en-US" sz="2000" dirty="0" smtClean="0">
                <a:latin typeface="Times New Roman" panose="02020603050405020304" pitchFamily="18" charset="0"/>
                <a:cs typeface="Times New Roman" panose="02020603050405020304" pitchFamily="18" charset="0"/>
              </a:rPr>
              <a:t>patent.</a:t>
            </a:r>
          </a:p>
          <a:p>
            <a:pPr marL="206777" indent="-206777" algn="just">
              <a:buAutoNum type="arabicPeriod"/>
              <a:defRPr/>
            </a:pPr>
            <a:r>
              <a:rPr lang="en-US" sz="2000" dirty="0" smtClean="0">
                <a:latin typeface="Times New Roman" panose="02020603050405020304" pitchFamily="18" charset="0"/>
                <a:cs typeface="Times New Roman" panose="02020603050405020304" pitchFamily="18" charset="0"/>
              </a:rPr>
              <a:t> The </a:t>
            </a:r>
            <a:r>
              <a:rPr lang="en-US" sz="2000" dirty="0">
                <a:latin typeface="Times New Roman" panose="02020603050405020304" pitchFamily="18" charset="0"/>
                <a:cs typeface="Times New Roman" panose="02020603050405020304" pitchFamily="18" charset="0"/>
              </a:rPr>
              <a:t>OCC device will </a:t>
            </a:r>
            <a:r>
              <a:rPr lang="en-US" sz="2000" dirty="0" smtClean="0">
                <a:latin typeface="Times New Roman" panose="02020603050405020304" pitchFamily="18" charset="0"/>
                <a:cs typeface="Times New Roman" panose="02020603050405020304" pitchFamily="18" charset="0"/>
              </a:rPr>
              <a:t>preprocess </a:t>
            </a:r>
            <a:r>
              <a:rPr lang="en-US" sz="2000" dirty="0">
                <a:latin typeface="Times New Roman" panose="02020603050405020304" pitchFamily="18" charset="0"/>
                <a:cs typeface="Times New Roman" panose="02020603050405020304" pitchFamily="18" charset="0"/>
              </a:rPr>
              <a:t>these data and use some modulation schemes to transmit the data via a single LED or LED </a:t>
            </a:r>
            <a:r>
              <a:rPr lang="en-US" sz="2000" dirty="0" smtClean="0">
                <a:latin typeface="Times New Roman" panose="02020603050405020304" pitchFamily="18" charset="0"/>
                <a:cs typeface="Times New Roman" panose="02020603050405020304" pitchFamily="18" charset="0"/>
              </a:rPr>
              <a:t>array.</a:t>
            </a:r>
          </a:p>
          <a:p>
            <a:pPr marL="206777" indent="-206777" algn="just">
              <a:buAutoNum type="arabicPeriod"/>
              <a:defRPr/>
            </a:pPr>
            <a:r>
              <a:rPr lang="en-US" sz="2000" dirty="0" smtClean="0">
                <a:latin typeface="Times New Roman" panose="02020603050405020304" pitchFamily="18" charset="0"/>
                <a:cs typeface="Times New Roman" panose="02020603050405020304" pitchFamily="18" charset="0"/>
              </a:rPr>
              <a:t> The camera uses as receiver to get signal from OCC devices.</a:t>
            </a:r>
            <a:endParaRPr lang="en-US" sz="2000" dirty="0">
              <a:latin typeface="Times New Roman" panose="02020603050405020304" pitchFamily="18" charset="0"/>
              <a:cs typeface="Times New Roman" panose="02020603050405020304" pitchFamily="18" charset="0"/>
            </a:endParaRPr>
          </a:p>
          <a:p>
            <a:pPr marL="206777" indent="-206777" algn="just">
              <a:buAutoNum type="arabicPeriod"/>
              <a:defRPr/>
            </a:pP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eHealth</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gateway will </a:t>
            </a:r>
            <a:r>
              <a:rPr lang="en-US" sz="2000" dirty="0" smtClean="0">
                <a:latin typeface="Times New Roman" panose="02020603050405020304" pitchFamily="18" charset="0"/>
                <a:cs typeface="Times New Roman" panose="02020603050405020304" pitchFamily="18" charset="0"/>
              </a:rPr>
              <a:t>process </a:t>
            </a:r>
            <a:r>
              <a:rPr lang="en-US" sz="2000" dirty="0">
                <a:latin typeface="Times New Roman" panose="02020603050405020304" pitchFamily="18" charset="0"/>
                <a:cs typeface="Times New Roman" panose="02020603050405020304" pitchFamily="18" charset="0"/>
              </a:rPr>
              <a:t>and store the data from </a:t>
            </a:r>
            <a:r>
              <a:rPr lang="en-US" sz="2000" dirty="0" smtClean="0">
                <a:latin typeface="Times New Roman" panose="02020603050405020304" pitchFamily="18" charset="0"/>
                <a:cs typeface="Times New Roman" panose="02020603050405020304" pitchFamily="18" charset="0"/>
              </a:rPr>
              <a:t>the camera.</a:t>
            </a:r>
          </a:p>
          <a:p>
            <a:pPr marL="206777" indent="-206777" algn="just">
              <a:buAutoNum type="arabicPeriod"/>
              <a:defRPr/>
            </a:pPr>
            <a:r>
              <a:rPr lang="en-US" sz="2000" dirty="0" smtClean="0">
                <a:latin typeface="Times New Roman" panose="02020603050405020304" pitchFamily="18" charset="0"/>
                <a:cs typeface="Times New Roman" panose="02020603050405020304" pitchFamily="18" charset="0"/>
              </a:rPr>
              <a:t> At the same time, </a:t>
            </a:r>
            <a:r>
              <a:rPr lang="en-US" sz="2000" dirty="0" err="1" smtClean="0">
                <a:latin typeface="Times New Roman" panose="02020603050405020304" pitchFamily="18" charset="0"/>
                <a:cs typeface="Times New Roman" panose="02020603050405020304" pitchFamily="18" charset="0"/>
              </a:rPr>
              <a:t>eHealth</a:t>
            </a:r>
            <a:r>
              <a:rPr lang="en-US" sz="2000" dirty="0" smtClean="0">
                <a:latin typeface="Times New Roman" panose="02020603050405020304" pitchFamily="18" charset="0"/>
                <a:cs typeface="Times New Roman" panose="02020603050405020304" pitchFamily="18" charset="0"/>
              </a:rPr>
              <a:t> Gateway receives the data. </a:t>
            </a:r>
            <a:r>
              <a:rPr lang="en-US" sz="2000" dirty="0" err="1" smtClean="0">
                <a:latin typeface="Times New Roman" panose="02020603050405020304" pitchFamily="18" charset="0"/>
                <a:cs typeface="Times New Roman" panose="02020603050405020304" pitchFamily="18" charset="0"/>
              </a:rPr>
              <a:t>eHealth</a:t>
            </a:r>
            <a:r>
              <a:rPr lang="en-US" sz="2000" dirty="0" smtClean="0">
                <a:latin typeface="Times New Roman" panose="02020603050405020304" pitchFamily="18" charset="0"/>
                <a:cs typeface="Times New Roman" panose="02020603050405020304" pitchFamily="18" charset="0"/>
              </a:rPr>
              <a:t> gateway also transmits immediately these data to store in </a:t>
            </a:r>
            <a:r>
              <a:rPr lang="en-US" sz="2000" dirty="0" err="1" smtClean="0">
                <a:latin typeface="Times New Roman" panose="02020603050405020304" pitchFamily="18" charset="0"/>
                <a:cs typeface="Times New Roman" panose="02020603050405020304" pitchFamily="18" charset="0"/>
              </a:rPr>
              <a:t>eHealth</a:t>
            </a:r>
            <a:r>
              <a:rPr lang="en-US" sz="2000" dirty="0" smtClean="0">
                <a:latin typeface="Times New Roman" panose="02020603050405020304" pitchFamily="18" charset="0"/>
                <a:cs typeface="Times New Roman" panose="02020603050405020304" pitchFamily="18" charset="0"/>
              </a:rPr>
              <a:t> server via </a:t>
            </a:r>
            <a:r>
              <a:rPr lang="en-US" sz="2000" dirty="0" err="1" smtClean="0">
                <a:latin typeface="Times New Roman" panose="02020603050405020304" pitchFamily="18" charset="0"/>
                <a:cs typeface="Times New Roman" panose="02020603050405020304" pitchFamily="18" charset="0"/>
              </a:rPr>
              <a:t>WiFi</a:t>
            </a:r>
            <a:r>
              <a:rPr lang="en-US" sz="2000" dirty="0" smtClean="0">
                <a:latin typeface="Times New Roman" panose="02020603050405020304" pitchFamily="18" charset="0"/>
                <a:cs typeface="Times New Roman" panose="02020603050405020304" pitchFamily="18" charset="0"/>
              </a:rPr>
              <a:t> connection or 5G network.</a:t>
            </a:r>
          </a:p>
          <a:p>
            <a:pPr marL="206777" indent="-206777" algn="just">
              <a:buAutoNum type="arabicPeriod"/>
              <a:defRPr/>
            </a:pPr>
            <a:endParaRPr lang="en-US" sz="1400" dirty="0" smtClean="0"/>
          </a:p>
        </p:txBody>
      </p:sp>
    </p:spTree>
    <p:extLst>
      <p:ext uri="{BB962C8B-B14F-4D97-AF65-F5344CB8AC3E}">
        <p14:creationId xmlns:p14="http://schemas.microsoft.com/office/powerpoint/2010/main" val="3049864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17214</TotalTime>
  <Words>447</Words>
  <Application>Microsoft Office PowerPoint</Application>
  <PresentationFormat>On-screen Show (4:3)</PresentationFormat>
  <Paragraphs>53</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맑은 고딕</vt:lpstr>
      <vt:lpstr>ＭＳ Ｐゴシック</vt:lpstr>
      <vt:lpstr>Arial</vt:lpstr>
      <vt:lpstr>Batang</vt:lpstr>
      <vt:lpstr>Calibri</vt:lpstr>
      <vt:lpstr>Times New Roman</vt:lpstr>
      <vt:lpstr>Wingdings</vt:lpstr>
      <vt:lpstr>Office Theme</vt:lpstr>
      <vt:lpstr>PowerPoint Presentation</vt:lpstr>
      <vt:lpstr>Introduction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704</cp:revision>
  <cp:lastPrinted>2017-05-07T15:48:38Z</cp:lastPrinted>
  <dcterms:created xsi:type="dcterms:W3CDTF">2010-05-15T17:50:32Z</dcterms:created>
  <dcterms:modified xsi:type="dcterms:W3CDTF">2020-11-09T09:19:39Z</dcterms:modified>
</cp:coreProperties>
</file>