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7" r:id="rId2"/>
    <p:sldId id="258" r:id="rId3"/>
    <p:sldId id="256" r:id="rId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94"/>
    <p:restoredTop sz="94676" autoAdjust="0"/>
  </p:normalViewPr>
  <p:slideViewPr>
    <p:cSldViewPr>
      <p:cViewPr varScale="1">
        <p:scale>
          <a:sx n="65" d="100"/>
          <a:sy n="65" d="100"/>
        </p:scale>
        <p:origin x="326"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4414545-FABA-4774-88F1-663D5D0BBC60}"/>
              </a:ext>
            </a:extLst>
          </p:cNvPr>
          <p:cNvSpPr>
            <a:spLocks noGrp="1" noChangeArrowheads="1"/>
          </p:cNvSpPr>
          <p:nvPr>
            <p:ph type="hdr" sz="quarter"/>
          </p:nvPr>
        </p:nvSpPr>
        <p:spPr>
          <a:ln/>
        </p:spPr>
        <p:txBody>
          <a:bodyPr/>
          <a:lstStyle/>
          <a:p>
            <a:r>
              <a:rPr lang="en-US" altLang="zh-TW"/>
              <a:t>doc.: IEEE 802.15-15-20-0305-01-Cor2</a:t>
            </a:r>
          </a:p>
        </p:txBody>
      </p:sp>
      <p:sp>
        <p:nvSpPr>
          <p:cNvPr id="5" name="Rectangle 3">
            <a:extLst>
              <a:ext uri="{FF2B5EF4-FFF2-40B4-BE49-F238E27FC236}">
                <a16:creationId xmlns:a16="http://schemas.microsoft.com/office/drawing/2014/main" id="{98893ED3-D5DA-413C-A604-529C9DD03A63}"/>
              </a:ext>
            </a:extLst>
          </p:cNvPr>
          <p:cNvSpPr>
            <a:spLocks noGrp="1" noChangeArrowheads="1"/>
          </p:cNvSpPr>
          <p:nvPr>
            <p:ph type="dt" idx="1"/>
          </p:nvPr>
        </p:nvSpPr>
        <p:spPr>
          <a:ln/>
        </p:spPr>
        <p:txBody>
          <a:bodyPr/>
          <a:lstStyle/>
          <a:p>
            <a:r>
              <a:rPr lang="en-US" altLang="zh-TW"/>
              <a:t>Nov. 2020</a:t>
            </a:r>
          </a:p>
        </p:txBody>
      </p:sp>
      <p:sp>
        <p:nvSpPr>
          <p:cNvPr id="6" name="Rectangle 6">
            <a:extLst>
              <a:ext uri="{FF2B5EF4-FFF2-40B4-BE49-F238E27FC236}">
                <a16:creationId xmlns:a16="http://schemas.microsoft.com/office/drawing/2014/main" id="{00ABF025-E3FE-40B3-9654-71479F9C136B}"/>
              </a:ext>
            </a:extLst>
          </p:cNvPr>
          <p:cNvSpPr>
            <a:spLocks noGrp="1" noChangeArrowheads="1"/>
          </p:cNvSpPr>
          <p:nvPr>
            <p:ph type="ftr" sz="quarter" idx="4"/>
          </p:nvPr>
        </p:nvSpPr>
        <p:spPr>
          <a:ln/>
        </p:spPr>
        <p:txBody>
          <a:bodyPr/>
          <a:lstStyle/>
          <a:p>
            <a:pPr lvl="4"/>
            <a:r>
              <a:rPr lang="en-US" altLang="zh-TW"/>
              <a:t>Jeng-Shiann Jiang, Vertexcom</a:t>
            </a:r>
          </a:p>
        </p:txBody>
      </p:sp>
      <p:sp>
        <p:nvSpPr>
          <p:cNvPr id="7" name="Rectangle 7">
            <a:extLst>
              <a:ext uri="{FF2B5EF4-FFF2-40B4-BE49-F238E27FC236}">
                <a16:creationId xmlns:a16="http://schemas.microsoft.com/office/drawing/2014/main" id="{D38FCB74-9B16-43EF-85D3-5D1E185390FA}"/>
              </a:ext>
            </a:extLst>
          </p:cNvPr>
          <p:cNvSpPr>
            <a:spLocks noGrp="1" noChangeArrowheads="1"/>
          </p:cNvSpPr>
          <p:nvPr>
            <p:ph type="sldNum" sz="quarter" idx="5"/>
          </p:nvPr>
        </p:nvSpPr>
        <p:spPr>
          <a:ln/>
        </p:spPr>
        <p:txBody>
          <a:bodyPr/>
          <a:lstStyle/>
          <a:p>
            <a:r>
              <a:rPr lang="en-US" altLang="zh-TW"/>
              <a:t>Page </a:t>
            </a:r>
            <a:fld id="{71B74A12-EEEE-44C0-A98C-4778A610C84F}" type="slidenum">
              <a:rPr lang="en-US" altLang="zh-TW"/>
              <a:pPr/>
              <a:t>3</a:t>
            </a:fld>
            <a:endParaRPr lang="en-US" altLang="zh-TW"/>
          </a:p>
        </p:txBody>
      </p:sp>
      <p:sp>
        <p:nvSpPr>
          <p:cNvPr id="24578" name="Rectangle 2">
            <a:extLst>
              <a:ext uri="{FF2B5EF4-FFF2-40B4-BE49-F238E27FC236}">
                <a16:creationId xmlns:a16="http://schemas.microsoft.com/office/drawing/2014/main" id="{500A6396-979F-4D5E-864F-696796ED132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81CC6106-7412-40E4-99A8-3A653994004B}"/>
              </a:ext>
            </a:extLst>
          </p:cNvPr>
          <p:cNvSpPr>
            <a:spLocks noGrp="1" noChangeArrowheads="1"/>
          </p:cNvSpPr>
          <p:nvPr>
            <p:ph type="body" idx="1"/>
          </p:nvPr>
        </p:nvSpPr>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Nov 2020</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Clint Powell, PWC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914400" lvl="4" indent="0" algn="r">
              <a:defRPr/>
            </a:pPr>
            <a:r>
              <a:rPr lang="en-US" sz="1400" b="1" dirty="0">
                <a:latin typeface="Times New Roman" charset="0"/>
                <a:ea typeface="ＭＳ Ｐゴシック" charset="0"/>
              </a:rPr>
              <a:t>doc.: IEEE 802.15-15-20-0330-00-Cor2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powell@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 2020</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dirty="0"/>
              <a:t>Clint Powell, PWC LLC</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4" name="Rectangle 3">
            <a:extLst>
              <a:ext uri="{FF2B5EF4-FFF2-40B4-BE49-F238E27FC236}">
                <a16:creationId xmlns:a16="http://schemas.microsoft.com/office/drawing/2014/main" id="{34C25255-3323-4628-AB3F-40B0209D4B29}"/>
              </a:ext>
            </a:extLst>
          </p:cNvPr>
          <p:cNvSpPr>
            <a:spLocks noChangeArrowheads="1"/>
          </p:cNvSpPr>
          <p:nvPr/>
        </p:nvSpPr>
        <p:spPr bwMode="auto">
          <a:xfrm>
            <a:off x="0" y="758309"/>
            <a:ext cx="91440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marL="234950" lvl="1"/>
            <a:r>
              <a:rPr lang="en-US" altLang="en-US" sz="1600" b="1" dirty="0"/>
              <a:t>Submission Title: </a:t>
            </a:r>
            <a:r>
              <a:rPr lang="en-US" altLang="en-US" sz="1600" dirty="0"/>
              <a:t> 870 MHz Band Designator Issue	</a:t>
            </a:r>
          </a:p>
          <a:p>
            <a:pPr marL="234950" lvl="1">
              <a:defRPr/>
            </a:pPr>
            <a:r>
              <a:rPr lang="en-US" sz="1600" b="1" dirty="0">
                <a:ea typeface="ＭＳ Ｐゴシック" pitchFamily="-65" charset="-128"/>
              </a:rPr>
              <a:t>Date Submitted:  </a:t>
            </a:r>
            <a:r>
              <a:rPr lang="en-US" altLang="en-US" sz="1600" dirty="0"/>
              <a:t>November 7, 2020</a:t>
            </a:r>
            <a:r>
              <a:rPr lang="en-US" sz="1600" dirty="0">
                <a:ea typeface="ＭＳ Ｐゴシック" pitchFamily="-65" charset="-128"/>
              </a:rPr>
              <a:t>	</a:t>
            </a:r>
          </a:p>
          <a:p>
            <a:pPr marL="234950" lvl="1"/>
            <a:r>
              <a:rPr lang="en-US" sz="1600" b="1" dirty="0">
                <a:ea typeface="ＭＳ Ｐゴシック" pitchFamily="-65" charset="-128"/>
              </a:rPr>
              <a:t>Source:</a:t>
            </a:r>
            <a:r>
              <a:rPr lang="en-US" sz="1600" dirty="0">
                <a:ea typeface="ＭＳ Ｐゴシック" pitchFamily="-65" charset="-128"/>
              </a:rPr>
              <a:t>  Clint Powell (PWC LLC)</a:t>
            </a:r>
          </a:p>
          <a:p>
            <a:pPr marL="234950" lvl="1">
              <a:defRPr/>
            </a:pPr>
            <a:r>
              <a:rPr lang="en-US" sz="1600" b="1" dirty="0">
                <a:ea typeface="ＭＳ Ｐゴシック" pitchFamily="-65" charset="-128"/>
              </a:rPr>
              <a:t>Address:</a:t>
            </a:r>
            <a:r>
              <a:rPr lang="en-US" sz="1600" dirty="0">
                <a:ea typeface="ＭＳ Ｐゴシック" pitchFamily="-65" charset="-128"/>
              </a:rPr>
              <a:t>  []</a:t>
            </a:r>
          </a:p>
          <a:p>
            <a:pPr marL="234950" lvl="1">
              <a:defRPr/>
            </a:pPr>
            <a:r>
              <a:rPr lang="en-US" sz="1600" b="1" dirty="0">
                <a:ea typeface="ＭＳ Ｐゴシック" pitchFamily="-65" charset="-128"/>
              </a:rPr>
              <a:t>Voice</a:t>
            </a:r>
            <a:r>
              <a:rPr lang="en-US" sz="1600" dirty="0">
                <a:ea typeface="ＭＳ Ｐゴシック" pitchFamily="-65" charset="-128"/>
              </a:rPr>
              <a:t>:  </a:t>
            </a:r>
            <a:r>
              <a:rPr lang="en-US" altLang="en-US" sz="1600" dirty="0">
                <a:latin typeface="Times New Roman" panose="02020603050405020304" pitchFamily="18" charset="0"/>
              </a:rPr>
              <a:t>+1 480 586-8457</a:t>
            </a:r>
            <a:r>
              <a:rPr lang="en-US" sz="1600" dirty="0">
                <a:ea typeface="ＭＳ Ｐゴシック" pitchFamily="-65" charset="-128"/>
              </a:rPr>
              <a:t>], </a:t>
            </a:r>
            <a:r>
              <a:rPr lang="en-US" sz="1600" b="1" dirty="0">
                <a:ea typeface="ＭＳ Ｐゴシック" pitchFamily="-65" charset="-128"/>
              </a:rPr>
              <a:t>E-Mail</a:t>
            </a:r>
            <a:r>
              <a:rPr lang="en-US" sz="1600" dirty="0">
                <a:ea typeface="ＭＳ Ｐゴシック" pitchFamily="-65" charset="-128"/>
              </a:rPr>
              <a:t>:[</a:t>
            </a:r>
            <a:r>
              <a:rPr lang="en-US" altLang="en-US" sz="1600" dirty="0">
                <a:solidFill>
                  <a:srgbClr val="0000FF"/>
                </a:solidFill>
                <a:latin typeface="Times New Roman" panose="02020603050405020304" pitchFamily="18" charset="0"/>
                <a:hlinkClick r:id="rId3">
                  <a:extLst>
                    <a:ext uri="{A12FA001-AC4F-418D-AE19-62706E023703}">
                      <ahyp:hlinkClr xmlns:ahyp="http://schemas.microsoft.com/office/drawing/2018/hyperlinkcolor" val="tx"/>
                    </a:ext>
                  </a:extLst>
                </a:hlinkClick>
              </a:rPr>
              <a:t>cpowell@ieee.org</a:t>
            </a:r>
            <a:r>
              <a:rPr lang="en-US" sz="1600" dirty="0">
                <a:ea typeface="ＭＳ Ｐゴシック" pitchFamily="-65" charset="-128"/>
              </a:rPr>
              <a:t>]</a:t>
            </a:r>
          </a:p>
          <a:p>
            <a:pPr marL="234950" lvl="1">
              <a:spcBef>
                <a:spcPts val="600"/>
              </a:spcBef>
              <a:spcAft>
                <a:spcPts val="600"/>
              </a:spcAft>
            </a:pPr>
            <a:r>
              <a:rPr lang="en-US" altLang="en-US" sz="1600" b="1" dirty="0"/>
              <a:t>Re:  </a:t>
            </a:r>
            <a:r>
              <a:rPr lang="en-US" altLang="en-US" sz="1600" dirty="0"/>
              <a:t>IEEE 802.15.4 2020 Error</a:t>
            </a:r>
          </a:p>
          <a:p>
            <a:pPr marL="234950" lvl="1">
              <a:spcBef>
                <a:spcPts val="600"/>
              </a:spcBef>
              <a:spcAft>
                <a:spcPts val="600"/>
              </a:spcAft>
            </a:pPr>
            <a:r>
              <a:rPr lang="en-US" altLang="en-US" sz="1600" b="1" dirty="0"/>
              <a:t>Abstract:  </a:t>
            </a:r>
            <a:r>
              <a:rPr lang="en-US" altLang="en-US" sz="1600" dirty="0">
                <a:latin typeface="Times New Roman" panose="02020603050405020304" pitchFamily="18" charset="0"/>
              </a:rPr>
              <a:t>Issue found with IEEE 802.15.4 2020.</a:t>
            </a:r>
          </a:p>
          <a:p>
            <a:pPr marL="234950" lvl="1">
              <a:spcBef>
                <a:spcPts val="600"/>
              </a:spcBef>
              <a:spcAft>
                <a:spcPts val="600"/>
              </a:spcAft>
              <a:defRPr/>
            </a:pPr>
            <a:r>
              <a:rPr lang="en-US" altLang="en-US" sz="1600" b="1" dirty="0"/>
              <a:t>Purpose:  </a:t>
            </a:r>
            <a:r>
              <a:rPr lang="en-US" altLang="en-US" sz="1600" dirty="0"/>
              <a:t>Address Band Designator issue found in IEEE 802.15.4 2020.</a:t>
            </a:r>
            <a:endParaRPr lang="en-US" altLang="en-US" sz="1600" b="1" dirty="0"/>
          </a:p>
          <a:p>
            <a:pPr marL="234950" lvl="1">
              <a:spcBef>
                <a:spcPts val="600"/>
              </a:spcBef>
              <a:spcAft>
                <a:spcPts val="600"/>
              </a:spcAft>
              <a:defRPr/>
            </a:pPr>
            <a:r>
              <a:rPr lang="en-US" altLang="en-US" sz="1600" b="1" dirty="0"/>
              <a:t>Notice:  </a:t>
            </a:r>
            <a:r>
              <a:rPr lang="en-US" altLang="en-US" sz="16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34950" lvl="1"/>
            <a:r>
              <a:rPr lang="en-US" altLang="en-US" sz="1600" b="1" dirty="0"/>
              <a:t>Release:  </a:t>
            </a:r>
            <a:r>
              <a:rPr lang="en-US" altLang="en-US" sz="1600" dirty="0"/>
              <a:t>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26CCE03C-E1A4-482B-9147-7193EB57315B}"/>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6" name="投影片編號版面配置區 5">
            <a:extLst>
              <a:ext uri="{FF2B5EF4-FFF2-40B4-BE49-F238E27FC236}">
                <a16:creationId xmlns:a16="http://schemas.microsoft.com/office/drawing/2014/main" id="{B4611120-39BE-490E-A203-3AD5245C14E5}"/>
              </a:ext>
            </a:extLst>
          </p:cNvPr>
          <p:cNvSpPr>
            <a:spLocks noGrp="1"/>
          </p:cNvSpPr>
          <p:nvPr>
            <p:ph type="sldNum" sz="quarter" idx="12"/>
          </p:nvPr>
        </p:nvSpPr>
        <p:spPr/>
        <p:txBody>
          <a:bodyPr/>
          <a:lstStyle/>
          <a:p>
            <a:r>
              <a:rPr lang="en-US" altLang="zh-TW"/>
              <a:t>Slide </a:t>
            </a:r>
            <a:fld id="{E39D1667-C260-4C7A-A4F9-3A43826BE7F7}" type="slidenum">
              <a:rPr lang="en-US" altLang="zh-TW"/>
              <a:pPr/>
              <a:t>2</a:t>
            </a:fld>
            <a:endParaRPr lang="en-US" altLang="zh-TW"/>
          </a:p>
        </p:txBody>
      </p:sp>
      <p:sp>
        <p:nvSpPr>
          <p:cNvPr id="26626" name="Rectangle 2">
            <a:extLst>
              <a:ext uri="{FF2B5EF4-FFF2-40B4-BE49-F238E27FC236}">
                <a16:creationId xmlns:a16="http://schemas.microsoft.com/office/drawing/2014/main" id="{1E71FB56-494A-415A-BD22-51DC63ECB65F}"/>
              </a:ext>
            </a:extLst>
          </p:cNvPr>
          <p:cNvSpPr>
            <a:spLocks noGrp="1" noChangeArrowheads="1"/>
          </p:cNvSpPr>
          <p:nvPr>
            <p:ph type="ctrTitle"/>
          </p:nvPr>
        </p:nvSpPr>
        <p:spPr>
          <a:xfrm>
            <a:off x="685800" y="2286000"/>
            <a:ext cx="7772400" cy="1143000"/>
          </a:xfrm>
        </p:spPr>
        <p:txBody>
          <a:bodyPr anchor="ctr"/>
          <a:lstStyle/>
          <a:p>
            <a:r>
              <a:rPr lang="en-US" altLang="zh-TW" sz="3600" dirty="0">
                <a:ea typeface="新細明體" panose="02020500000000000000" pitchFamily="18" charset="-120"/>
              </a:rPr>
              <a:t>870 MHz Band Designator Issue</a:t>
            </a:r>
            <a:endParaRPr lang="zh-TW" altLang="zh-TW" sz="3600" dirty="0"/>
          </a:p>
        </p:txBody>
      </p:sp>
      <p:sp>
        <p:nvSpPr>
          <p:cNvPr id="26627" name="Rectangle 3">
            <a:extLst>
              <a:ext uri="{FF2B5EF4-FFF2-40B4-BE49-F238E27FC236}">
                <a16:creationId xmlns:a16="http://schemas.microsoft.com/office/drawing/2014/main" id="{E1567158-DB56-4145-AAB3-9D8B0398F7A8}"/>
              </a:ext>
            </a:extLst>
          </p:cNvPr>
          <p:cNvSpPr>
            <a:spLocks noGrp="1" noChangeArrowheads="1"/>
          </p:cNvSpPr>
          <p:nvPr>
            <p:ph type="subTitle" idx="1"/>
          </p:nvPr>
        </p:nvSpPr>
        <p:spPr>
          <a:xfrm>
            <a:off x="1371600" y="3886200"/>
            <a:ext cx="6400800" cy="1752600"/>
          </a:xfrm>
        </p:spPr>
        <p:txBody>
          <a:bodyPr/>
          <a:lstStyle/>
          <a:p>
            <a:r>
              <a:rPr lang="en-US" altLang="zh-TW" sz="3200" dirty="0"/>
              <a:t>Clint Powell (PWC LLC)</a:t>
            </a:r>
            <a:endParaRPr lang="zh-TW" altLang="zh-TW" sz="3200" dirty="0"/>
          </a:p>
        </p:txBody>
      </p:sp>
      <p:sp>
        <p:nvSpPr>
          <p:cNvPr id="7" name="Footer Placeholder 4">
            <a:extLst>
              <a:ext uri="{FF2B5EF4-FFF2-40B4-BE49-F238E27FC236}">
                <a16:creationId xmlns:a16="http://schemas.microsoft.com/office/drawing/2014/main" id="{AEC8ECAF-EAFB-44CA-877C-DCF712D52D00}"/>
              </a:ext>
            </a:extLst>
          </p:cNvPr>
          <p:cNvSpPr>
            <a:spLocks noGrp="1"/>
          </p:cNvSpPr>
          <p:nvPr>
            <p:ph type="ftr" sz="quarter" idx="11"/>
          </p:nvPr>
        </p:nvSpPr>
        <p:spPr>
          <a:xfrm>
            <a:off x="5486400" y="6475413"/>
            <a:ext cx="3124200"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dirty="0"/>
              <a:t>Clint Powell, PWC LLC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F0CD440A-60D9-4FD3-A441-F51B77A85643}"/>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6" name="投影片編號版面配置區 5">
            <a:extLst>
              <a:ext uri="{FF2B5EF4-FFF2-40B4-BE49-F238E27FC236}">
                <a16:creationId xmlns:a16="http://schemas.microsoft.com/office/drawing/2014/main" id="{B94ABBB7-2DDC-4197-80D6-96935953F650}"/>
              </a:ext>
            </a:extLst>
          </p:cNvPr>
          <p:cNvSpPr>
            <a:spLocks noGrp="1"/>
          </p:cNvSpPr>
          <p:nvPr>
            <p:ph type="sldNum" sz="quarter" idx="12"/>
          </p:nvPr>
        </p:nvSpPr>
        <p:spPr/>
        <p:txBody>
          <a:bodyPr/>
          <a:lstStyle/>
          <a:p>
            <a:r>
              <a:rPr lang="en-US" altLang="zh-TW"/>
              <a:t>Slide </a:t>
            </a:r>
            <a:fld id="{F70AE522-DEE1-4587-B556-C4D59F771E02}" type="slidenum">
              <a:rPr lang="en-US" altLang="zh-TW"/>
              <a:pPr/>
              <a:t>3</a:t>
            </a:fld>
            <a:endParaRPr lang="en-US" altLang="zh-TW"/>
          </a:p>
        </p:txBody>
      </p:sp>
      <p:sp>
        <p:nvSpPr>
          <p:cNvPr id="4099" name="Rectangle 3">
            <a:extLst>
              <a:ext uri="{FF2B5EF4-FFF2-40B4-BE49-F238E27FC236}">
                <a16:creationId xmlns:a16="http://schemas.microsoft.com/office/drawing/2014/main" id="{E7EDFD9C-DB06-4A65-A681-C2E72B3D56EE}"/>
              </a:ext>
            </a:extLst>
          </p:cNvPr>
          <p:cNvSpPr>
            <a:spLocks noGrp="1" noChangeArrowheads="1"/>
          </p:cNvSpPr>
          <p:nvPr>
            <p:ph type="body" idx="1"/>
          </p:nvPr>
        </p:nvSpPr>
        <p:spPr>
          <a:xfrm>
            <a:off x="685800" y="685800"/>
            <a:ext cx="7772400" cy="5410200"/>
          </a:xfrm>
          <a:ln/>
        </p:spPr>
        <p:txBody>
          <a:bodyPr/>
          <a:lstStyle/>
          <a:p>
            <a:pPr marL="0" indent="0">
              <a:buNone/>
            </a:pPr>
            <a:endParaRPr lang="en-US" altLang="zh-TW" sz="2400" dirty="0"/>
          </a:p>
          <a:p>
            <a:pPr marL="0" indent="0">
              <a:buNone/>
            </a:pPr>
            <a:r>
              <a:rPr lang="en-US" altLang="zh-TW" sz="2400" dirty="0"/>
              <a:t>Problem Description</a:t>
            </a:r>
          </a:p>
          <a:p>
            <a:pPr lvl="1"/>
            <a:r>
              <a:rPr lang="en-US" altLang="zh-TW" sz="1800" dirty="0"/>
              <a:t>The 870 MHz Band designator for the 870-876 MHz band in the</a:t>
            </a:r>
            <a:br>
              <a:rPr lang="en-US" altLang="zh-TW" sz="1800" dirty="0"/>
            </a:br>
            <a:r>
              <a:rPr lang="en-US" altLang="zh-TW" sz="1800" dirty="0"/>
              <a:t>EU for FSK M2 (100 kbps) lists </a:t>
            </a:r>
            <a:r>
              <a:rPr lang="en-US" altLang="zh-TW" sz="1800" dirty="0">
                <a:solidFill>
                  <a:srgbClr val="FF0000"/>
                </a:solidFill>
              </a:rPr>
              <a:t>30</a:t>
            </a:r>
            <a:r>
              <a:rPr lang="en-US" altLang="zh-TW" sz="1800" dirty="0"/>
              <a:t> channels in Table 10-14</a:t>
            </a:r>
          </a:p>
          <a:p>
            <a:pPr lvl="1"/>
            <a:r>
              <a:rPr lang="en-US" altLang="zh-TW" sz="1800" dirty="0"/>
              <a:t>The start Fc is 870.2 MHz</a:t>
            </a:r>
          </a:p>
          <a:p>
            <a:pPr lvl="1" defTabSz="973138"/>
            <a:r>
              <a:rPr lang="en-US" altLang="zh-TW" sz="1800" dirty="0"/>
              <a:t>Which puts the last channel Fc at</a:t>
            </a:r>
            <a:br>
              <a:rPr lang="en-US" altLang="zh-TW" sz="1800" dirty="0"/>
            </a:br>
            <a:r>
              <a:rPr lang="en-US" altLang="zh-TW" sz="1800" dirty="0"/>
              <a:t>	870.2 MHz + 29*0.2 MHz = 876 MHz</a:t>
            </a:r>
          </a:p>
          <a:p>
            <a:pPr lvl="1"/>
            <a:r>
              <a:rPr lang="en-US" altLang="zh-TW" sz="1800" dirty="0"/>
              <a:t>This would cause the upper half of the transmit PSD to fall above 876 MHz which is not allowed</a:t>
            </a:r>
          </a:p>
          <a:p>
            <a:endParaRPr lang="en-US" altLang="zh-TW" sz="1600" dirty="0"/>
          </a:p>
          <a:p>
            <a:pPr marL="0" indent="0">
              <a:buNone/>
            </a:pPr>
            <a:r>
              <a:rPr lang="en-US" altLang="zh-TW" sz="2400" dirty="0"/>
              <a:t>Problem Resolution</a:t>
            </a:r>
          </a:p>
          <a:p>
            <a:pPr lvl="1" defTabSz="973138"/>
            <a:r>
              <a:rPr lang="en-US" altLang="zh-TW" sz="1800" dirty="0"/>
              <a:t>Change the # of channels to </a:t>
            </a:r>
            <a:r>
              <a:rPr lang="en-US" altLang="zh-TW" sz="1800" dirty="0">
                <a:solidFill>
                  <a:srgbClr val="00B050"/>
                </a:solidFill>
              </a:rPr>
              <a:t>29 </a:t>
            </a:r>
            <a:r>
              <a:rPr lang="en-US" altLang="zh-TW" sz="1800" dirty="0"/>
              <a:t>for the 870 MHz Band designator so that the last channel Fc is at</a:t>
            </a:r>
            <a:br>
              <a:rPr lang="en-US" altLang="zh-TW" sz="1800" dirty="0"/>
            </a:br>
            <a:r>
              <a:rPr lang="en-US" altLang="zh-TW" sz="1800" dirty="0"/>
              <a:t>	</a:t>
            </a:r>
            <a:r>
              <a:rPr lang="de-DE" altLang="zh-TW" sz="1800" dirty="0"/>
              <a:t>870.2 MHz + 28*0.2 MHz = 875.8 MHz</a:t>
            </a:r>
            <a:endParaRPr lang="en-US" altLang="zh-TW" sz="1800" dirty="0"/>
          </a:p>
        </p:txBody>
      </p:sp>
      <p:sp>
        <p:nvSpPr>
          <p:cNvPr id="16" name="Footer Placeholder 4">
            <a:extLst>
              <a:ext uri="{FF2B5EF4-FFF2-40B4-BE49-F238E27FC236}">
                <a16:creationId xmlns:a16="http://schemas.microsoft.com/office/drawing/2014/main" id="{F28CD16A-44EB-402F-8731-098D2FC75786}"/>
              </a:ext>
            </a:extLst>
          </p:cNvPr>
          <p:cNvSpPr>
            <a:spLocks noGrp="1"/>
          </p:cNvSpPr>
          <p:nvPr>
            <p:ph type="ftr" sz="quarter" idx="11"/>
          </p:nvPr>
        </p:nvSpPr>
        <p:spPr>
          <a:xfrm>
            <a:off x="5486400" y="6475413"/>
            <a:ext cx="3124200"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dirty="0"/>
              <a:t>Clint Powell, PWC LLC</a:t>
            </a:r>
          </a:p>
        </p:txBody>
      </p:sp>
    </p:spTree>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41333</TotalTime>
  <Words>353</Words>
  <Application>Microsoft Office PowerPoint</Application>
  <PresentationFormat>On-screen Show (4:3)</PresentationFormat>
  <Paragraphs>40</Paragraphs>
  <Slides>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IEEE-802_15</vt:lpstr>
      <vt:lpstr>PowerPoint Presentation</vt:lpstr>
      <vt:lpstr>870 MHz Band Designator Issue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WG-Report-to-the-802-Plenary-Nov 20</dc:title>
  <dc:subject>IEEE 802.15 &lt;subject&gt;</dc:subject>
  <dc:creator>Pat Kinney</dc:creator>
  <cp:keywords/>
  <dc:description/>
  <cp:lastModifiedBy>Clint Powell</cp:lastModifiedBy>
  <cp:revision>809</cp:revision>
  <cp:lastPrinted>2000-07-07T01:25:49Z</cp:lastPrinted>
  <dcterms:created xsi:type="dcterms:W3CDTF">1999-06-22T06:24:01Z</dcterms:created>
  <dcterms:modified xsi:type="dcterms:W3CDTF">2020-11-08T00:08:20Z</dcterms:modified>
  <cp:category/>
</cp:coreProperties>
</file>