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308" r:id="rId4"/>
    <p:sldId id="309" r:id="rId5"/>
    <p:sldId id="320" r:id="rId6"/>
    <p:sldId id="293" r:id="rId7"/>
    <p:sldId id="301" r:id="rId8"/>
    <p:sldId id="295" r:id="rId9"/>
    <p:sldId id="296" r:id="rId10"/>
    <p:sldId id="328" r:id="rId11"/>
    <p:sldId id="325" r:id="rId12"/>
    <p:sldId id="306" r:id="rId13"/>
    <p:sldId id="297"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15-20-0329-00-04aa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4">
            <a:extLst>
              <a:ext uri="{FF2B5EF4-FFF2-40B4-BE49-F238E27FC236}">
                <a16:creationId xmlns:a16="http://schemas.microsoft.com/office/drawing/2014/main" id="{CFEFF25C-2436-4CA6-9DFB-17C70A72CA6E}"/>
              </a:ext>
            </a:extLst>
          </p:cNvPr>
          <p:cNvSpPr txBox="1">
            <a:spLocks noChangeArrowheads="1"/>
          </p:cNvSpPr>
          <p:nvPr userDrawn="1"/>
        </p:nvSpPr>
        <p:spPr bwMode="auto">
          <a:xfrm>
            <a:off x="700674" y="3875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&lt;November,2020&gt;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dt="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0/15-20-0321-00-04aa-draft-consolidated-technical-proposal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Virtual Plenary 2020 Closing report]</a:t>
            </a:r>
            <a:r>
              <a:rPr lang="en-US" altLang="ja-JP" sz="1600" dirty="0">
                <a:ea typeface="ＭＳ Ｐゴシック" charset="-128"/>
              </a:rPr>
              <a:t>	</a:t>
            </a:r>
          </a:p>
          <a:p>
            <a:r>
              <a:rPr lang="en-US" altLang="ja-JP" sz="1600" b="1" dirty="0">
                <a:ea typeface="ＭＳ Ｐゴシック" charset="-128"/>
              </a:rPr>
              <a:t>Date Submitted: [11th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November plenary sessions,2020]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3.Call for Additional Proposals</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3" name="コンテンツ プレースホルダー 2">
            <a:extLst>
              <a:ext uri="{FF2B5EF4-FFF2-40B4-BE49-F238E27FC236}">
                <a16:creationId xmlns:a16="http://schemas.microsoft.com/office/drawing/2014/main" id="{289DF171-C022-4B16-92DD-CD4A9B79EECD}"/>
              </a:ext>
            </a:extLst>
          </p:cNvPr>
          <p:cNvSpPr>
            <a:spLocks noGrp="1"/>
          </p:cNvSpPr>
          <p:nvPr>
            <p:ph idx="1"/>
          </p:nvPr>
        </p:nvSpPr>
        <p:spPr/>
        <p:txBody>
          <a:bodyPr/>
          <a:lstStyle/>
          <a:p>
            <a:r>
              <a:rPr lang="en-US" dirty="0"/>
              <a:t>Call for Additional Proposals</a:t>
            </a:r>
          </a:p>
          <a:p>
            <a:pPr marL="0" indent="0">
              <a:buNone/>
            </a:pPr>
            <a:r>
              <a:rPr lang="en-US" dirty="0"/>
              <a:t>Released data: EST 11</a:t>
            </a:r>
            <a:r>
              <a:rPr lang="en-US" baseline="30000" dirty="0"/>
              <a:t>th</a:t>
            </a:r>
            <a:r>
              <a:rPr lang="en-US" dirty="0"/>
              <a:t> November,2020</a:t>
            </a:r>
          </a:p>
          <a:p>
            <a:pPr marL="0" indent="0">
              <a:buNone/>
            </a:pPr>
            <a:r>
              <a:rPr lang="en-US" dirty="0"/>
              <a:t>Due date: EST 14</a:t>
            </a:r>
            <a:r>
              <a:rPr lang="en-US" baseline="30000" dirty="0"/>
              <a:t>th</a:t>
            </a:r>
            <a:r>
              <a:rPr lang="en-US" dirty="0"/>
              <a:t> December,2020</a:t>
            </a:r>
            <a:endParaRPr lang="en-001" dirty="0"/>
          </a:p>
          <a:p>
            <a:pPr marL="0" indent="0">
              <a:buNone/>
            </a:pPr>
            <a:r>
              <a:rPr lang="en-US" dirty="0"/>
              <a:t>(15-20-0327-00-04aa)</a:t>
            </a:r>
          </a:p>
          <a:p>
            <a:pPr marL="0" indent="0">
              <a:buNone/>
            </a:pPr>
            <a:endParaRPr lang="en-001" dirty="0"/>
          </a:p>
          <a:p>
            <a:r>
              <a:rPr lang="en-US" dirty="0"/>
              <a:t>Guideline for technical contributions</a:t>
            </a:r>
            <a:endParaRPr lang="en-001" dirty="0"/>
          </a:p>
          <a:p>
            <a:pPr marL="0" indent="0">
              <a:buNone/>
            </a:pPr>
            <a:r>
              <a:rPr lang="en-US" dirty="0"/>
              <a:t>(15-20-0270-02-04aa)</a:t>
            </a:r>
          </a:p>
          <a:p>
            <a:pPr marL="0" indent="0">
              <a:buNone/>
            </a:pPr>
            <a:endParaRPr lang="en-US" dirty="0"/>
          </a:p>
          <a:p>
            <a:pPr marL="0" indent="0">
              <a:buNone/>
            </a:pPr>
            <a:r>
              <a:rPr lang="en-US" dirty="0"/>
              <a:t>to be presented on 18</a:t>
            </a:r>
            <a:r>
              <a:rPr lang="en-US" baseline="30000" dirty="0"/>
              <a:t>th</a:t>
            </a:r>
            <a:r>
              <a:rPr lang="en-US" dirty="0"/>
              <a:t> December (JST) Conference Call.</a:t>
            </a:r>
            <a:endParaRPr lang="en-001" dirty="0"/>
          </a:p>
        </p:txBody>
      </p:sp>
      <p:sp>
        <p:nvSpPr>
          <p:cNvPr id="2" name="フッター プレースホルダー 1">
            <a:extLst>
              <a:ext uri="{FF2B5EF4-FFF2-40B4-BE49-F238E27FC236}">
                <a16:creationId xmlns:a16="http://schemas.microsoft.com/office/drawing/2014/main" id="{9E41EF2E-08A1-46B2-99D7-039E3BC2EBD3}"/>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312809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4.Conference call was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18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Dec(JST)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nvGraphicFramePr>
        <p:xfrm>
          <a:off x="579287" y="2120323"/>
          <a:ext cx="7985426" cy="4064270"/>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251520" y="1452048"/>
            <a:ext cx="8496944" cy="646331"/>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In order to check additional proposals and make consolidated proposals, TG4aa planned one conference call before January Interim as follows.</a:t>
            </a:r>
            <a:endParaRPr lang="en-001"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EF0F9C8-9CEF-4847-8FA5-8751ECF10D5E}"/>
              </a:ext>
            </a:extLst>
          </p:cNvPr>
          <p:cNvSpPr txBox="1"/>
          <p:nvPr/>
        </p:nvSpPr>
        <p:spPr>
          <a:xfrm>
            <a:off x="793079" y="6125264"/>
            <a:ext cx="734481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JRE proposes Three sessions for January Interim</a:t>
            </a:r>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72305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5.January JRE Interim sessions was planned</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graphicFrame>
        <p:nvGraphicFramePr>
          <p:cNvPr id="9" name="コンテンツ プレースホルダー 8"/>
          <p:cNvGraphicFramePr>
            <a:graphicFrameLocks noGrp="1"/>
          </p:cNvGraphicFramePr>
          <p:nvPr>
            <p:ph idx="1"/>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2" name="テキスト ボックス 1">
            <a:extLst>
              <a:ext uri="{FF2B5EF4-FFF2-40B4-BE49-F238E27FC236}">
                <a16:creationId xmlns:a16="http://schemas.microsoft.com/office/drawing/2014/main" id="{5AA51C1F-FD1A-42B5-93E8-C89BB92EB93B}"/>
              </a:ext>
            </a:extLst>
          </p:cNvPr>
          <p:cNvSpPr txBox="1"/>
          <p:nvPr/>
        </p:nvSpPr>
        <p:spPr>
          <a:xfrm>
            <a:off x="395536" y="5661248"/>
            <a:ext cx="8352926" cy="523220"/>
          </a:xfrm>
          <a:prstGeom prst="rect">
            <a:avLst/>
          </a:prstGeom>
          <a:noFill/>
        </p:spPr>
        <p:txBody>
          <a:bodyPr wrap="square" rtlCol="0">
            <a:spAutoFit/>
          </a:bodyPr>
          <a:lstStyle/>
          <a:p>
            <a:r>
              <a:rPr lang="en-US" sz="2800" dirty="0">
                <a:latin typeface="Meiryo UI" panose="020B0604030504040204" pitchFamily="50" charset="-128"/>
                <a:ea typeface="Meiryo UI" panose="020B0604030504040204" pitchFamily="50" charset="-128"/>
              </a:rPr>
              <a:t>Above 3 sessions were proposed.</a:t>
            </a:r>
            <a:endParaRPr lang="en-001" sz="2800"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5282E9A1-F5C6-46DD-A52A-F24E95ACE761}"/>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104537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Planned following topics at January Interim</a:t>
            </a:r>
          </a:p>
          <a:p>
            <a:pPr marL="0" indent="0">
              <a:buNone/>
            </a:pPr>
            <a:endParaRPr lang="en-US" altLang="ja-JP" sz="3200" dirty="0"/>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Review Consolidated proposals </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Draft discussion</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1731424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November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November 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November Plenary 2020(Eastern Time Zone)</a:t>
            </a:r>
            <a:endParaRPr kumimoji="1" lang="ja-JP" altLang="en-US" b="1" dirty="0"/>
          </a:p>
        </p:txBody>
      </p:sp>
    </p:spTree>
    <p:extLst>
      <p:ext uri="{BB962C8B-B14F-4D97-AF65-F5344CB8AC3E}">
        <p14:creationId xmlns:p14="http://schemas.microsoft.com/office/powerpoint/2010/main" val="24217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br>
              <a:rPr lang="en-US" altLang="ja-JP" b="1" dirty="0"/>
            </a:br>
            <a:r>
              <a:rPr lang="en-US" altLang="ja-JP" b="1" dirty="0"/>
              <a:t>(Eastern Time Zone)</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Consolidated proposals</a:t>
            </a:r>
          </a:p>
          <a:p>
            <a:pPr marL="800100" lvl="1" indent="-342900">
              <a:buFont typeface="+mj-lt"/>
              <a:buAutoNum type="arabicPeriod"/>
            </a:pPr>
            <a:r>
              <a:rPr lang="en-US" sz="1200" kern="0" dirty="0"/>
              <a:t>Call for additional technical proposals</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a:t>
            </a:r>
          </a:p>
          <a:p>
            <a:pPr marL="800100" lvl="1" indent="-342900">
              <a:buFont typeface="+mj-lt"/>
              <a:buAutoNum type="arabicPeriod"/>
            </a:pPr>
            <a:r>
              <a:rPr lang="en-US" sz="1200" kern="0" dirty="0"/>
              <a:t>Motion for updated PAR/CSD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42257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700808"/>
            <a:ext cx="9144000" cy="4114800"/>
          </a:xfrm>
        </p:spPr>
        <p:txBody>
          <a:bodyPr/>
          <a:lstStyle/>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Heard two Technical Proposals</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Consolidated Proposals were made(15-20-0321-00-04aa)</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TG motion for updated PAR/CSD was approved</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Due date 14</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Dec of additional proposals was planned and agreed by TG members</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Conference call was planned on 18</a:t>
            </a:r>
            <a:r>
              <a:rPr lang="en-US" altLang="ja-JP" sz="1800" baseline="30000" dirty="0">
                <a:latin typeface="Meiryo UI" panose="020B0604030504040204" pitchFamily="50" charset="-128"/>
                <a:ea typeface="Meiryo UI" panose="020B0604030504040204" pitchFamily="50" charset="-128"/>
              </a:rPr>
              <a:t>th</a:t>
            </a:r>
            <a:r>
              <a:rPr lang="en-US" altLang="ja-JP" sz="1800" dirty="0">
                <a:latin typeface="Meiryo UI" panose="020B0604030504040204" pitchFamily="50" charset="-128"/>
                <a:ea typeface="Meiryo UI" panose="020B0604030504040204" pitchFamily="50" charset="-128"/>
              </a:rPr>
              <a:t> Dec(JST) and agreed by TG members</a:t>
            </a:r>
          </a:p>
          <a:p>
            <a:pPr marL="514350" indent="-514350">
              <a:buFont typeface="+mj-lt"/>
              <a:buAutoNum type="arabicPeriod"/>
            </a:pP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January JRE plenary sessions were planned.(three sessions required)</a:t>
            </a:r>
            <a:br>
              <a:rPr lang="en-US" altLang="ja-JP" sz="1800" dirty="0">
                <a:latin typeface="Meiryo UI" panose="020B0604030504040204" pitchFamily="50" charset="-128"/>
                <a:ea typeface="Meiryo UI" panose="020B0604030504040204" pitchFamily="50" charset="-128"/>
              </a:rPr>
            </a:br>
            <a:endParaRPr lang="en-US" altLang="ja-JP" sz="1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1800" dirty="0">
                <a:latin typeface="Meiryo UI" panose="020B0604030504040204" pitchFamily="50" charset="-128"/>
                <a:ea typeface="Meiryo UI" panose="020B0604030504040204" pitchFamily="50" charset="-128"/>
              </a:rPr>
              <a:t>Minutes posted(15-20-0353-00-04aa)</a:t>
            </a:r>
            <a:br>
              <a:rPr lang="en-US" altLang="ja-JP" sz="1800" dirty="0">
                <a:latin typeface="Meiryo UI" panose="020B0604030504040204" pitchFamily="50" charset="-128"/>
                <a:ea typeface="Meiryo UI" panose="020B0604030504040204" pitchFamily="50" charset="-128"/>
              </a:rPr>
            </a:br>
            <a:endParaRPr kumimoji="1" lang="ja-JP" altLang="en-US" sz="1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1.Consolidated Proposals</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3" name="フッター プレースホルダー 2">
            <a:extLst>
              <a:ext uri="{FF2B5EF4-FFF2-40B4-BE49-F238E27FC236}">
                <a16:creationId xmlns:a16="http://schemas.microsoft.com/office/drawing/2014/main" id="{5C274414-0E0A-432C-9411-B7F774B99EE0}"/>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8" name="字幕 1">
            <a:extLst>
              <a:ext uri="{FF2B5EF4-FFF2-40B4-BE49-F238E27FC236}">
                <a16:creationId xmlns:a16="http://schemas.microsoft.com/office/drawing/2014/main" id="{7DE7DB9A-3BE0-4C15-B1E9-4C50B84CD255}"/>
              </a:ext>
            </a:extLst>
          </p:cNvPr>
          <p:cNvSpPr txBox="1">
            <a:spLocks/>
          </p:cNvSpPr>
          <p:nvPr/>
        </p:nvSpPr>
        <p:spPr bwMode="auto">
          <a:xfrm>
            <a:off x="1406122" y="1916832"/>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1800">
                <a:solidFill>
                  <a:schemeClr val="tx1"/>
                </a:solidFill>
                <a:latin typeface="+mn-lt"/>
              </a:defRPr>
            </a:lvl2pPr>
            <a:lvl3pPr marL="1085850" indent="-228600" algn="l" rtl="0" eaLnBrk="1" fontAlgn="base" hangingPunct="1">
              <a:spcBef>
                <a:spcPct val="20000"/>
              </a:spcBef>
              <a:spcAft>
                <a:spcPct val="0"/>
              </a:spcAft>
              <a:buChar char="•"/>
              <a:defRPr kumimoji="1" sz="1600">
                <a:solidFill>
                  <a:schemeClr val="tx1"/>
                </a:solidFill>
                <a:latin typeface="+mn-lt"/>
              </a:defRPr>
            </a:lvl3pPr>
            <a:lvl4pPr marL="1428750" indent="-228600" algn="l" rtl="0" eaLnBrk="1" fontAlgn="base" hangingPunct="1">
              <a:spcBef>
                <a:spcPct val="20000"/>
              </a:spcBef>
              <a:spcAft>
                <a:spcPct val="0"/>
              </a:spcAft>
              <a:buChar char="–"/>
              <a:defRPr kumimoji="1" sz="1400">
                <a:solidFill>
                  <a:schemeClr val="tx1"/>
                </a:solidFill>
                <a:latin typeface="+mn-lt"/>
              </a:defRPr>
            </a:lvl4pPr>
            <a:lvl5pPr marL="1771650" indent="-228600" algn="l" rtl="0" eaLnBrk="1" fontAlgn="base" hangingPunct="1">
              <a:spcBef>
                <a:spcPct val="20000"/>
              </a:spcBef>
              <a:spcAft>
                <a:spcPct val="0"/>
              </a:spcAft>
              <a:buChar char="•"/>
              <a:defRPr kumimoji="1" sz="12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kern="0" dirty="0">
                <a:hlinkClick r:id="rId2"/>
              </a:rPr>
              <a:t>https://mentor.ieee.org/802.15/dcn/20/15-20-0321-00-04aa-draft-Consolidatedd-technical-proposals.xlsx</a:t>
            </a:r>
            <a:endParaRPr lang="en-US" kern="0" dirty="0"/>
          </a:p>
          <a:p>
            <a:endParaRPr lang="en-001" kern="0" dirty="0"/>
          </a:p>
        </p:txBody>
      </p:sp>
    </p:spTree>
    <p:extLst>
      <p:ext uri="{BB962C8B-B14F-4D97-AF65-F5344CB8AC3E}">
        <p14:creationId xmlns:p14="http://schemas.microsoft.com/office/powerpoint/2010/main" val="61825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 TG Motion:</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(15-20-0202-04-0jre) and CSD  (15-20-0319-00-04aa) ,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Kunal Shah (</a:t>
            </a:r>
            <a:r>
              <a:rPr lang="en-US" altLang="ja-JP" sz="2800" dirty="0" err="1"/>
              <a:t>Itron</a:t>
            </a:r>
            <a:r>
              <a:rPr lang="en-US" altLang="ja-JP" sz="2800" dirty="0"/>
              <a:t>) </a:t>
            </a:r>
          </a:p>
          <a:p>
            <a:r>
              <a:rPr lang="en-US" altLang="ja-JP" sz="2800" dirty="0"/>
              <a:t>Second: Phil Beecher(Wi-SUN Alliance)</a:t>
            </a:r>
          </a:p>
          <a:p>
            <a:r>
              <a:rPr lang="en-US" altLang="ja-JP" sz="2800" dirty="0"/>
              <a:t>Approved by unanimous consent</a:t>
            </a:r>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6684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Motion to WG:</a:t>
            </a:r>
            <a:endParaRPr kumimoji="1" lang="ja-JP" altLang="en-US" dirty="0"/>
          </a:p>
        </p:txBody>
      </p:sp>
      <p:sp>
        <p:nvSpPr>
          <p:cNvPr id="3" name="コンテンツ プレースホルダー 2"/>
          <p:cNvSpPr>
            <a:spLocks noGrp="1"/>
          </p:cNvSpPr>
          <p:nvPr>
            <p:ph idx="1"/>
          </p:nvPr>
        </p:nvSpPr>
        <p:spPr>
          <a:xfrm>
            <a:off x="179512" y="1556792"/>
            <a:ext cx="8784976" cy="4824536"/>
          </a:xfrm>
        </p:spPr>
        <p:txBody>
          <a:bodyPr/>
          <a:lstStyle/>
          <a:p>
            <a:pPr marL="0" indent="0">
              <a:buNone/>
            </a:pPr>
            <a:r>
              <a:rPr lang="en-US" altLang="ja-JP" sz="2400" dirty="0">
                <a:latin typeface="Meiryo UI" panose="020B0604030504040204" pitchFamily="50" charset="-128"/>
                <a:ea typeface="Meiryo UI" panose="020B0604030504040204" pitchFamily="50" charset="-128"/>
              </a:rPr>
              <a:t>Request that the PAR and CSD contained in documents PAR (15-20-0202-04-0jre) and CSD  (15-20-0319-00-04aa) respectively, be approved by the IEEE 802.15 WG and that the EC be requested to forward the PAR to </a:t>
            </a:r>
            <a:r>
              <a:rPr lang="en-US" altLang="ja-JP" sz="2400" dirty="0" err="1">
                <a:latin typeface="Meiryo UI" panose="020B0604030504040204" pitchFamily="50" charset="-128"/>
                <a:ea typeface="Meiryo UI" panose="020B0604030504040204" pitchFamily="50" charset="-128"/>
              </a:rPr>
              <a:t>NesCom</a:t>
            </a:r>
            <a:r>
              <a:rPr lang="en-US" altLang="ja-JP" sz="2400" dirty="0">
                <a:latin typeface="Meiryo UI" panose="020B0604030504040204" pitchFamily="50" charset="-128"/>
                <a:ea typeface="Meiryo UI" panose="020B0604030504040204" pitchFamily="50" charset="-128"/>
              </a:rPr>
              <a:t>. The 802.15 working group chair and technical editor are authorized to make additional modifications to the PAR and CSD as needed to reflect EC discussion at its closing meeting.</a:t>
            </a:r>
          </a:p>
          <a:p>
            <a:r>
              <a:rPr lang="en-US" altLang="ja-JP" sz="2400" dirty="0"/>
              <a:t>Moved : Takashi </a:t>
            </a:r>
            <a:r>
              <a:rPr lang="en-US" altLang="ja-JP" sz="2400" dirty="0" err="1"/>
              <a:t>Kuramochi</a:t>
            </a:r>
            <a:r>
              <a:rPr lang="en-US" altLang="ja-JP" sz="2400" dirty="0"/>
              <a:t> (Lapis Semiconductor) </a:t>
            </a:r>
          </a:p>
          <a:p>
            <a:r>
              <a:rPr lang="en-US" altLang="ja-JP" sz="2400" dirty="0"/>
              <a:t>Second: </a:t>
            </a:r>
          </a:p>
          <a:p>
            <a:r>
              <a:rPr lang="en-US" altLang="ja-JP" sz="2400" dirty="0"/>
              <a:t>Approve   / Disapprove   / Abstain  </a:t>
            </a:r>
            <a:endParaRPr lang="en-US" altLang="ja-JP" sz="2400" dirty="0">
              <a:latin typeface="Meiryo UI" panose="020B0604030504040204" pitchFamily="50" charset="-128"/>
              <a:ea typeface="Meiryo UI" panose="020B0604030504040204" pitchFamily="50" charset="-128"/>
            </a:endParaRPr>
          </a:p>
        </p:txBody>
      </p:sp>
      <p:sp>
        <p:nvSpPr>
          <p:cNvPr id="5" name="フッター プレースホルダー 4"/>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spTree>
    <p:extLst>
      <p:ext uri="{BB962C8B-B14F-4D97-AF65-F5344CB8AC3E}">
        <p14:creationId xmlns:p14="http://schemas.microsoft.com/office/powerpoint/2010/main" val="357048499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2095</TotalTime>
  <Words>845</Words>
  <Application>Microsoft Office PowerPoint</Application>
  <PresentationFormat>画面に合わせる (4:3)</PresentationFormat>
  <Paragraphs>233</Paragraphs>
  <Slides>14</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Arial</vt:lpstr>
      <vt:lpstr>Times New Roman</vt:lpstr>
      <vt:lpstr>Wingdings</vt:lpstr>
      <vt:lpstr>15-20-xxxx-00-jre0-ig-jre-call-for-contributions</vt:lpstr>
      <vt:lpstr>PowerPoint プレゼンテーション</vt:lpstr>
      <vt:lpstr>IEEE 802.15 IG JRE Virtual November Plenary  Closing report  on November 3rd/4th/5th ,2020</vt:lpstr>
      <vt:lpstr>Administrative Items</vt:lpstr>
      <vt:lpstr>TG4aa JRE sessions in November Plenary 2020(Eastern Time Zone)</vt:lpstr>
      <vt:lpstr>Agenda items for the week (Eastern Time Zone)</vt:lpstr>
      <vt:lpstr>Accomplishments:</vt:lpstr>
      <vt:lpstr>1.Consolidated Proposals</vt:lpstr>
      <vt:lpstr>2. TG Motion:</vt:lpstr>
      <vt:lpstr>Motion to WG:</vt:lpstr>
      <vt:lpstr>3.Call for Additional Proposals</vt:lpstr>
      <vt:lpstr>4.Conference call was planned  on 18th Dec(JST) </vt:lpstr>
      <vt:lpstr>5.January JRE Interim sessions was planned</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201</cp:revision>
  <cp:lastPrinted>1998-02-10T13:28:06Z</cp:lastPrinted>
  <dcterms:created xsi:type="dcterms:W3CDTF">2020-02-10T05:27:43Z</dcterms:created>
  <dcterms:modified xsi:type="dcterms:W3CDTF">2020-11-11T11:35:53Z</dcterms:modified>
</cp:coreProperties>
</file>