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3" r:id="rId2"/>
    <p:sldId id="264" r:id="rId3"/>
    <p:sldId id="308" r:id="rId4"/>
    <p:sldId id="309" r:id="rId5"/>
    <p:sldId id="320" r:id="rId6"/>
    <p:sldId id="293" r:id="rId7"/>
    <p:sldId id="301" r:id="rId8"/>
    <p:sldId id="295" r:id="rId9"/>
    <p:sldId id="296" r:id="rId10"/>
    <p:sldId id="328" r:id="rId11"/>
    <p:sldId id="325" r:id="rId12"/>
    <p:sldId id="306" r:id="rId13"/>
    <p:sldId id="297" r:id="rId14"/>
    <p:sldId id="27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850076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995388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A74E34EE-81E2-40F7-8686-B4F5D37334F3}"/>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C6BA5B0A-481E-4B7C-BA11-AC3BEA7B6B45}"/>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3" name="フッター プレースホルダー 2">
            <a:extLst>
              <a:ext uri="{FF2B5EF4-FFF2-40B4-BE49-F238E27FC236}">
                <a16:creationId xmlns:a16="http://schemas.microsoft.com/office/drawing/2014/main" id="{7735A8E6-C358-4DC1-B4B2-71B70B5CDD94}"/>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A33DB2F-9D80-4BF2-AF24-22643245FCD7}"/>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CC441E8-D729-4B39-9D1F-A5663AFCF846}"/>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685800" y="400739"/>
            <a:ext cx="7772400"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15-20-0329-00-04aa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1" name="Rectangle 4">
            <a:extLst>
              <a:ext uri="{FF2B5EF4-FFF2-40B4-BE49-F238E27FC236}">
                <a16:creationId xmlns:a16="http://schemas.microsoft.com/office/drawing/2014/main" id="{CFEFF25C-2436-4CA6-9DFB-17C70A72CA6E}"/>
              </a:ext>
            </a:extLst>
          </p:cNvPr>
          <p:cNvSpPr txBox="1">
            <a:spLocks noChangeArrowheads="1"/>
          </p:cNvSpPr>
          <p:nvPr userDrawn="1"/>
        </p:nvSpPr>
        <p:spPr bwMode="auto">
          <a:xfrm>
            <a:off x="700674" y="3875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&lt;November,2020&gt;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dt="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5/dcn/20/15-20-0321-00-04aa-draft-consolidated-technical-proposal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November Virtual Plenary 2020 Closing report]</a:t>
            </a:r>
            <a:r>
              <a:rPr lang="en-US" altLang="ja-JP" sz="1600" dirty="0">
                <a:ea typeface="ＭＳ Ｐゴシック" charset="-128"/>
              </a:rPr>
              <a:t>	</a:t>
            </a:r>
          </a:p>
          <a:p>
            <a:r>
              <a:rPr lang="en-US" altLang="ja-JP" sz="1600" b="1" dirty="0">
                <a:ea typeface="ＭＳ Ｐゴシック" charset="-128"/>
              </a:rPr>
              <a:t>Date Submitted: [11th November,2020]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TG4aa JRE closing report from Virtual November plenary sessions,2020]</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2" name="フッター プレースホルダー 1">
            <a:extLst>
              <a:ext uri="{FF2B5EF4-FFF2-40B4-BE49-F238E27FC236}">
                <a16:creationId xmlns:a16="http://schemas.microsoft.com/office/drawing/2014/main" id="{E2385EAB-4115-449E-9C40-54081B24E893}"/>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title"/>
          </p:nvPr>
        </p:nvSpPr>
        <p:spPr/>
        <p:txBody>
          <a:bodyPr/>
          <a:lstStyle/>
          <a:p>
            <a:r>
              <a:rPr lang="en-US" dirty="0"/>
              <a:t>3.Call for Additional Proposals</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10</a:t>
            </a:fld>
            <a:endParaRPr lang="en-US" altLang="ja-JP" dirty="0"/>
          </a:p>
        </p:txBody>
      </p:sp>
      <p:sp>
        <p:nvSpPr>
          <p:cNvPr id="3" name="コンテンツ プレースホルダー 2">
            <a:extLst>
              <a:ext uri="{FF2B5EF4-FFF2-40B4-BE49-F238E27FC236}">
                <a16:creationId xmlns:a16="http://schemas.microsoft.com/office/drawing/2014/main" id="{289DF171-C022-4B16-92DD-CD4A9B79EECD}"/>
              </a:ext>
            </a:extLst>
          </p:cNvPr>
          <p:cNvSpPr>
            <a:spLocks noGrp="1"/>
          </p:cNvSpPr>
          <p:nvPr>
            <p:ph idx="1"/>
          </p:nvPr>
        </p:nvSpPr>
        <p:spPr/>
        <p:txBody>
          <a:bodyPr/>
          <a:lstStyle/>
          <a:p>
            <a:r>
              <a:rPr lang="en-US" dirty="0"/>
              <a:t>Call for Additional Proposals</a:t>
            </a:r>
          </a:p>
          <a:p>
            <a:pPr marL="0" indent="0">
              <a:buNone/>
            </a:pPr>
            <a:r>
              <a:rPr lang="en-US" dirty="0"/>
              <a:t>Released data: EST 11</a:t>
            </a:r>
            <a:r>
              <a:rPr lang="en-US" baseline="30000" dirty="0"/>
              <a:t>th</a:t>
            </a:r>
            <a:r>
              <a:rPr lang="en-US" dirty="0"/>
              <a:t> November,2020</a:t>
            </a:r>
          </a:p>
          <a:p>
            <a:pPr marL="0" indent="0">
              <a:buNone/>
            </a:pPr>
            <a:r>
              <a:rPr lang="en-US" dirty="0"/>
              <a:t>Due date: EST 14</a:t>
            </a:r>
            <a:r>
              <a:rPr lang="en-US" baseline="30000" dirty="0"/>
              <a:t>th</a:t>
            </a:r>
            <a:r>
              <a:rPr lang="en-US" dirty="0"/>
              <a:t> December,2020</a:t>
            </a:r>
            <a:endParaRPr lang="en-001" dirty="0"/>
          </a:p>
          <a:p>
            <a:pPr marL="0" indent="0">
              <a:buNone/>
            </a:pPr>
            <a:r>
              <a:rPr lang="en-US" dirty="0"/>
              <a:t>(15-20-0327-00-04aa)</a:t>
            </a:r>
          </a:p>
          <a:p>
            <a:pPr marL="0" indent="0">
              <a:buNone/>
            </a:pPr>
            <a:endParaRPr lang="en-001" dirty="0"/>
          </a:p>
          <a:p>
            <a:r>
              <a:rPr lang="en-US" dirty="0"/>
              <a:t>Guideline for technical contributions</a:t>
            </a:r>
            <a:endParaRPr lang="en-001" dirty="0"/>
          </a:p>
          <a:p>
            <a:pPr marL="0" indent="0">
              <a:buNone/>
            </a:pPr>
            <a:r>
              <a:rPr lang="en-US" dirty="0"/>
              <a:t>(15-20-0270-02-04aa)</a:t>
            </a:r>
          </a:p>
          <a:p>
            <a:pPr marL="0" indent="0">
              <a:buNone/>
            </a:pPr>
            <a:endParaRPr lang="en-US" dirty="0"/>
          </a:p>
          <a:p>
            <a:pPr marL="0" indent="0">
              <a:buNone/>
            </a:pPr>
            <a:r>
              <a:rPr lang="en-US" dirty="0"/>
              <a:t>to be presented on 18</a:t>
            </a:r>
            <a:r>
              <a:rPr lang="en-US" baseline="30000" dirty="0"/>
              <a:t>th</a:t>
            </a:r>
            <a:r>
              <a:rPr lang="en-US" dirty="0"/>
              <a:t> December (JST) Conference Call.</a:t>
            </a:r>
            <a:endParaRPr lang="en-001" dirty="0"/>
          </a:p>
        </p:txBody>
      </p:sp>
      <p:sp>
        <p:nvSpPr>
          <p:cNvPr id="2" name="フッター プレースホルダー 1">
            <a:extLst>
              <a:ext uri="{FF2B5EF4-FFF2-40B4-BE49-F238E27FC236}">
                <a16:creationId xmlns:a16="http://schemas.microsoft.com/office/drawing/2014/main" id="{9E41EF2E-08A1-46B2-99D7-039E3BC2EBD3}"/>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3128092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7B11F-D6AE-4412-AC84-D8DC3F7955F7}"/>
              </a:ext>
            </a:extLst>
          </p:cNvPr>
          <p:cNvSpPr>
            <a:spLocks noGrp="1"/>
          </p:cNvSpPr>
          <p:nvPr>
            <p:ph type="title"/>
          </p:nvPr>
        </p:nvSpPr>
        <p:spPr>
          <a:xfrm>
            <a:off x="685800" y="836712"/>
            <a:ext cx="7772400" cy="915888"/>
          </a:xfrm>
        </p:spPr>
        <p:txBody>
          <a:bodyPr/>
          <a:lstStyle/>
          <a:p>
            <a:r>
              <a:rPr lang="en-US" altLang="ja-JP" sz="2800" dirty="0">
                <a:latin typeface="Meiryo UI" panose="020B0604030504040204" pitchFamily="50" charset="-128"/>
                <a:ea typeface="Meiryo UI" panose="020B0604030504040204" pitchFamily="50" charset="-128"/>
              </a:rPr>
              <a:t>4.Conference call was planned </a:t>
            </a: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on 18</a:t>
            </a:r>
            <a:r>
              <a:rPr lang="en-US" altLang="ja-JP" sz="2800" baseline="30000" dirty="0">
                <a:latin typeface="Meiryo UI" panose="020B0604030504040204" pitchFamily="50" charset="-128"/>
                <a:ea typeface="Meiryo UI" panose="020B0604030504040204" pitchFamily="50" charset="-128"/>
              </a:rPr>
              <a:t>th</a:t>
            </a:r>
            <a:r>
              <a:rPr lang="en-US" altLang="ja-JP" sz="2800" dirty="0">
                <a:latin typeface="Meiryo UI" panose="020B0604030504040204" pitchFamily="50" charset="-128"/>
                <a:ea typeface="Meiryo UI" panose="020B0604030504040204" pitchFamily="50" charset="-128"/>
              </a:rPr>
              <a:t> Dec(JST)</a:t>
            </a:r>
            <a:br>
              <a:rPr lang="en-US" altLang="ja-JP" sz="2800" dirty="0">
                <a:latin typeface="Meiryo UI" panose="020B0604030504040204" pitchFamily="50" charset="-128"/>
                <a:ea typeface="Meiryo UI" panose="020B0604030504040204" pitchFamily="50" charset="-128"/>
              </a:rPr>
            </a:br>
            <a:endParaRPr lang="en-001" sz="2800" dirty="0"/>
          </a:p>
        </p:txBody>
      </p:sp>
      <p:sp>
        <p:nvSpPr>
          <p:cNvPr id="4" name="フッター プレースホルダー 3">
            <a:extLst>
              <a:ext uri="{FF2B5EF4-FFF2-40B4-BE49-F238E27FC236}">
                <a16:creationId xmlns:a16="http://schemas.microsoft.com/office/drawing/2014/main" id="{E259A0F9-DF26-477A-A69E-9AA3CD03E227}"/>
              </a:ext>
            </a:extLst>
          </p:cNvPr>
          <p:cNvSpPr>
            <a:spLocks noGrp="1"/>
          </p:cNvSpPr>
          <p:nvPr>
            <p:ph type="ftr" sz="quarter" idx="11"/>
          </p:nvPr>
        </p:nvSpPr>
        <p:spPr bwMode="auto">
          <a:xfrm>
            <a:off x="4860032" y="6475412"/>
            <a:ext cx="3750568" cy="193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SEMICONDUCTOR </a:t>
            </a:r>
            <a:endParaRPr lang="en-US" altLang="ja-JP" dirty="0"/>
          </a:p>
        </p:txBody>
      </p:sp>
      <p:sp>
        <p:nvSpPr>
          <p:cNvPr id="5" name="スライド番号プレースホルダー 4">
            <a:extLst>
              <a:ext uri="{FF2B5EF4-FFF2-40B4-BE49-F238E27FC236}">
                <a16:creationId xmlns:a16="http://schemas.microsoft.com/office/drawing/2014/main" id="{38A14338-E421-4621-859B-180B0C04903A}"/>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11</a:t>
            </a:fld>
            <a:endParaRPr lang="en-US" altLang="ja-JP"/>
          </a:p>
        </p:txBody>
      </p:sp>
      <p:graphicFrame>
        <p:nvGraphicFramePr>
          <p:cNvPr id="6" name="表 5">
            <a:extLst>
              <a:ext uri="{FF2B5EF4-FFF2-40B4-BE49-F238E27FC236}">
                <a16:creationId xmlns:a16="http://schemas.microsoft.com/office/drawing/2014/main" id="{D716D325-6CF4-46F7-ADAD-F77785A2C5EC}"/>
              </a:ext>
            </a:extLst>
          </p:cNvPr>
          <p:cNvGraphicFramePr>
            <a:graphicFrameLocks noGrp="1"/>
          </p:cNvGraphicFramePr>
          <p:nvPr/>
        </p:nvGraphicFramePr>
        <p:xfrm>
          <a:off x="579287" y="2120323"/>
          <a:ext cx="7985426" cy="4064270"/>
        </p:xfrm>
        <a:graphic>
          <a:graphicData uri="http://schemas.openxmlformats.org/drawingml/2006/table">
            <a:tbl>
              <a:tblPr firstRow="1" bandRow="1">
                <a:tableStyleId>{5940675A-B579-460E-94D1-54222C63F5DA}</a:tableStyleId>
              </a:tblPr>
              <a:tblGrid>
                <a:gridCol w="887111">
                  <a:extLst>
                    <a:ext uri="{9D8B030D-6E8A-4147-A177-3AD203B41FA5}">
                      <a16:colId xmlns:a16="http://schemas.microsoft.com/office/drawing/2014/main" val="2411820674"/>
                    </a:ext>
                  </a:extLst>
                </a:gridCol>
                <a:gridCol w="887111">
                  <a:extLst>
                    <a:ext uri="{9D8B030D-6E8A-4147-A177-3AD203B41FA5}">
                      <a16:colId xmlns:a16="http://schemas.microsoft.com/office/drawing/2014/main" val="20000"/>
                    </a:ext>
                  </a:extLst>
                </a:gridCol>
                <a:gridCol w="887111">
                  <a:extLst>
                    <a:ext uri="{9D8B030D-6E8A-4147-A177-3AD203B41FA5}">
                      <a16:colId xmlns:a16="http://schemas.microsoft.com/office/drawing/2014/main" val="20001"/>
                    </a:ext>
                  </a:extLst>
                </a:gridCol>
                <a:gridCol w="887111">
                  <a:extLst>
                    <a:ext uri="{9D8B030D-6E8A-4147-A177-3AD203B41FA5}">
                      <a16:colId xmlns:a16="http://schemas.microsoft.com/office/drawing/2014/main" val="20002"/>
                    </a:ext>
                  </a:extLst>
                </a:gridCol>
                <a:gridCol w="887111">
                  <a:extLst>
                    <a:ext uri="{9D8B030D-6E8A-4147-A177-3AD203B41FA5}">
                      <a16:colId xmlns:a16="http://schemas.microsoft.com/office/drawing/2014/main" val="20003"/>
                    </a:ext>
                  </a:extLst>
                </a:gridCol>
                <a:gridCol w="957580">
                  <a:extLst>
                    <a:ext uri="{9D8B030D-6E8A-4147-A177-3AD203B41FA5}">
                      <a16:colId xmlns:a16="http://schemas.microsoft.com/office/drawing/2014/main" val="20004"/>
                    </a:ext>
                  </a:extLst>
                </a:gridCol>
                <a:gridCol w="862669">
                  <a:extLst>
                    <a:ext uri="{9D8B030D-6E8A-4147-A177-3AD203B41FA5}">
                      <a16:colId xmlns:a16="http://schemas.microsoft.com/office/drawing/2014/main" val="20005"/>
                    </a:ext>
                  </a:extLst>
                </a:gridCol>
                <a:gridCol w="842511">
                  <a:extLst>
                    <a:ext uri="{9D8B030D-6E8A-4147-A177-3AD203B41FA5}">
                      <a16:colId xmlns:a16="http://schemas.microsoft.com/office/drawing/2014/main" val="20006"/>
                    </a:ext>
                  </a:extLst>
                </a:gridCol>
                <a:gridCol w="887111">
                  <a:extLst>
                    <a:ext uri="{9D8B030D-6E8A-4147-A177-3AD203B41FA5}">
                      <a16:colId xmlns:a16="http://schemas.microsoft.com/office/drawing/2014/main" val="853230546"/>
                    </a:ext>
                  </a:extLst>
                </a:gridCol>
              </a:tblGrid>
              <a:tr h="295902">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Sun</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Mon</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Tue</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Wed</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Thu</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Fri</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Sat</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Note</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46585">
                <a:tc rowSpan="2">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51th</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200" b="1" dirty="0">
                          <a:latin typeface="Meiryo UI" panose="020B0604030504040204" pitchFamily="50" charset="-128"/>
                          <a:ea typeface="Meiryo UI" panose="020B0604030504040204" pitchFamily="50" charset="-128"/>
                        </a:rPr>
                        <a:t>Dec.</a:t>
                      </a:r>
                      <a:r>
                        <a:rPr kumimoji="1" lang="en-US" altLang="ja-JP" sz="1200" b="1" baseline="0" dirty="0">
                          <a:latin typeface="Meiryo UI" panose="020B0604030504040204" pitchFamily="50" charset="-128"/>
                          <a:ea typeface="Meiryo UI" panose="020B0604030504040204" pitchFamily="50" charset="-128"/>
                        </a:rPr>
                        <a:t> 13</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200" b="1" baseline="0" dirty="0">
                          <a:latin typeface="Meiryo UI" panose="020B0604030504040204" pitchFamily="50" charset="-128"/>
                          <a:ea typeface="Meiryo UI" panose="020B0604030504040204" pitchFamily="50" charset="-128"/>
                        </a:rPr>
                        <a:t>Dec. 14</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Dec. 15</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200" b="1" baseline="0" dirty="0">
                          <a:latin typeface="Meiryo UI" panose="020B0604030504040204" pitchFamily="50" charset="-128"/>
                          <a:ea typeface="Meiryo UI" panose="020B0604030504040204" pitchFamily="50" charset="-128"/>
                        </a:rPr>
                        <a:t>Dec. 16</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200" b="1" baseline="0" dirty="0">
                          <a:latin typeface="Meiryo UI" panose="020B0604030504040204" pitchFamily="50" charset="-128"/>
                          <a:ea typeface="Meiryo UI" panose="020B0604030504040204" pitchFamily="50" charset="-128"/>
                        </a:rPr>
                        <a:t>Dec. 17</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Dec. 18</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Dec. 19</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rowSpan="2">
                  <a:txBody>
                    <a:bodyPr/>
                    <a:lstStyle/>
                    <a:p>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648752691"/>
                  </a:ext>
                </a:extLst>
              </a:tr>
              <a:tr h="209597">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900" b="1" dirty="0">
                          <a:latin typeface="Meiryo UI" panose="020B0604030504040204" pitchFamily="50" charset="-128"/>
                          <a:ea typeface="Meiryo UI" panose="020B0604030504040204" pitchFamily="50" charset="-128"/>
                        </a:rPr>
                        <a:t>Deadline of additional proposals</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900" b="1" dirty="0">
                          <a:latin typeface="Meiryo UI" panose="020B0604030504040204" pitchFamily="50" charset="-128"/>
                          <a:ea typeface="Meiryo UI" panose="020B0604030504040204" pitchFamily="50" charset="-128"/>
                        </a:rPr>
                        <a:t>JRE meeting</a:t>
                      </a:r>
                    </a:p>
                    <a:p>
                      <a:r>
                        <a:rPr kumimoji="1" lang="en-US" altLang="ja-JP" sz="900" b="1" dirty="0">
                          <a:latin typeface="Meiryo UI" panose="020B0604030504040204" pitchFamily="50" charset="-128"/>
                          <a:ea typeface="Meiryo UI" panose="020B0604030504040204" pitchFamily="50" charset="-128"/>
                        </a:rPr>
                        <a:t>GMT(23:00)</a:t>
                      </a:r>
                    </a:p>
                    <a:p>
                      <a:r>
                        <a:rPr kumimoji="1" lang="en-US" altLang="ja-JP" sz="900" b="1" dirty="0">
                          <a:latin typeface="Meiryo UI" panose="020B0604030504040204" pitchFamily="50" charset="-128"/>
                          <a:ea typeface="Meiryo UI" panose="020B0604030504040204" pitchFamily="50" charset="-128"/>
                        </a:rPr>
                        <a:t>PST(15:00)</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latin typeface="Meiryo UI" panose="020B0604030504040204" pitchFamily="50" charset="-128"/>
                          <a:ea typeface="Meiryo UI" panose="020B0604030504040204" pitchFamily="50" charset="-128"/>
                        </a:rPr>
                        <a:t>JRE meeting</a:t>
                      </a:r>
                    </a:p>
                    <a:p>
                      <a:r>
                        <a:rPr kumimoji="1" lang="en-US" altLang="ja-JP" sz="900" b="1" dirty="0">
                          <a:latin typeface="Meiryo UI" panose="020B0604030504040204" pitchFamily="50" charset="-128"/>
                          <a:ea typeface="Meiryo UI" panose="020B0604030504040204" pitchFamily="50" charset="-128"/>
                        </a:rPr>
                        <a:t>Japan 8:00</a:t>
                      </a:r>
                    </a:p>
                  </a:txBody>
                  <a:tcPr marT="60960" marB="60960">
                    <a:solidFill>
                      <a:srgbClr val="FF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4090848037"/>
                  </a:ext>
                </a:extLst>
              </a:tr>
              <a:tr h="24658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52</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20</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25</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26</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212485714"/>
                  </a:ext>
                </a:extLst>
              </a:tr>
              <a:tr h="228091">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119222673"/>
                  </a:ext>
                </a:extLst>
              </a:tr>
              <a:tr h="30997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53</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27</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28</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29</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30</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31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3116464978"/>
                  </a:ext>
                </a:extLst>
              </a:tr>
              <a:tr h="357548">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165427928"/>
                  </a:ext>
                </a:extLst>
              </a:tr>
              <a:tr h="35754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st</a:t>
                      </a:r>
                      <a:endPar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2021</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5</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6</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7</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8</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9</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3699049990"/>
                  </a:ext>
                </a:extLst>
              </a:tr>
              <a:tr h="357548">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691218019"/>
                  </a:ext>
                </a:extLst>
              </a:tr>
              <a:tr h="35754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nd</a:t>
                      </a:r>
                      <a:endPar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2021</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10</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15</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16</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147887600"/>
                  </a:ext>
                </a:extLst>
              </a:tr>
              <a:tr h="357548">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900" b="1" dirty="0">
                          <a:latin typeface="Meiryo UI" panose="020B0604030504040204" pitchFamily="50" charset="-128"/>
                          <a:ea typeface="Meiryo UI" panose="020B0604030504040204" pitchFamily="50" charset="-128"/>
                        </a:rPr>
                        <a:t>Opening </a:t>
                      </a:r>
                    </a:p>
                    <a:p>
                      <a:r>
                        <a:rPr kumimoji="1" lang="en-US" altLang="ja-JP" sz="900" b="1" dirty="0">
                          <a:latin typeface="Meiryo UI" panose="020B0604030504040204" pitchFamily="50" charset="-128"/>
                          <a:ea typeface="Meiryo UI" panose="020B0604030504040204" pitchFamily="50" charset="-128"/>
                        </a:rPr>
                        <a:t>Plenary</a:t>
                      </a:r>
                      <a:endParaRPr kumimoji="1" lang="ja-JP" altLang="en-US" sz="900" b="1" dirty="0">
                        <a:latin typeface="Meiryo UI" panose="020B0604030504040204" pitchFamily="50" charset="-128"/>
                        <a:ea typeface="Meiryo UI" panose="020B0604030504040204" pitchFamily="50" charset="-128"/>
                      </a:endParaRPr>
                    </a:p>
                    <a:p>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a:latin typeface="Meiryo UI" panose="020B0604030504040204" pitchFamily="50" charset="-128"/>
                          <a:ea typeface="Meiryo UI" panose="020B0604030504040204" pitchFamily="50" charset="-128"/>
                        </a:rPr>
                        <a:t>Closing Plenary</a:t>
                      </a:r>
                      <a:endParaRPr kumimoji="1" lang="ja-JP" altLang="en-US" sz="1050" b="1"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036219739"/>
                  </a:ext>
                </a:extLst>
              </a:tr>
            </a:tbl>
          </a:graphicData>
        </a:graphic>
      </p:graphicFrame>
      <p:sp>
        <p:nvSpPr>
          <p:cNvPr id="7" name="テキスト ボックス 6">
            <a:extLst>
              <a:ext uri="{FF2B5EF4-FFF2-40B4-BE49-F238E27FC236}">
                <a16:creationId xmlns:a16="http://schemas.microsoft.com/office/drawing/2014/main" id="{1FD5BAA1-E98A-43D0-8ADB-7FDB440267FC}"/>
              </a:ext>
            </a:extLst>
          </p:cNvPr>
          <p:cNvSpPr txBox="1"/>
          <p:nvPr/>
        </p:nvSpPr>
        <p:spPr>
          <a:xfrm>
            <a:off x="251520" y="1452048"/>
            <a:ext cx="8496944" cy="646331"/>
          </a:xfrm>
          <a:prstGeom prst="rect">
            <a:avLst/>
          </a:prstGeom>
          <a:noFill/>
        </p:spPr>
        <p:txBody>
          <a:bodyPr wrap="square" rtlCol="0">
            <a:spAutoFit/>
          </a:bodyPr>
          <a:lstStyle/>
          <a:p>
            <a:r>
              <a:rPr lang="en-US" sz="1800" dirty="0">
                <a:latin typeface="Meiryo UI" panose="020B0604030504040204" pitchFamily="50" charset="-128"/>
                <a:ea typeface="Meiryo UI" panose="020B0604030504040204" pitchFamily="50" charset="-128"/>
              </a:rPr>
              <a:t>In order to check additional proposals and make consolidated proposals, TG4aa planned one conference call before January Interim as follows.</a:t>
            </a:r>
            <a:endParaRPr lang="en-001" sz="18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2EF0F9C8-9CEF-4847-8FA5-8751ECF10D5E}"/>
              </a:ext>
            </a:extLst>
          </p:cNvPr>
          <p:cNvSpPr txBox="1"/>
          <p:nvPr/>
        </p:nvSpPr>
        <p:spPr>
          <a:xfrm>
            <a:off x="793079" y="6125264"/>
            <a:ext cx="7344816" cy="400110"/>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JRE proposes Three sessions for January Interim</a:t>
            </a:r>
            <a:endParaRPr lang="en-001"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72305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a:latin typeface="Meiryo UI" panose="020B0604030504040204" pitchFamily="50" charset="-128"/>
                <a:ea typeface="Meiryo UI" panose="020B0604030504040204" pitchFamily="50" charset="-128"/>
              </a:rPr>
              <a:t>5.January JRE Interim sessions was planned</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graphicFrame>
        <p:nvGraphicFramePr>
          <p:cNvPr id="9" name="コンテンツ プレースホルダー 8"/>
          <p:cNvGraphicFramePr>
            <a:graphicFrameLocks noGrp="1"/>
          </p:cNvGraphicFramePr>
          <p:nvPr>
            <p:ph idx="1"/>
          </p:nvPr>
        </p:nvGraphicFramePr>
        <p:xfrm>
          <a:off x="395536" y="2060848"/>
          <a:ext cx="8352926" cy="31709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tc>
                  <a:txBody>
                    <a:bodyPr/>
                    <a:lstStyle/>
                    <a:p>
                      <a:pPr algn="ctr"/>
                      <a:r>
                        <a:rPr kumimoji="1" lang="en-US" altLang="ja-JP" dirty="0"/>
                        <a:t>Friday</a:t>
                      </a:r>
                      <a:endParaRPr kumimoji="1" lang="ja-JP" altLang="en-US" dirty="0"/>
                    </a:p>
                  </a:txBody>
                  <a:tcPr anchor="ctr"/>
                </a:tc>
                <a:extLst>
                  <a:ext uri="{0D108BD9-81ED-4DB2-BD59-A6C34878D82A}">
                    <a16:rowId xmlns:a16="http://schemas.microsoft.com/office/drawing/2014/main" val="10000"/>
                  </a:ext>
                </a:extLst>
              </a:tr>
              <a:tr h="540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540000">
                <a:tc>
                  <a:txBody>
                    <a:bodyPr/>
                    <a:lstStyle/>
                    <a:p>
                      <a:pPr algn="ctr"/>
                      <a:r>
                        <a:rPr kumimoji="1" lang="en-US" altLang="ja-JP" dirty="0"/>
                        <a:t>AM2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Opening</a:t>
                      </a: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Closing</a:t>
                      </a:r>
                    </a:p>
                  </a:txBody>
                  <a:tcPr anchor="ctr"/>
                </a:tc>
                <a:extLst>
                  <a:ext uri="{0D108BD9-81ED-4DB2-BD59-A6C34878D82A}">
                    <a16:rowId xmlns:a16="http://schemas.microsoft.com/office/drawing/2014/main" val="10002"/>
                  </a:ext>
                </a:extLst>
              </a:tr>
              <a:tr h="540000">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540000">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540000">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ja-JP" altLang="en-US" dirty="0">
                        <a:solidFill>
                          <a:schemeClr val="tx1"/>
                        </a:solidFill>
                      </a:endParaRPr>
                    </a:p>
                  </a:txBody>
                  <a:tcPr anchor="ctr">
                    <a:lnL w="12700" cap="flat" cmpd="sng" algn="ctr">
                      <a:solidFill>
                        <a:srgbClr val="FF00FF"/>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2" name="テキスト ボックス 1">
            <a:extLst>
              <a:ext uri="{FF2B5EF4-FFF2-40B4-BE49-F238E27FC236}">
                <a16:creationId xmlns:a16="http://schemas.microsoft.com/office/drawing/2014/main" id="{5AA51C1F-FD1A-42B5-93E8-C89BB92EB93B}"/>
              </a:ext>
            </a:extLst>
          </p:cNvPr>
          <p:cNvSpPr txBox="1"/>
          <p:nvPr/>
        </p:nvSpPr>
        <p:spPr>
          <a:xfrm>
            <a:off x="395536" y="5661248"/>
            <a:ext cx="8352926" cy="523220"/>
          </a:xfrm>
          <a:prstGeom prst="rect">
            <a:avLst/>
          </a:prstGeom>
          <a:noFill/>
        </p:spPr>
        <p:txBody>
          <a:bodyPr wrap="square" rtlCol="0">
            <a:spAutoFit/>
          </a:bodyPr>
          <a:lstStyle/>
          <a:p>
            <a:r>
              <a:rPr lang="en-US" sz="2800" dirty="0">
                <a:latin typeface="Meiryo UI" panose="020B0604030504040204" pitchFamily="50" charset="-128"/>
                <a:ea typeface="Meiryo UI" panose="020B0604030504040204" pitchFamily="50" charset="-128"/>
              </a:rPr>
              <a:t>Above 3 sessions were proposed.</a:t>
            </a:r>
            <a:endParaRPr lang="en-001" sz="2800" dirty="0">
              <a:latin typeface="Meiryo UI" panose="020B0604030504040204" pitchFamily="50" charset="-128"/>
              <a:ea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5282E9A1-F5C6-46DD-A52A-F24E95ACE761}"/>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4104537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Next steps</a:t>
            </a: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13</a:t>
            </a:fld>
            <a:endParaRPr lang="en-US" altLang="ja-JP"/>
          </a:p>
        </p:txBody>
      </p:sp>
      <p:sp>
        <p:nvSpPr>
          <p:cNvPr id="7" name="コンテンツ プレースホルダー 6"/>
          <p:cNvSpPr>
            <a:spLocks noGrp="1"/>
          </p:cNvSpPr>
          <p:nvPr>
            <p:ph idx="1"/>
          </p:nvPr>
        </p:nvSpPr>
        <p:spPr>
          <a:xfrm>
            <a:off x="217613" y="1773557"/>
            <a:ext cx="8784976" cy="3891136"/>
          </a:xfrm>
        </p:spPr>
        <p:txBody>
          <a:bodyPr/>
          <a:lstStyle/>
          <a:p>
            <a:pPr marL="0" indent="0">
              <a:buNone/>
            </a:pPr>
            <a:r>
              <a:rPr lang="en-US" altLang="ja-JP" sz="3200" dirty="0"/>
              <a:t>Planned following topics at January Interim</a:t>
            </a:r>
          </a:p>
          <a:p>
            <a:pPr marL="0" indent="0">
              <a:buNone/>
            </a:pPr>
            <a:endParaRPr lang="en-US" altLang="ja-JP" sz="3200" dirty="0"/>
          </a:p>
          <a:p>
            <a:pPr marL="285750" indent="-285750">
              <a:buFont typeface="Wingdings" panose="05000000000000000000" pitchFamily="2" charset="2"/>
              <a:buChar char="q"/>
            </a:pPr>
            <a:r>
              <a:rPr lang="en-US" sz="3200" dirty="0">
                <a:latin typeface="Meiryo UI" panose="020B0604030504040204" pitchFamily="50" charset="-128"/>
                <a:ea typeface="Meiryo UI" panose="020B0604030504040204" pitchFamily="50" charset="-128"/>
              </a:rPr>
              <a:t>Review Consolidated proposals </a:t>
            </a:r>
          </a:p>
          <a:p>
            <a:pPr marL="285750" indent="-285750">
              <a:buFont typeface="Wingdings" panose="05000000000000000000" pitchFamily="2" charset="2"/>
              <a:buChar char="q"/>
            </a:pPr>
            <a:r>
              <a:rPr lang="en-US" sz="3200" dirty="0">
                <a:latin typeface="Meiryo UI" panose="020B0604030504040204" pitchFamily="50" charset="-128"/>
                <a:ea typeface="Meiryo UI" panose="020B0604030504040204" pitchFamily="50" charset="-128"/>
              </a:rPr>
              <a:t>Draft discussion</a:t>
            </a:r>
          </a:p>
        </p:txBody>
      </p:sp>
      <p:sp>
        <p:nvSpPr>
          <p:cNvPr id="3" name="フッター プレースホルダー 2">
            <a:extLst>
              <a:ext uri="{FF2B5EF4-FFF2-40B4-BE49-F238E27FC236}">
                <a16:creationId xmlns:a16="http://schemas.microsoft.com/office/drawing/2014/main" id="{EF2B7B6F-146B-4A59-B6E0-3DADBA2CCBD4}"/>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1731424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4" name="フッター プレースホルダー 3">
            <a:extLst>
              <a:ext uri="{FF2B5EF4-FFF2-40B4-BE49-F238E27FC236}">
                <a16:creationId xmlns:a16="http://schemas.microsoft.com/office/drawing/2014/main" id="{837F1A04-F126-464A-825A-9DF427E6701C}"/>
              </a:ext>
            </a:extLst>
          </p:cNvPr>
          <p:cNvSpPr>
            <a:spLocks noGrp="1"/>
          </p:cNvSpPr>
          <p:nvPr>
            <p:ph type="ftr" sz="quarter" idx="13"/>
          </p:nvPr>
        </p:nvSpPr>
        <p:spPr/>
        <p:txBody>
          <a:bodyPr/>
          <a:lstStyle/>
          <a:p>
            <a:r>
              <a:rPr lang="en-US" altLang="ja-JP" dirty="0"/>
              <a:t>Takashi </a:t>
            </a:r>
            <a:r>
              <a:rPr lang="en-US" altLang="ja-JP" dirty="0" err="1"/>
              <a:t>Kuramochi</a:t>
            </a:r>
            <a:r>
              <a:rPr lang="en-US" altLang="ja-JP" dirty="0"/>
              <a:t>, LAPIS TECHNOLOGY </a:t>
            </a:r>
          </a:p>
        </p:txBody>
      </p:sp>
    </p:spTree>
    <p:extLst>
      <p:ext uri="{BB962C8B-B14F-4D97-AF65-F5344CB8AC3E}">
        <p14:creationId xmlns:p14="http://schemas.microsoft.com/office/powerpoint/2010/main" val="78523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IG JRE</a:t>
            </a:r>
            <a:br>
              <a:rPr lang="en-US" altLang="ja-JP" dirty="0"/>
            </a:br>
            <a:r>
              <a:rPr lang="en-US" altLang="ja-JP" dirty="0"/>
              <a:t>Virtual November Plenary </a:t>
            </a:r>
            <a:br>
              <a:rPr lang="en-US" altLang="ja-JP" dirty="0"/>
            </a:br>
            <a:r>
              <a:rPr lang="en-US" altLang="ja-JP" dirty="0"/>
              <a:t>Closing report </a:t>
            </a:r>
            <a:br>
              <a:rPr lang="en-US" altLang="ja-JP" dirty="0"/>
            </a:br>
            <a:r>
              <a:rPr lang="en-US" altLang="ja-JP" dirty="0"/>
              <a:t>on</a:t>
            </a:r>
            <a:br>
              <a:rPr lang="en-US" altLang="ja-JP" dirty="0"/>
            </a:br>
            <a:r>
              <a:rPr lang="en-US" altLang="ja-JP" dirty="0"/>
              <a:t>November 3</a:t>
            </a:r>
            <a:r>
              <a:rPr lang="en-US" altLang="ja-JP" baseline="30000" dirty="0"/>
              <a:t>rd</a:t>
            </a:r>
            <a:r>
              <a:rPr lang="en-US" altLang="ja-JP" dirty="0"/>
              <a:t>/4</a:t>
            </a:r>
            <a:r>
              <a:rPr lang="en-US" altLang="ja-JP" baseline="30000" dirty="0"/>
              <a:t>th</a:t>
            </a:r>
            <a:r>
              <a:rPr lang="en-US" altLang="ja-JP" dirty="0"/>
              <a:t>/5</a:t>
            </a:r>
            <a:r>
              <a:rPr lang="en-US" altLang="ja-JP" baseline="30000" dirty="0"/>
              <a:t>th</a:t>
            </a:r>
            <a:r>
              <a:rPr lang="en-US" altLang="ja-JP" dirty="0"/>
              <a:t> ,2020</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2" name="フッター プレースホルダー 1">
            <a:extLst>
              <a:ext uri="{FF2B5EF4-FFF2-40B4-BE49-F238E27FC236}">
                <a16:creationId xmlns:a16="http://schemas.microsoft.com/office/drawing/2014/main" id="{0B78052F-FC24-4132-AE48-CD02FF5E93EA}"/>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Kunal Shah(ITRON),Hiroshi Harada(Kyoto University)</a:t>
            </a:r>
          </a:p>
          <a:p>
            <a:pPr lvl="1"/>
            <a:r>
              <a:rPr lang="en-US" altLang="ja-JP" dirty="0"/>
              <a:t>Secretary : Kiyoshi Fukui(OKI)</a:t>
            </a:r>
          </a:p>
          <a:p>
            <a:pPr lvl="1"/>
            <a:r>
              <a:rPr lang="en-US" altLang="ja-JP" dirty="0"/>
              <a:t>Technical Editor : TBD</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Tree>
    <p:extLst>
      <p:ext uri="{BB962C8B-B14F-4D97-AF65-F5344CB8AC3E}">
        <p14:creationId xmlns:p14="http://schemas.microsoft.com/office/powerpoint/2010/main" val="158865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graphicFrame>
        <p:nvGraphicFramePr>
          <p:cNvPr id="9" name="コンテンツ プレースホルダー 8"/>
          <p:cNvGraphicFramePr>
            <a:graphicFrameLocks noGrp="1"/>
          </p:cNvGraphicFramePr>
          <p:nvPr>
            <p:ph idx="1"/>
          </p:nvPr>
        </p:nvGraphicFramePr>
        <p:xfrm>
          <a:off x="395536" y="2060848"/>
          <a:ext cx="8352926" cy="344016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70840">
                <a:tc>
                  <a:txBody>
                    <a:bodyPr/>
                    <a:lstStyle/>
                    <a:p>
                      <a:endParaRPr kumimoji="1" lang="ja-JP" altLang="en-US" dirty="0"/>
                    </a:p>
                  </a:txBody>
                  <a:tcPr/>
                </a:tc>
                <a:tc>
                  <a:txBody>
                    <a:bodyPr/>
                    <a:lstStyle/>
                    <a:p>
                      <a:pPr algn="ctr"/>
                      <a:r>
                        <a:rPr kumimoji="1" lang="en-US" altLang="ja-JP" dirty="0"/>
                        <a:t>Monday</a:t>
                      </a:r>
                    </a:p>
                    <a:p>
                      <a:pPr algn="ctr"/>
                      <a:r>
                        <a:rPr kumimoji="1" lang="en-US" altLang="ja-JP" dirty="0"/>
                        <a:t>11/2</a:t>
                      </a:r>
                      <a:endParaRPr kumimoji="1" lang="ja-JP" altLang="en-US" dirty="0"/>
                    </a:p>
                  </a:txBody>
                  <a:tcPr anchor="ctr"/>
                </a:tc>
                <a:tc>
                  <a:txBody>
                    <a:bodyPr/>
                    <a:lstStyle/>
                    <a:p>
                      <a:pPr algn="ctr"/>
                      <a:r>
                        <a:rPr kumimoji="1" lang="en-US" altLang="ja-JP" dirty="0"/>
                        <a:t>Tuesday</a:t>
                      </a:r>
                    </a:p>
                    <a:p>
                      <a:pPr algn="ctr"/>
                      <a:r>
                        <a:rPr kumimoji="1" lang="en-US" altLang="ja-JP" dirty="0"/>
                        <a:t>11/3</a:t>
                      </a:r>
                      <a:endParaRPr kumimoji="1" lang="ja-JP" altLang="en-US" dirty="0"/>
                    </a:p>
                  </a:txBody>
                  <a:tcPr anchor="ctr"/>
                </a:tc>
                <a:tc>
                  <a:txBody>
                    <a:bodyPr/>
                    <a:lstStyle/>
                    <a:p>
                      <a:pPr algn="ctr"/>
                      <a:r>
                        <a:rPr kumimoji="1" lang="en-US" altLang="ja-JP" dirty="0"/>
                        <a:t>Wednesday</a:t>
                      </a:r>
                    </a:p>
                    <a:p>
                      <a:pPr algn="ctr"/>
                      <a:r>
                        <a:rPr kumimoji="1" lang="en-US" altLang="ja-JP" dirty="0"/>
                        <a:t>11/4</a:t>
                      </a:r>
                      <a:endParaRPr kumimoji="1" lang="ja-JP" altLang="en-US" dirty="0"/>
                    </a:p>
                  </a:txBody>
                  <a:tcPr anchor="ctr"/>
                </a:tc>
                <a:tc>
                  <a:txBody>
                    <a:bodyPr/>
                    <a:lstStyle/>
                    <a:p>
                      <a:pPr algn="ctr"/>
                      <a:r>
                        <a:rPr kumimoji="1" lang="en-US" altLang="ja-JP" dirty="0"/>
                        <a:t>Thursday</a:t>
                      </a:r>
                    </a:p>
                    <a:p>
                      <a:pPr algn="ctr"/>
                      <a:r>
                        <a:rPr kumimoji="1" lang="en-US" altLang="ja-JP" dirty="0"/>
                        <a:t>11/5</a:t>
                      </a:r>
                      <a:endParaRPr kumimoji="1" lang="ja-JP" altLang="en-US" dirty="0"/>
                    </a:p>
                  </a:txBody>
                  <a:tcPr anchor="ctr"/>
                </a:tc>
                <a:tc>
                  <a:txBody>
                    <a:bodyPr/>
                    <a:lstStyle/>
                    <a:p>
                      <a:pPr algn="ctr"/>
                      <a:r>
                        <a:rPr kumimoji="1" lang="en-US" altLang="ja-JP" dirty="0"/>
                        <a:t>Friday</a:t>
                      </a:r>
                    </a:p>
                    <a:p>
                      <a:pPr algn="ctr"/>
                      <a:r>
                        <a:rPr kumimoji="1" lang="en-US" altLang="ja-JP" dirty="0"/>
                        <a:t>11/6</a:t>
                      </a:r>
                      <a:endParaRPr kumimoji="1" lang="ja-JP" altLang="en-US" dirty="0"/>
                    </a:p>
                  </a:txBody>
                  <a:tcPr anchor="ctr"/>
                </a:tc>
                <a:extLst>
                  <a:ext uri="{0D108BD9-81ED-4DB2-BD59-A6C34878D82A}">
                    <a16:rowId xmlns:a16="http://schemas.microsoft.com/office/drawing/2014/main" val="10000"/>
                  </a:ext>
                </a:extLst>
              </a:tr>
              <a:tr h="540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540000">
                <a:tc>
                  <a:txBody>
                    <a:bodyPr/>
                    <a:lstStyle/>
                    <a:p>
                      <a:pPr algn="ctr"/>
                      <a:r>
                        <a:rPr kumimoji="1" lang="en-US" altLang="ja-JP" dirty="0"/>
                        <a:t>AM2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Opening</a:t>
                      </a: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extLst>
                  <a:ext uri="{0D108BD9-81ED-4DB2-BD59-A6C34878D82A}">
                    <a16:rowId xmlns:a16="http://schemas.microsoft.com/office/drawing/2014/main" val="10002"/>
                  </a:ext>
                </a:extLst>
              </a:tr>
              <a:tr h="540000">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540000">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540000">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ja-JP" altLang="en-US" dirty="0">
                        <a:solidFill>
                          <a:schemeClr val="tx1"/>
                        </a:solidFill>
                      </a:endParaRPr>
                    </a:p>
                  </a:txBody>
                  <a:tcPr anchor="ctr">
                    <a:lnL w="12700" cap="flat" cmpd="sng" algn="ctr">
                      <a:solidFill>
                        <a:srgbClr val="FF00FF"/>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November Plenary 2020(Eastern Time Zone)</a:t>
            </a:r>
            <a:endParaRPr kumimoji="1" lang="ja-JP" altLang="en-US" b="1" dirty="0"/>
          </a:p>
        </p:txBody>
      </p:sp>
    </p:spTree>
    <p:extLst>
      <p:ext uri="{BB962C8B-B14F-4D97-AF65-F5344CB8AC3E}">
        <p14:creationId xmlns:p14="http://schemas.microsoft.com/office/powerpoint/2010/main" val="242178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rmAutofit fontScale="92500" lnSpcReduction="10000"/>
          </a:bodyPr>
          <a:lstStyle/>
          <a:p>
            <a:r>
              <a:rPr lang="en-US" altLang="ja-JP" sz="2400" dirty="0"/>
              <a:t>3rd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Hear Technical proposal from Kyoto University</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a:p>
            <a:r>
              <a:rPr lang="en-US" altLang="ja-JP" sz="2400" dirty="0"/>
              <a:t>4thd Wednesday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Hear Technical proposal from Lapis</a:t>
            </a:r>
          </a:p>
          <a:p>
            <a:pPr marL="800100" lvl="1" indent="-342900">
              <a:buFont typeface="+mj-lt"/>
              <a:buAutoNum type="arabicPeriod"/>
            </a:pPr>
            <a:r>
              <a:rPr lang="en-US" sz="1600" dirty="0"/>
              <a:t>Discuss any comments on PAR/CSD</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r>
              <a:rPr lang="en-US" altLang="ja-JP" sz="1600" dirty="0"/>
              <a:t>            </a:t>
            </a:r>
          </a:p>
        </p:txBody>
      </p:sp>
      <p:sp>
        <p:nvSpPr>
          <p:cNvPr id="4098" name="Rectangle 2"/>
          <p:cNvSpPr>
            <a:spLocks noGrp="1" noChangeArrowheads="1"/>
          </p:cNvSpPr>
          <p:nvPr>
            <p:ph type="title"/>
          </p:nvPr>
        </p:nvSpPr>
        <p:spPr>
          <a:ln/>
        </p:spPr>
        <p:txBody>
          <a:bodyPr/>
          <a:lstStyle/>
          <a:p>
            <a:r>
              <a:rPr lang="en-US" altLang="ja-JP" b="1" dirty="0"/>
              <a:t>Agenda items for the week</a:t>
            </a:r>
            <a:br>
              <a:rPr lang="en-US" altLang="ja-JP" b="1" dirty="0"/>
            </a:br>
            <a:r>
              <a:rPr lang="en-US" altLang="ja-JP" b="1" dirty="0"/>
              <a:t>(Eastern Time Zone)</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782543"/>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5th Thursday PM3(17:00-18:00)</a:t>
            </a:r>
          </a:p>
          <a:p>
            <a:pPr marL="800100" lvl="1" indent="-342900">
              <a:buFont typeface="+mj-lt"/>
              <a:buAutoNum type="arabicPeriod"/>
            </a:pPr>
            <a:r>
              <a:rPr lang="en-US" sz="1200" kern="0" dirty="0"/>
              <a:t>OPEN</a:t>
            </a:r>
          </a:p>
          <a:p>
            <a:pPr marL="800100" lvl="1" indent="-342900">
              <a:buFont typeface="+mj-lt"/>
              <a:buAutoNum type="arabicPeriod"/>
            </a:pPr>
            <a:r>
              <a:rPr lang="en-US" sz="1200" kern="0" dirty="0"/>
              <a:t>Attendance</a:t>
            </a:r>
          </a:p>
          <a:p>
            <a:pPr marL="800100" lvl="1" indent="-342900">
              <a:buFont typeface="+mj-lt"/>
              <a:buAutoNum type="arabicPeriod"/>
            </a:pPr>
            <a:r>
              <a:rPr lang="en-US" sz="1200" kern="0" dirty="0"/>
              <a:t>Review Consolidated proposals</a:t>
            </a:r>
          </a:p>
          <a:p>
            <a:pPr marL="800100" lvl="1" indent="-342900">
              <a:buFont typeface="+mj-lt"/>
              <a:buAutoNum type="arabicPeriod"/>
            </a:pPr>
            <a:r>
              <a:rPr lang="en-US" sz="1200" kern="0" dirty="0"/>
              <a:t>Call for additional technical proposals</a:t>
            </a:r>
          </a:p>
          <a:p>
            <a:pPr marL="800100" lvl="1" indent="-342900">
              <a:buFont typeface="+mj-lt"/>
              <a:buAutoNum type="arabicPeriod"/>
            </a:pPr>
            <a:r>
              <a:rPr lang="en-US" sz="1200" kern="0" dirty="0"/>
              <a:t>Review updated PAR/CSD and</a:t>
            </a:r>
            <a:br>
              <a:rPr lang="en-US" sz="1200" kern="0" dirty="0"/>
            </a:br>
            <a:r>
              <a:rPr lang="en-US" sz="1200" kern="0" dirty="0"/>
              <a:t>Hear additional comments on PAR/CSD</a:t>
            </a:r>
          </a:p>
          <a:p>
            <a:pPr marL="800100" lvl="1" indent="-342900">
              <a:buFont typeface="+mj-lt"/>
              <a:buAutoNum type="arabicPeriod"/>
            </a:pPr>
            <a:r>
              <a:rPr lang="en-US" sz="1200" kern="0" dirty="0"/>
              <a:t>Motion for updated PAR/CSD</a:t>
            </a:r>
          </a:p>
          <a:p>
            <a:pPr marL="800100" lvl="1" indent="-342900">
              <a:buFont typeface="+mj-lt"/>
              <a:buAutoNum type="arabicPeriod"/>
            </a:pPr>
            <a:r>
              <a:rPr lang="en-US" sz="1200" kern="0" dirty="0"/>
              <a:t>Discuss next step</a:t>
            </a:r>
          </a:p>
          <a:p>
            <a:pPr marL="800100" lvl="1" indent="-342900">
              <a:buFont typeface="+mj-lt"/>
              <a:buAutoNum type="arabicPeriod"/>
            </a:pPr>
            <a:r>
              <a:rPr lang="en-US" sz="1200" dirty="0"/>
              <a:t>Plan for January meeting (# of sessions)</a:t>
            </a:r>
            <a:endParaRPr lang="en-US" sz="1200" kern="0" dirty="0"/>
          </a:p>
          <a:p>
            <a:pPr marL="800100" lvl="1" indent="-342900">
              <a:buFont typeface="+mj-lt"/>
              <a:buAutoNum type="arabicPeriod"/>
            </a:pPr>
            <a:r>
              <a:rPr lang="en-US" sz="1200" kern="0" dirty="0"/>
              <a:t>Any other business</a:t>
            </a:r>
          </a:p>
          <a:p>
            <a:pPr marL="800100" lvl="1" indent="-342900">
              <a:buFont typeface="+mj-lt"/>
              <a:buAutoNum type="arabicPeriod"/>
            </a:pPr>
            <a:r>
              <a:rPr lang="en-US" sz="1200" dirty="0"/>
              <a:t>Attendance recap</a:t>
            </a:r>
            <a:endParaRPr lang="en-US" sz="1200" kern="0" dirty="0"/>
          </a:p>
          <a:p>
            <a:pPr marL="800100" lvl="1" indent="-342900">
              <a:buFont typeface="+mj-lt"/>
              <a:buAutoNum type="arabicPeriod"/>
            </a:pPr>
            <a:r>
              <a:rPr lang="en-US" sz="1200" kern="0" dirty="0"/>
              <a:t>Adjourn 4aa JRE</a:t>
            </a:r>
            <a:endParaRPr lang="en-US" altLang="ja-JP" sz="1200" kern="0" dirty="0"/>
          </a:p>
        </p:txBody>
      </p:sp>
    </p:spTree>
    <p:extLst>
      <p:ext uri="{BB962C8B-B14F-4D97-AF65-F5344CB8AC3E}">
        <p14:creationId xmlns:p14="http://schemas.microsoft.com/office/powerpoint/2010/main" val="422575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eiryo UI" panose="020B0604030504040204" pitchFamily="50" charset="-128"/>
                <a:ea typeface="Meiryo UI" panose="020B0604030504040204" pitchFamily="50" charset="-128"/>
              </a:rPr>
              <a:t>Accomplishments:</a:t>
            </a:r>
          </a:p>
        </p:txBody>
      </p:sp>
      <p:sp>
        <p:nvSpPr>
          <p:cNvPr id="3" name="コンテンツ プレースホルダー 2"/>
          <p:cNvSpPr>
            <a:spLocks noGrp="1"/>
          </p:cNvSpPr>
          <p:nvPr>
            <p:ph idx="1"/>
          </p:nvPr>
        </p:nvSpPr>
        <p:spPr>
          <a:xfrm>
            <a:off x="0" y="1700808"/>
            <a:ext cx="9144000" cy="4114800"/>
          </a:xfrm>
        </p:spPr>
        <p:txBody>
          <a:bodyPr/>
          <a:lstStyle/>
          <a:p>
            <a:pPr marL="514350" indent="-514350">
              <a:buFont typeface="+mj-lt"/>
              <a:buAutoNum type="arabicPeriod"/>
            </a:pPr>
            <a:r>
              <a:rPr lang="en-US" altLang="ja-JP" sz="1800" dirty="0">
                <a:latin typeface="Meiryo UI" panose="020B0604030504040204" pitchFamily="50" charset="-128"/>
                <a:ea typeface="Meiryo UI" panose="020B0604030504040204" pitchFamily="50" charset="-128"/>
              </a:rPr>
              <a:t>Heard two Technical Proposals</a:t>
            </a:r>
          </a:p>
          <a:p>
            <a:pPr marL="514350" indent="-514350">
              <a:buFont typeface="+mj-lt"/>
              <a:buAutoNum type="arabicPeriod"/>
            </a:pPr>
            <a:endParaRPr lang="en-US" altLang="ja-JP" sz="1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1800" dirty="0">
                <a:latin typeface="Meiryo UI" panose="020B0604030504040204" pitchFamily="50" charset="-128"/>
                <a:ea typeface="Meiryo UI" panose="020B0604030504040204" pitchFamily="50" charset="-128"/>
              </a:rPr>
              <a:t>Consolidated Proposals were made(15-20-0321-00-04aa)</a:t>
            </a:r>
            <a:br>
              <a:rPr lang="en-US" altLang="ja-JP" sz="1800" dirty="0">
                <a:latin typeface="Meiryo UI" panose="020B0604030504040204" pitchFamily="50" charset="-128"/>
                <a:ea typeface="Meiryo UI" panose="020B0604030504040204" pitchFamily="50" charset="-128"/>
              </a:rPr>
            </a:br>
            <a:endParaRPr lang="en-US" altLang="ja-JP" sz="1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1800" dirty="0">
                <a:latin typeface="Meiryo UI" panose="020B0604030504040204" pitchFamily="50" charset="-128"/>
                <a:ea typeface="Meiryo UI" panose="020B0604030504040204" pitchFamily="50" charset="-128"/>
              </a:rPr>
              <a:t>TG motion for updated PAR/CSD was approved</a:t>
            </a:r>
            <a:br>
              <a:rPr lang="en-US" altLang="ja-JP" sz="1800" dirty="0">
                <a:latin typeface="Meiryo UI" panose="020B0604030504040204" pitchFamily="50" charset="-128"/>
                <a:ea typeface="Meiryo UI" panose="020B0604030504040204" pitchFamily="50" charset="-128"/>
              </a:rPr>
            </a:br>
            <a:endParaRPr lang="en-US" altLang="ja-JP" sz="1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1800" dirty="0">
                <a:latin typeface="Meiryo UI" panose="020B0604030504040204" pitchFamily="50" charset="-128"/>
                <a:ea typeface="Meiryo UI" panose="020B0604030504040204" pitchFamily="50" charset="-128"/>
              </a:rPr>
              <a:t>Due date 14</a:t>
            </a:r>
            <a:r>
              <a:rPr lang="en-US" altLang="ja-JP" sz="1800" baseline="30000" dirty="0">
                <a:latin typeface="Meiryo UI" panose="020B0604030504040204" pitchFamily="50" charset="-128"/>
                <a:ea typeface="Meiryo UI" panose="020B0604030504040204" pitchFamily="50" charset="-128"/>
              </a:rPr>
              <a:t>th</a:t>
            </a:r>
            <a:r>
              <a:rPr lang="en-US" altLang="ja-JP" sz="1800" dirty="0">
                <a:latin typeface="Meiryo UI" panose="020B0604030504040204" pitchFamily="50" charset="-128"/>
                <a:ea typeface="Meiryo UI" panose="020B0604030504040204" pitchFamily="50" charset="-128"/>
              </a:rPr>
              <a:t> Dec of additional proposals was planned and agreed by TG members</a:t>
            </a:r>
          </a:p>
          <a:p>
            <a:pPr marL="514350" indent="-514350">
              <a:buFont typeface="+mj-lt"/>
              <a:buAutoNum type="arabicPeriod"/>
            </a:pPr>
            <a:endParaRPr lang="en-US" altLang="ja-JP" sz="1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1800" dirty="0">
                <a:latin typeface="Meiryo UI" panose="020B0604030504040204" pitchFamily="50" charset="-128"/>
                <a:ea typeface="Meiryo UI" panose="020B0604030504040204" pitchFamily="50" charset="-128"/>
              </a:rPr>
              <a:t>Conference call was planned on 18</a:t>
            </a:r>
            <a:r>
              <a:rPr lang="en-US" altLang="ja-JP" sz="1800" baseline="30000" dirty="0">
                <a:latin typeface="Meiryo UI" panose="020B0604030504040204" pitchFamily="50" charset="-128"/>
                <a:ea typeface="Meiryo UI" panose="020B0604030504040204" pitchFamily="50" charset="-128"/>
              </a:rPr>
              <a:t>th</a:t>
            </a:r>
            <a:r>
              <a:rPr lang="en-US" altLang="ja-JP" sz="1800" dirty="0">
                <a:latin typeface="Meiryo UI" panose="020B0604030504040204" pitchFamily="50" charset="-128"/>
                <a:ea typeface="Meiryo UI" panose="020B0604030504040204" pitchFamily="50" charset="-128"/>
              </a:rPr>
              <a:t> Dec(JST) and agreed by TG members</a:t>
            </a:r>
          </a:p>
          <a:p>
            <a:pPr marL="514350" indent="-514350">
              <a:buFont typeface="+mj-lt"/>
              <a:buAutoNum type="arabicPeriod"/>
            </a:pPr>
            <a:endParaRPr lang="en-US" altLang="ja-JP" sz="1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1800" dirty="0">
                <a:latin typeface="Meiryo UI" panose="020B0604030504040204" pitchFamily="50" charset="-128"/>
                <a:ea typeface="Meiryo UI" panose="020B0604030504040204" pitchFamily="50" charset="-128"/>
              </a:rPr>
              <a:t>January JRE plenary sessions were planned.(three sessions required)</a:t>
            </a:r>
            <a:br>
              <a:rPr lang="en-US" altLang="ja-JP" sz="1800" dirty="0">
                <a:latin typeface="Meiryo UI" panose="020B0604030504040204" pitchFamily="50" charset="-128"/>
                <a:ea typeface="Meiryo UI" panose="020B0604030504040204" pitchFamily="50" charset="-128"/>
              </a:rPr>
            </a:br>
            <a:endParaRPr lang="en-US" altLang="ja-JP" sz="18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1800" dirty="0">
                <a:latin typeface="Meiryo UI" panose="020B0604030504040204" pitchFamily="50" charset="-128"/>
                <a:ea typeface="Meiryo UI" panose="020B0604030504040204" pitchFamily="50" charset="-128"/>
              </a:rPr>
              <a:t>Minutes posted(15-20-0353-00-04aa)</a:t>
            </a:r>
            <a:br>
              <a:rPr lang="en-US" altLang="ja-JP" sz="1800" dirty="0">
                <a:latin typeface="Meiryo UI" panose="020B0604030504040204" pitchFamily="50" charset="-128"/>
                <a:ea typeface="Meiryo UI" panose="020B0604030504040204" pitchFamily="50" charset="-128"/>
              </a:rPr>
            </a:br>
            <a:endParaRPr kumimoji="1" lang="ja-JP" altLang="en-US" sz="1800" dirty="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4" name="フッター プレースホルダー 3">
            <a:extLst>
              <a:ext uri="{FF2B5EF4-FFF2-40B4-BE49-F238E27FC236}">
                <a16:creationId xmlns:a16="http://schemas.microsoft.com/office/drawing/2014/main" id="{4174C51D-A1D7-4272-8D4F-639BDCA1D781}"/>
              </a:ext>
            </a:extLst>
          </p:cNvPr>
          <p:cNvSpPr>
            <a:spLocks noGrp="1"/>
          </p:cNvSpPr>
          <p:nvPr>
            <p:ph type="ftr" sz="quarter" idx="13"/>
          </p:nvPr>
        </p:nvSpPr>
        <p:spPr/>
        <p:txBody>
          <a:bodyPr/>
          <a:lstStyle/>
          <a:p>
            <a:r>
              <a:rPr lang="en-US" altLang="ja-JP"/>
              <a:t>Takashi Kuramochi, LAPIS TECHNOLOGY </a:t>
            </a:r>
            <a:endParaRPr lang="en-US" altLang="ja-JP" dirty="0"/>
          </a:p>
        </p:txBody>
      </p:sp>
    </p:spTree>
    <p:extLst>
      <p:ext uri="{BB962C8B-B14F-4D97-AF65-F5344CB8AC3E}">
        <p14:creationId xmlns:p14="http://schemas.microsoft.com/office/powerpoint/2010/main" val="420239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title"/>
          </p:nvPr>
        </p:nvSpPr>
        <p:spPr/>
        <p:txBody>
          <a:bodyPr/>
          <a:lstStyle/>
          <a:p>
            <a:r>
              <a:rPr lang="en-US" dirty="0"/>
              <a:t>1.Consolidated Proposals</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
        <p:nvSpPr>
          <p:cNvPr id="3" name="フッター プレースホルダー 2">
            <a:extLst>
              <a:ext uri="{FF2B5EF4-FFF2-40B4-BE49-F238E27FC236}">
                <a16:creationId xmlns:a16="http://schemas.microsoft.com/office/drawing/2014/main" id="{5C274414-0E0A-432C-9411-B7F774B99EE0}"/>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8" name="字幕 1">
            <a:extLst>
              <a:ext uri="{FF2B5EF4-FFF2-40B4-BE49-F238E27FC236}">
                <a16:creationId xmlns:a16="http://schemas.microsoft.com/office/drawing/2014/main" id="{7DE7DB9A-3BE0-4C15-B1E9-4C50B84CD255}"/>
              </a:ext>
            </a:extLst>
          </p:cNvPr>
          <p:cNvSpPr txBox="1">
            <a:spLocks/>
          </p:cNvSpPr>
          <p:nvPr/>
        </p:nvSpPr>
        <p:spPr bwMode="auto">
          <a:xfrm>
            <a:off x="1406122" y="1916832"/>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1800">
                <a:solidFill>
                  <a:schemeClr val="tx1"/>
                </a:solidFill>
                <a:latin typeface="+mn-lt"/>
              </a:defRPr>
            </a:lvl2pPr>
            <a:lvl3pPr marL="1085850" indent="-228600" algn="l" rtl="0" eaLnBrk="1" fontAlgn="base" hangingPunct="1">
              <a:spcBef>
                <a:spcPct val="20000"/>
              </a:spcBef>
              <a:spcAft>
                <a:spcPct val="0"/>
              </a:spcAft>
              <a:buChar char="•"/>
              <a:defRPr kumimoji="1" sz="1600">
                <a:solidFill>
                  <a:schemeClr val="tx1"/>
                </a:solidFill>
                <a:latin typeface="+mn-lt"/>
              </a:defRPr>
            </a:lvl3pPr>
            <a:lvl4pPr marL="1428750" indent="-228600" algn="l" rtl="0" eaLnBrk="1" fontAlgn="base" hangingPunct="1">
              <a:spcBef>
                <a:spcPct val="20000"/>
              </a:spcBef>
              <a:spcAft>
                <a:spcPct val="0"/>
              </a:spcAft>
              <a:buChar char="–"/>
              <a:defRPr kumimoji="1" sz="1400">
                <a:solidFill>
                  <a:schemeClr val="tx1"/>
                </a:solidFill>
                <a:latin typeface="+mn-lt"/>
              </a:defRPr>
            </a:lvl4pPr>
            <a:lvl5pPr marL="1771650" indent="-228600" algn="l" rtl="0" eaLnBrk="1" fontAlgn="base" hangingPunct="1">
              <a:spcBef>
                <a:spcPct val="20000"/>
              </a:spcBef>
              <a:spcAft>
                <a:spcPct val="0"/>
              </a:spcAft>
              <a:buChar char="•"/>
              <a:defRPr kumimoji="1" sz="12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kern="0" dirty="0">
                <a:hlinkClick r:id="rId2"/>
              </a:rPr>
              <a:t>https://mentor.ieee.org/802.15/dcn/20/15-20-0321-00-04aa-draft-Consolidatedd-technical-proposals.xlsx</a:t>
            </a:r>
            <a:endParaRPr lang="en-US" kern="0" dirty="0"/>
          </a:p>
          <a:p>
            <a:endParaRPr lang="en-001" kern="0" dirty="0"/>
          </a:p>
        </p:txBody>
      </p:sp>
    </p:spTree>
    <p:extLst>
      <p:ext uri="{BB962C8B-B14F-4D97-AF65-F5344CB8AC3E}">
        <p14:creationId xmlns:p14="http://schemas.microsoft.com/office/powerpoint/2010/main" val="618250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2. TG Motion:</a:t>
            </a:r>
            <a:endParaRPr kumimoji="1" lang="ja-JP" altLang="en-US" dirty="0"/>
          </a:p>
        </p:txBody>
      </p:sp>
      <p:sp>
        <p:nvSpPr>
          <p:cNvPr id="3" name="コンテンツ プレースホルダー 2"/>
          <p:cNvSpPr>
            <a:spLocks noGrp="1"/>
          </p:cNvSpPr>
          <p:nvPr>
            <p:ph idx="1"/>
          </p:nvPr>
        </p:nvSpPr>
        <p:spPr>
          <a:xfrm>
            <a:off x="683568" y="1556792"/>
            <a:ext cx="7772400" cy="4824536"/>
          </a:xfrm>
        </p:spPr>
        <p:txBody>
          <a:bodyPr/>
          <a:lstStyle/>
          <a:p>
            <a:pPr marL="0" indent="0">
              <a:buNone/>
            </a:pPr>
            <a:r>
              <a:rPr lang="en-US" altLang="ja-JP" sz="2800" dirty="0">
                <a:latin typeface="Meiryo UI" panose="020B0604030504040204" pitchFamily="50" charset="-128"/>
                <a:ea typeface="Meiryo UI" panose="020B0604030504040204" pitchFamily="50" charset="-128"/>
              </a:rPr>
              <a:t>Request that PAR and CSD contained in document PAR (15-20-0202-04-0jre) and CSD  (15-20-0319-00-04aa) , respectively, be approved for submission to the WG for its approval and that EC be requested to forward PAR to </a:t>
            </a:r>
            <a:r>
              <a:rPr lang="en-US" altLang="ja-JP" sz="2800" dirty="0" err="1">
                <a:latin typeface="Meiryo UI" panose="020B0604030504040204" pitchFamily="50" charset="-128"/>
                <a:ea typeface="Meiryo UI" panose="020B0604030504040204" pitchFamily="50" charset="-128"/>
              </a:rPr>
              <a:t>NesCom</a:t>
            </a:r>
            <a:r>
              <a:rPr lang="en-US" altLang="ja-JP" sz="2800" dirty="0">
                <a:latin typeface="Meiryo UI" panose="020B0604030504040204" pitchFamily="50" charset="-128"/>
                <a:ea typeface="Meiryo UI" panose="020B0604030504040204" pitchFamily="50" charset="-128"/>
              </a:rPr>
              <a:t>. </a:t>
            </a:r>
          </a:p>
          <a:p>
            <a:pPr marL="0" indent="0">
              <a:buNone/>
            </a:pPr>
            <a:endParaRPr lang="en-US" altLang="ja-JP" sz="2800" dirty="0">
              <a:latin typeface="Meiryo UI" panose="020B0604030504040204" pitchFamily="50" charset="-128"/>
              <a:ea typeface="Meiryo UI" panose="020B0604030504040204" pitchFamily="50" charset="-128"/>
            </a:endParaRPr>
          </a:p>
          <a:p>
            <a:r>
              <a:rPr lang="en-US" altLang="ja-JP" sz="2800" dirty="0"/>
              <a:t>Moved : Kunal Shah (</a:t>
            </a:r>
            <a:r>
              <a:rPr lang="en-US" altLang="ja-JP" sz="2800" dirty="0" err="1"/>
              <a:t>Itron</a:t>
            </a:r>
            <a:r>
              <a:rPr lang="en-US" altLang="ja-JP" sz="2800" dirty="0"/>
              <a:t>) </a:t>
            </a:r>
          </a:p>
          <a:p>
            <a:r>
              <a:rPr lang="en-US" altLang="ja-JP" sz="2800" dirty="0"/>
              <a:t>Second: Phil Beecher(Wi-SUN Alliance)</a:t>
            </a:r>
          </a:p>
          <a:p>
            <a:r>
              <a:rPr lang="en-US" altLang="ja-JP" sz="2800" dirty="0"/>
              <a:t>Approved by unanimous consent</a:t>
            </a:r>
          </a:p>
          <a:p>
            <a:pPr marL="0" indent="0">
              <a:buNone/>
            </a:pPr>
            <a:endParaRPr lang="en-US" altLang="ja-JP" sz="2800" dirty="0">
              <a:latin typeface="Meiryo UI" panose="020B0604030504040204" pitchFamily="50" charset="-128"/>
              <a:ea typeface="Meiryo UI" panose="020B0604030504040204" pitchFamily="50" charset="-128"/>
            </a:endParaRPr>
          </a:p>
          <a:p>
            <a:pPr marL="0" indent="0">
              <a:buNone/>
            </a:pPr>
            <a:endParaRPr kumimoji="1" lang="ja-JP" altLang="en-US" sz="2800" dirty="0">
              <a:latin typeface="Meiryo UI" panose="020B0604030504040204" pitchFamily="50" charset="-128"/>
              <a:ea typeface="Meiryo UI" panose="020B0604030504040204" pitchFamily="50" charset="-128"/>
            </a:endParaRPr>
          </a:p>
        </p:txBody>
      </p:sp>
      <p:sp>
        <p:nvSpPr>
          <p:cNvPr id="5" name="フッター プレースホルダー 4"/>
          <p:cNvSpPr>
            <a:spLocks noGrp="1"/>
          </p:cNvSpPr>
          <p:nvPr>
            <p:ph type="ftr" sz="quarter" idx="11"/>
          </p:nvPr>
        </p:nvSpPr>
        <p:spPr bwMode="auto">
          <a:xfrm>
            <a:off x="4860032" y="6475412"/>
            <a:ext cx="3750568" cy="193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8</a:t>
            </a:fld>
            <a:endParaRPr lang="en-US" altLang="ja-JP"/>
          </a:p>
        </p:txBody>
      </p:sp>
    </p:spTree>
    <p:extLst>
      <p:ext uri="{BB962C8B-B14F-4D97-AF65-F5344CB8AC3E}">
        <p14:creationId xmlns:p14="http://schemas.microsoft.com/office/powerpoint/2010/main" val="3966842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Motion to WG:</a:t>
            </a:r>
            <a:endParaRPr kumimoji="1" lang="ja-JP" altLang="en-US" dirty="0"/>
          </a:p>
        </p:txBody>
      </p:sp>
      <p:sp>
        <p:nvSpPr>
          <p:cNvPr id="3" name="コンテンツ プレースホルダー 2"/>
          <p:cNvSpPr>
            <a:spLocks noGrp="1"/>
          </p:cNvSpPr>
          <p:nvPr>
            <p:ph idx="1"/>
          </p:nvPr>
        </p:nvSpPr>
        <p:spPr>
          <a:xfrm>
            <a:off x="179512" y="1556792"/>
            <a:ext cx="8784976" cy="4824536"/>
          </a:xfrm>
        </p:spPr>
        <p:txBody>
          <a:bodyPr/>
          <a:lstStyle/>
          <a:p>
            <a:pPr marL="0" indent="0">
              <a:buNone/>
            </a:pPr>
            <a:r>
              <a:rPr lang="en-US" altLang="ja-JP" sz="2400" dirty="0">
                <a:latin typeface="Meiryo UI" panose="020B0604030504040204" pitchFamily="50" charset="-128"/>
                <a:ea typeface="Meiryo UI" panose="020B0604030504040204" pitchFamily="50" charset="-128"/>
              </a:rPr>
              <a:t>Request that the PAR and CSD contained in documents PAR (15-20-0202-04-0jre) and CSD  (15-20-0319-00-04aa) respectively, be approved by the IEEE 802.15 WG and that the EC be requested to forward the PAR to </a:t>
            </a:r>
            <a:r>
              <a:rPr lang="en-US" altLang="ja-JP" sz="2400" dirty="0" err="1">
                <a:latin typeface="Meiryo UI" panose="020B0604030504040204" pitchFamily="50" charset="-128"/>
                <a:ea typeface="Meiryo UI" panose="020B0604030504040204" pitchFamily="50" charset="-128"/>
              </a:rPr>
              <a:t>NesCom</a:t>
            </a:r>
            <a:r>
              <a:rPr lang="en-US" altLang="ja-JP" sz="2400" dirty="0">
                <a:latin typeface="Meiryo UI" panose="020B0604030504040204" pitchFamily="50" charset="-128"/>
                <a:ea typeface="Meiryo UI" panose="020B0604030504040204" pitchFamily="50" charset="-128"/>
              </a:rPr>
              <a:t>. The 802.15 working group chair and technical editor are authorized to make additional modifications to the PAR and CSD as needed to reflect EC discussion at its closing meeting.</a:t>
            </a:r>
          </a:p>
          <a:p>
            <a:r>
              <a:rPr lang="en-US" altLang="ja-JP" sz="2400" dirty="0"/>
              <a:t>Moved : Takashi </a:t>
            </a:r>
            <a:r>
              <a:rPr lang="en-US" altLang="ja-JP" sz="2400" dirty="0" err="1"/>
              <a:t>Kuramochi</a:t>
            </a:r>
            <a:r>
              <a:rPr lang="en-US" altLang="ja-JP" sz="2400" dirty="0"/>
              <a:t> (Lapis Semiconductor) </a:t>
            </a:r>
          </a:p>
          <a:p>
            <a:r>
              <a:rPr lang="en-US" altLang="ja-JP" sz="2400" dirty="0"/>
              <a:t>Second: </a:t>
            </a:r>
          </a:p>
          <a:p>
            <a:r>
              <a:rPr lang="en-US" altLang="ja-JP" sz="2400" dirty="0"/>
              <a:t>Approve   / Disapprove   / Abstain  </a:t>
            </a:r>
            <a:endParaRPr lang="en-US" altLang="ja-JP" sz="2400" dirty="0">
              <a:latin typeface="Meiryo UI" panose="020B0604030504040204" pitchFamily="50" charset="-128"/>
              <a:ea typeface="Meiryo UI" panose="020B0604030504040204" pitchFamily="50" charset="-128"/>
            </a:endParaRPr>
          </a:p>
        </p:txBody>
      </p:sp>
      <p:sp>
        <p:nvSpPr>
          <p:cNvPr id="5" name="フッター プレースホルダー 4"/>
          <p:cNvSpPr>
            <a:spLocks noGrp="1"/>
          </p:cNvSpPr>
          <p:nvPr>
            <p:ph type="ftr" sz="quarter" idx="11"/>
          </p:nvPr>
        </p:nvSpPr>
        <p:spPr bwMode="auto">
          <a:xfrm>
            <a:off x="4860032" y="6475412"/>
            <a:ext cx="3750568" cy="193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9</a:t>
            </a:fld>
            <a:endParaRPr lang="en-US" altLang="ja-JP"/>
          </a:p>
        </p:txBody>
      </p:sp>
    </p:spTree>
    <p:extLst>
      <p:ext uri="{BB962C8B-B14F-4D97-AF65-F5344CB8AC3E}">
        <p14:creationId xmlns:p14="http://schemas.microsoft.com/office/powerpoint/2010/main" val="3570484992"/>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2095</TotalTime>
  <Words>845</Words>
  <Application>Microsoft Office PowerPoint</Application>
  <PresentationFormat>画面に合わせる (4:3)</PresentationFormat>
  <Paragraphs>233</Paragraphs>
  <Slides>14</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Meiryo UI</vt:lpstr>
      <vt:lpstr>Arial</vt:lpstr>
      <vt:lpstr>Times New Roman</vt:lpstr>
      <vt:lpstr>Wingdings</vt:lpstr>
      <vt:lpstr>15-20-xxxx-00-jre0-ig-jre-call-for-contributions</vt:lpstr>
      <vt:lpstr>PowerPoint プレゼンテーション</vt:lpstr>
      <vt:lpstr>IEEE 802.15 IG JRE Virtual November Plenary  Closing report  on November 3rd/4th/5th ,2020</vt:lpstr>
      <vt:lpstr>Administrative Items</vt:lpstr>
      <vt:lpstr>TG4aa JRE sessions in November Plenary 2020(Eastern Time Zone)</vt:lpstr>
      <vt:lpstr>Agenda items for the week (Eastern Time Zone)</vt:lpstr>
      <vt:lpstr>Accomplishments:</vt:lpstr>
      <vt:lpstr>1.Consolidated Proposals</vt:lpstr>
      <vt:lpstr>2. TG Motion:</vt:lpstr>
      <vt:lpstr>Motion to WG:</vt:lpstr>
      <vt:lpstr>3.Call for Additional Proposals</vt:lpstr>
      <vt:lpstr>4.Conference call was planned  on 18th Dec(JST) </vt:lpstr>
      <vt:lpstr>5.January JRE Interim sessions was planned</vt:lpstr>
      <vt:lpstr>Next steps</vt:lpstr>
      <vt:lpstr>Contacts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201</cp:revision>
  <cp:lastPrinted>1998-02-10T13:28:06Z</cp:lastPrinted>
  <dcterms:created xsi:type="dcterms:W3CDTF">2020-02-10T05:27:43Z</dcterms:created>
  <dcterms:modified xsi:type="dcterms:W3CDTF">2020-11-11T11:35:53Z</dcterms:modified>
</cp:coreProperties>
</file>