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6"/>
  </p:notesMasterIdLst>
  <p:handoutMasterIdLst>
    <p:handoutMasterId r:id="rId7"/>
  </p:handoutMasterIdLst>
  <p:sldIdLst>
    <p:sldId id="293" r:id="rId2"/>
    <p:sldId id="289" r:id="rId3"/>
    <p:sldId id="294" r:id="rId4"/>
    <p:sldId id="295"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26"/>
  </p:normalViewPr>
  <p:slideViewPr>
    <p:cSldViewPr>
      <p:cViewPr varScale="1">
        <p:scale>
          <a:sx n="121" d="100"/>
          <a:sy n="121" d="100"/>
        </p:scale>
        <p:origin x="1904"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400" b="1" dirty="0"/>
              <a:t>15-20-0325-00-wng0</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94156"/>
            <a:ext cx="28060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1560513" algn="l" defTabSz="914400" rtl="0" eaLnBrk="0" fontAlgn="base" latinLnBrk="0" hangingPunct="0">
              <a:lnSpc>
                <a:spcPct val="100000"/>
              </a:lnSpc>
              <a:spcBef>
                <a:spcPct val="0"/>
              </a:spcBef>
              <a:spcAft>
                <a:spcPct val="0"/>
              </a:spcAft>
              <a:buClrTx/>
              <a:buSzTx/>
              <a:buFontTx/>
              <a:buNone/>
              <a:tabLst/>
              <a:defRPr/>
            </a:pPr>
            <a:r>
              <a:rPr lang="en-US" altLang="en-US" sz="1400" dirty="0"/>
              <a:t>November 2020</a:t>
            </a:r>
          </a:p>
        </p:txBody>
      </p:sp>
      <p:sp>
        <p:nvSpPr>
          <p:cNvPr id="12" name="Rectangle 7"/>
          <p:cNvSpPr>
            <a:spLocks noChangeArrowheads="1"/>
          </p:cNvSpPr>
          <p:nvPr userDrawn="1"/>
        </p:nvSpPr>
        <p:spPr bwMode="auto">
          <a:xfrm>
            <a:off x="7596336" y="6475413"/>
            <a:ext cx="40397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1560513" algn="l" defTabSz="914400" rtl="0" eaLnBrk="0" fontAlgn="base" latinLnBrk="0" hangingPunct="0">
              <a:lnSpc>
                <a:spcPct val="100000"/>
              </a:lnSpc>
              <a:spcBef>
                <a:spcPct val="0"/>
              </a:spcBef>
              <a:spcAft>
                <a:spcPct val="0"/>
              </a:spcAft>
              <a:buClrTx/>
              <a:buSzTx/>
              <a:buFontTx/>
              <a:buNone/>
              <a:tabLst/>
              <a:defRPr/>
            </a:pPr>
            <a:r>
              <a:rPr lang="en-US" altLang="en-US" sz="1400" dirty="0"/>
              <a:t>Apple Inc</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52400" y="758309"/>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Evolution of UWB in IEEE 802</a:t>
            </a:r>
            <a:r>
              <a:rPr lang="en-US" altLang="en-US" sz="1600" dirty="0">
                <a:solidFill>
                  <a:schemeClr val="tx2"/>
                </a:solidFill>
              </a:rPr>
              <a:t>]	</a:t>
            </a:r>
          </a:p>
          <a:p>
            <a:pPr>
              <a:defRPr/>
            </a:pPr>
            <a:r>
              <a:rPr lang="en-US" sz="1600" b="1" dirty="0">
                <a:solidFill>
                  <a:schemeClr val="tx2"/>
                </a:solidFill>
                <a:ea typeface="ＭＳ Ｐゴシック" pitchFamily="-65" charset="-128"/>
              </a:rPr>
              <a:t>Date Submitted: </a:t>
            </a:r>
            <a:r>
              <a:rPr lang="en-US" sz="1600" dirty="0">
                <a:solidFill>
                  <a:schemeClr val="tx2"/>
                </a:solidFill>
                <a:ea typeface="ＭＳ Ｐゴシック" pitchFamily="-65" charset="-128"/>
              </a:rPr>
              <a:t>[</a:t>
            </a:r>
            <a:r>
              <a:rPr lang="en-US" altLang="en-US" sz="1600" dirty="0">
                <a:solidFill>
                  <a:srgbClr val="FF0000"/>
                </a:solidFill>
              </a:rPr>
              <a:t>6 November, 2020</a:t>
            </a:r>
            <a:r>
              <a:rPr lang="en-US" sz="1600" dirty="0">
                <a:solidFill>
                  <a:schemeClr val="tx2"/>
                </a:solidFill>
                <a:ea typeface="ＭＳ Ｐゴシック" pitchFamily="-65" charset="-128"/>
              </a:rPr>
              <a:t>]	</a:t>
            </a:r>
          </a:p>
          <a:p>
            <a:r>
              <a:rPr lang="en-US" sz="1600" b="1" dirty="0">
                <a:solidFill>
                  <a:schemeClr val="tx2"/>
                </a:solidFill>
                <a:ea typeface="ＭＳ Ｐゴシック" pitchFamily="-65" charset="-128"/>
              </a:rPr>
              <a:t>Source:</a:t>
            </a:r>
            <a:r>
              <a:rPr lang="en-US" sz="1600" dirty="0">
                <a:solidFill>
                  <a:schemeClr val="tx2"/>
                </a:solidFill>
                <a:ea typeface="ＭＳ Ｐゴシック" pitchFamily="-65" charset="-128"/>
              </a:rPr>
              <a:t> [</a:t>
            </a:r>
            <a:r>
              <a:rPr lang="en-US" sz="1600" dirty="0">
                <a:solidFill>
                  <a:srgbClr val="FF0000"/>
                </a:solidFill>
                <a:ea typeface="ＭＳ Ｐゴシック" pitchFamily="-65" charset="-128"/>
              </a:rPr>
              <a:t>Ayman Naguib (Apple), </a:t>
            </a:r>
            <a:r>
              <a:rPr lang="en-US" altLang="en-US" sz="1600" dirty="0">
                <a:solidFill>
                  <a:srgbClr val="FF0000"/>
                </a:solidFill>
              </a:rPr>
              <a:t>Jochen Hammerschmidt (Apple)</a:t>
            </a:r>
            <a:r>
              <a:rPr lang="en-US" sz="1600" dirty="0">
                <a:solidFill>
                  <a:schemeClr val="tx2"/>
                </a:solidFill>
                <a:ea typeface="ＭＳ Ｐゴシック" pitchFamily="-65" charset="-128"/>
              </a:rPr>
              <a:t>]</a:t>
            </a:r>
          </a:p>
          <a:p>
            <a:pPr>
              <a:defRPr/>
            </a:pPr>
            <a:r>
              <a:rPr lang="en-US" sz="1600" b="1" dirty="0">
                <a:solidFill>
                  <a:schemeClr val="tx2"/>
                </a:solidFill>
                <a:ea typeface="ＭＳ Ｐゴシック" pitchFamily="-65" charset="-128"/>
              </a:rPr>
              <a:t>Address</a:t>
            </a:r>
            <a:r>
              <a:rPr lang="en-US" sz="1600" dirty="0">
                <a:solidFill>
                  <a:schemeClr val="tx2"/>
                </a:solidFill>
                <a:ea typeface="ＭＳ Ｐゴシック" pitchFamily="-65" charset="-128"/>
              </a:rPr>
              <a:t> [</a:t>
            </a:r>
            <a:r>
              <a:rPr lang="en-US" sz="1600" dirty="0">
                <a:solidFill>
                  <a:srgbClr val="FF0000"/>
                </a:solidFill>
                <a:ea typeface="ＭＳ Ｐゴシック" pitchFamily="-65" charset="-128"/>
              </a:rPr>
              <a:t>One Apple Park Way, Cupertino, CA 95014, USA</a:t>
            </a:r>
            <a:r>
              <a:rPr lang="en-US" sz="1600" dirty="0">
                <a:solidFill>
                  <a:schemeClr val="tx2"/>
                </a:solidFill>
                <a:ea typeface="ＭＳ Ｐゴシック" pitchFamily="-65" charset="-128"/>
              </a:rPr>
              <a:t>]</a:t>
            </a:r>
          </a:p>
          <a:p>
            <a:pPr>
              <a:defRPr/>
            </a:pPr>
            <a:r>
              <a:rPr lang="en-US" sz="1600" b="1" dirty="0">
                <a:solidFill>
                  <a:schemeClr val="tx2"/>
                </a:solidFill>
                <a:ea typeface="ＭＳ Ｐゴシック" pitchFamily="-65" charset="-128"/>
              </a:rPr>
              <a:t>Voice</a:t>
            </a:r>
            <a:r>
              <a:rPr lang="en-US" sz="1600" dirty="0">
                <a:solidFill>
                  <a:schemeClr val="tx2"/>
                </a:solidFill>
                <a:ea typeface="ＭＳ Ｐゴシック" pitchFamily="-65" charset="-128"/>
              </a:rPr>
              <a:t>:[], </a:t>
            </a:r>
            <a:r>
              <a:rPr lang="en-US" sz="1600" b="1" dirty="0">
                <a:solidFill>
                  <a:schemeClr val="tx2"/>
                </a:solidFill>
                <a:ea typeface="ＭＳ Ｐゴシック" pitchFamily="-65" charset="-128"/>
              </a:rPr>
              <a:t>E-Mail</a:t>
            </a:r>
            <a:r>
              <a:rPr lang="en-US" sz="1600" dirty="0">
                <a:solidFill>
                  <a:schemeClr val="tx2"/>
                </a:solidFill>
                <a:ea typeface="ＭＳ Ｐゴシック" pitchFamily="-65" charset="-128"/>
              </a:rPr>
              <a:t>:[</a:t>
            </a:r>
            <a:r>
              <a:rPr lang="en-US" sz="1600" dirty="0">
                <a:solidFill>
                  <a:srgbClr val="FF0000"/>
                </a:solidFill>
                <a:ea typeface="ＭＳ Ｐゴシック" pitchFamily="-65" charset="-128"/>
              </a:rPr>
              <a:t> </a:t>
            </a:r>
            <a:r>
              <a:rPr lang="en-US" sz="1600" dirty="0" err="1">
                <a:solidFill>
                  <a:srgbClr val="FF0000"/>
                </a:solidFill>
                <a:ea typeface="ＭＳ Ｐゴシック" pitchFamily="-65" charset="-128"/>
              </a:rPr>
              <a:t>ayman_naguib</a:t>
            </a:r>
            <a:r>
              <a:rPr lang="en-US" sz="1600" dirty="0">
                <a:solidFill>
                  <a:srgbClr val="FF0000"/>
                </a:solidFill>
                <a:ea typeface="ＭＳ Ｐゴシック" pitchFamily="-65" charset="-128"/>
              </a:rPr>
              <a:t> (at) </a:t>
            </a:r>
            <a:r>
              <a:rPr lang="en-US" sz="1600" dirty="0" err="1">
                <a:solidFill>
                  <a:srgbClr val="FF0000"/>
                </a:solidFill>
                <a:ea typeface="ＭＳ Ｐゴシック" pitchFamily="-65" charset="-128"/>
              </a:rPr>
              <a:t>apple.com</a:t>
            </a:r>
            <a:r>
              <a:rPr lang="en-US" sz="1600" dirty="0">
                <a:solidFill>
                  <a:schemeClr val="tx2"/>
                </a:solidFill>
                <a:ea typeface="ＭＳ Ｐゴシック" pitchFamily="-65" charset="-128"/>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Contribution to the SC Working Group</a:t>
            </a:r>
            <a:r>
              <a:rPr lang="en-US" altLang="en-US" sz="1600" dirty="0">
                <a:solidFill>
                  <a:schemeClr val="tx2"/>
                </a:solidFill>
              </a:rPr>
              <a:t>]</a:t>
            </a: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Presentation to proposed future directions and evolution of  UWB wireless air interface in IEEE 802.15 to address future use case</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Discuss Evolution of UWB in IEEE 802</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846422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66700" y="763587"/>
            <a:ext cx="8686800" cy="457200"/>
          </a:xfrm>
        </p:spPr>
        <p:txBody>
          <a:bodyPr/>
          <a:lstStyle/>
          <a:p>
            <a:r>
              <a:rPr lang="en-US" b="1" dirty="0"/>
              <a:t>802.15.4z Time Line</a:t>
            </a:r>
            <a:endParaRPr lang="en-US" sz="4400" dirty="0">
              <a:latin typeface="Arial" charset="0"/>
            </a:endParaRPr>
          </a:p>
        </p:txBody>
      </p:sp>
      <p:sp>
        <p:nvSpPr>
          <p:cNvPr id="4" name="Slide Number Placeholder 3"/>
          <p:cNvSpPr>
            <a:spLocks noGrp="1"/>
          </p:cNvSpPr>
          <p:nvPr>
            <p:ph type="sldNum" sz="quarter" idx="12"/>
          </p:nvPr>
        </p:nvSpPr>
        <p:spPr>
          <a:xfrm>
            <a:off x="4344988" y="6475413"/>
            <a:ext cx="530225" cy="182562"/>
          </a:xfrm>
        </p:spPr>
        <p:txBody>
          <a:bodyPr/>
          <a:lstStyle/>
          <a:p>
            <a:r>
              <a:rPr lang="en-US" altLang="en-US" dirty="0"/>
              <a:t>Slide </a:t>
            </a:r>
            <a:fld id="{84A77D4C-72E3-4B0C-9D3D-3EEE1B4D1581}" type="slidenum">
              <a:rPr lang="en-US" altLang="en-US"/>
              <a:pPr/>
              <a:t>2</a:t>
            </a:fld>
            <a:endParaRPr lang="en-US" altLang="en-US" dirty="0"/>
          </a:p>
        </p:txBody>
      </p:sp>
      <p:sp>
        <p:nvSpPr>
          <p:cNvPr id="9" name="Content Placeholder 2">
            <a:extLst>
              <a:ext uri="{FF2B5EF4-FFF2-40B4-BE49-F238E27FC236}">
                <a16:creationId xmlns:a16="http://schemas.microsoft.com/office/drawing/2014/main" id="{3E3D4F1D-80E8-024B-AF64-836791365BCB}"/>
              </a:ext>
            </a:extLst>
          </p:cNvPr>
          <p:cNvSpPr>
            <a:spLocks noGrp="1"/>
          </p:cNvSpPr>
          <p:nvPr>
            <p:ph idx="1"/>
          </p:nvPr>
        </p:nvSpPr>
        <p:spPr>
          <a:xfrm>
            <a:off x="337931" y="1461052"/>
            <a:ext cx="8194510" cy="4715911"/>
          </a:xfrm>
        </p:spPr>
        <p:txBody>
          <a:bodyPr/>
          <a:lstStyle/>
          <a:p>
            <a:r>
              <a:rPr lang="en-US" sz="2000" dirty="0"/>
              <a:t>802.15.4z TG started in May 2018. </a:t>
            </a:r>
          </a:p>
          <a:p>
            <a:r>
              <a:rPr lang="en-US" sz="2000" dirty="0"/>
              <a:t>iOS devices supporting 802.15.4z shipping since fall 2019</a:t>
            </a:r>
          </a:p>
          <a:p>
            <a:r>
              <a:rPr lang="en-US" sz="2000" dirty="0"/>
              <a:t>CCC chooses UWB as the air interface for its DCK specifications.</a:t>
            </a:r>
          </a:p>
          <a:p>
            <a:r>
              <a:rPr lang="en-US" sz="2000" dirty="0"/>
              <a:t>802.15.4z became an official IEEE standard in May 2020</a:t>
            </a:r>
          </a:p>
          <a:p>
            <a:r>
              <a:rPr lang="en-US" sz="2000" dirty="0"/>
              <a:t>Other forums and industry groups start considering UWB for its solutions (Oct 2019)</a:t>
            </a:r>
          </a:p>
          <a:p>
            <a:r>
              <a:rPr lang="en-US" sz="2000" dirty="0"/>
              <a:t>Android devices supporting 802.15.4z announced July 2020</a:t>
            </a:r>
          </a:p>
          <a:p>
            <a:r>
              <a:rPr lang="en-US" sz="2000" dirty="0"/>
              <a:t>Millions of smart portable devices devices supporting 802.15.4z are now enabling UWB applications for millions of users across the globe</a:t>
            </a:r>
          </a:p>
          <a:p>
            <a:endParaRPr lang="en-US" sz="2000" dirty="0"/>
          </a:p>
        </p:txBody>
      </p:sp>
      <p:sp>
        <p:nvSpPr>
          <p:cNvPr id="10" name="TextBox 9">
            <a:extLst>
              <a:ext uri="{FF2B5EF4-FFF2-40B4-BE49-F238E27FC236}">
                <a16:creationId xmlns:a16="http://schemas.microsoft.com/office/drawing/2014/main" id="{278F0D9D-93F6-4A43-9A67-E2BE5D4A5C2A}"/>
              </a:ext>
            </a:extLst>
          </p:cNvPr>
          <p:cNvSpPr txBox="1"/>
          <p:nvPr/>
        </p:nvSpPr>
        <p:spPr>
          <a:xfrm>
            <a:off x="3059832" y="5720978"/>
            <a:ext cx="3372758" cy="461665"/>
          </a:xfrm>
          <a:prstGeom prst="rect">
            <a:avLst/>
          </a:prstGeom>
          <a:noFill/>
        </p:spPr>
        <p:txBody>
          <a:bodyPr wrap="square" rtlCol="0">
            <a:spAutoFit/>
          </a:bodyPr>
          <a:lstStyle/>
          <a:p>
            <a:r>
              <a:rPr lang="en-US" sz="2400" b="1" i="1" dirty="0">
                <a:solidFill>
                  <a:srgbClr val="0070C0"/>
                </a:solidFill>
              </a:rPr>
              <a:t>802.15.4z UWB rocks …</a:t>
            </a:r>
            <a:endParaRPr lang="en-US" sz="2400" dirty="0">
              <a:solidFill>
                <a:srgbClr val="0070C0"/>
              </a:solidFill>
            </a:endParaRPr>
          </a:p>
        </p:txBody>
      </p:sp>
    </p:spTree>
    <p:extLst>
      <p:ext uri="{BB962C8B-B14F-4D97-AF65-F5344CB8AC3E}">
        <p14:creationId xmlns:p14="http://schemas.microsoft.com/office/powerpoint/2010/main" val="3134655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66700" y="802144"/>
            <a:ext cx="8686800" cy="457200"/>
          </a:xfrm>
        </p:spPr>
        <p:txBody>
          <a:bodyPr/>
          <a:lstStyle/>
          <a:p>
            <a:r>
              <a:rPr lang="en-US" sz="4000" b="1" dirty="0"/>
              <a:t>Future Directions for UWB (1)</a:t>
            </a:r>
            <a:endParaRPr lang="en-US" sz="6000" dirty="0">
              <a:latin typeface="Arial" charset="0"/>
            </a:endParaRPr>
          </a:p>
        </p:txBody>
      </p:sp>
      <p:sp>
        <p:nvSpPr>
          <p:cNvPr id="4" name="Slide Number Placeholder 3"/>
          <p:cNvSpPr>
            <a:spLocks noGrp="1"/>
          </p:cNvSpPr>
          <p:nvPr>
            <p:ph type="sldNum" sz="quarter" idx="12"/>
          </p:nvPr>
        </p:nvSpPr>
        <p:spPr>
          <a:xfrm>
            <a:off x="4344988" y="6475413"/>
            <a:ext cx="530225" cy="182562"/>
          </a:xfrm>
        </p:spPr>
        <p:txBody>
          <a:bodyPr/>
          <a:lstStyle/>
          <a:p>
            <a:r>
              <a:rPr lang="en-US" altLang="en-US" dirty="0"/>
              <a:t>Slide </a:t>
            </a:r>
            <a:fld id="{84A77D4C-72E3-4B0C-9D3D-3EEE1B4D1581}" type="slidenum">
              <a:rPr lang="en-US" altLang="en-US"/>
              <a:pPr/>
              <a:t>3</a:t>
            </a:fld>
            <a:endParaRPr lang="en-US" altLang="en-US" dirty="0"/>
          </a:p>
        </p:txBody>
      </p:sp>
      <p:sp>
        <p:nvSpPr>
          <p:cNvPr id="7" name="Content Placeholder 2">
            <a:extLst>
              <a:ext uri="{FF2B5EF4-FFF2-40B4-BE49-F238E27FC236}">
                <a16:creationId xmlns:a16="http://schemas.microsoft.com/office/drawing/2014/main" id="{5DB15B21-7AB6-944F-BE6B-52AA4D78160C}"/>
              </a:ext>
            </a:extLst>
          </p:cNvPr>
          <p:cNvSpPr>
            <a:spLocks noGrp="1"/>
          </p:cNvSpPr>
          <p:nvPr>
            <p:ph idx="1"/>
          </p:nvPr>
        </p:nvSpPr>
        <p:spPr>
          <a:xfrm>
            <a:off x="480391" y="1412776"/>
            <a:ext cx="8052049" cy="5080098"/>
          </a:xfrm>
        </p:spPr>
        <p:txBody>
          <a:bodyPr>
            <a:normAutofit/>
          </a:bodyPr>
          <a:lstStyle/>
          <a:p>
            <a:r>
              <a:rPr lang="en-US" sz="2000" dirty="0"/>
              <a:t>Observations:</a:t>
            </a:r>
          </a:p>
          <a:p>
            <a:pPr lvl="1"/>
            <a:r>
              <a:rPr lang="en-US" sz="1800" dirty="0"/>
              <a:t>An emerging trend in design new wireless air interfaces is to consider </a:t>
            </a:r>
            <a:r>
              <a:rPr lang="en-US" sz="1800" b="1" u="sng" dirty="0"/>
              <a:t>C</a:t>
            </a:r>
            <a:r>
              <a:rPr lang="en-US" sz="1800" dirty="0"/>
              <a:t>ommunication, </a:t>
            </a:r>
            <a:r>
              <a:rPr lang="en-US" sz="1800" b="1" u="sng" dirty="0"/>
              <a:t>S</a:t>
            </a:r>
            <a:r>
              <a:rPr lang="en-US" sz="1800" dirty="0"/>
              <a:t>ensing, </a:t>
            </a:r>
            <a:r>
              <a:rPr lang="en-US" sz="1800" b="1" u="sng" dirty="0"/>
              <a:t>R</a:t>
            </a:r>
            <a:r>
              <a:rPr lang="en-US" sz="1800" dirty="0"/>
              <a:t>anging, and </a:t>
            </a:r>
            <a:r>
              <a:rPr lang="en-US" sz="1800" b="1" u="sng" dirty="0"/>
              <a:t>C</a:t>
            </a:r>
            <a:r>
              <a:rPr lang="en-US" sz="1800" dirty="0"/>
              <a:t>ontrol in the design of new PHY &amp; MAC protocols to accommodate different uses cases and scenarios.</a:t>
            </a:r>
          </a:p>
          <a:p>
            <a:pPr lvl="3"/>
            <a:r>
              <a:rPr lang="en-US" sz="1800" dirty="0"/>
              <a:t>6G/5G Research</a:t>
            </a:r>
          </a:p>
          <a:p>
            <a:pPr lvl="3"/>
            <a:r>
              <a:rPr lang="en-US" sz="1800" dirty="0"/>
              <a:t>802.11 already have a new PAR for MAC &amp; PHY changes to use </a:t>
            </a:r>
            <a:r>
              <a:rPr lang="en-US" sz="1800" dirty="0" err="1"/>
              <a:t>WiFi</a:t>
            </a:r>
            <a:r>
              <a:rPr lang="en-US" sz="1800" dirty="0"/>
              <a:t> for sensing </a:t>
            </a:r>
          </a:p>
          <a:p>
            <a:pPr lvl="1"/>
            <a:r>
              <a:rPr lang="en-US" sz="1800" dirty="0"/>
              <a:t>New wireless air interfaces are expected to support massive number of M2M links at very low power. </a:t>
            </a:r>
          </a:p>
          <a:p>
            <a:r>
              <a:rPr lang="en-US" sz="2000" dirty="0"/>
              <a:t>UWB and 4z actually already support some of that.</a:t>
            </a:r>
          </a:p>
          <a:p>
            <a:r>
              <a:rPr lang="en-US" sz="2000" dirty="0"/>
              <a:t>With some further improvement and development, UWB is in a good position to address many of the </a:t>
            </a:r>
            <a:r>
              <a:rPr lang="en-US" sz="2000" b="1" dirty="0"/>
              <a:t>CSRC</a:t>
            </a:r>
            <a:r>
              <a:rPr lang="en-US" sz="2000" dirty="0"/>
              <a:t> use cases targeted by other air interfaces in a way that strongly integrates with and builds on current 4z deployments </a:t>
            </a:r>
          </a:p>
          <a:p>
            <a:pPr marL="0" indent="0">
              <a:buNone/>
            </a:pPr>
            <a:endParaRPr lang="en-US" sz="2000" dirty="0"/>
          </a:p>
        </p:txBody>
      </p:sp>
    </p:spTree>
    <p:extLst>
      <p:ext uri="{BB962C8B-B14F-4D97-AF65-F5344CB8AC3E}">
        <p14:creationId xmlns:p14="http://schemas.microsoft.com/office/powerpoint/2010/main" val="3648691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66700" y="802144"/>
            <a:ext cx="8686800" cy="457200"/>
          </a:xfrm>
        </p:spPr>
        <p:txBody>
          <a:bodyPr/>
          <a:lstStyle/>
          <a:p>
            <a:r>
              <a:rPr lang="en-US" sz="4000" b="1" dirty="0"/>
              <a:t>Future Directions for UWB (2)</a:t>
            </a:r>
            <a:endParaRPr lang="en-US" sz="6000" dirty="0">
              <a:latin typeface="Arial" charset="0"/>
            </a:endParaRPr>
          </a:p>
        </p:txBody>
      </p:sp>
      <p:sp>
        <p:nvSpPr>
          <p:cNvPr id="4" name="Slide Number Placeholder 3"/>
          <p:cNvSpPr>
            <a:spLocks noGrp="1"/>
          </p:cNvSpPr>
          <p:nvPr>
            <p:ph type="sldNum" sz="quarter" idx="12"/>
          </p:nvPr>
        </p:nvSpPr>
        <p:spPr>
          <a:xfrm>
            <a:off x="4344988" y="6475413"/>
            <a:ext cx="530225" cy="182562"/>
          </a:xfrm>
        </p:spPr>
        <p:txBody>
          <a:bodyPr/>
          <a:lstStyle/>
          <a:p>
            <a:r>
              <a:rPr lang="en-US" altLang="en-US" dirty="0"/>
              <a:t>Slide </a:t>
            </a:r>
            <a:fld id="{84A77D4C-72E3-4B0C-9D3D-3EEE1B4D1581}" type="slidenum">
              <a:rPr lang="en-US" altLang="en-US"/>
              <a:pPr/>
              <a:t>4</a:t>
            </a:fld>
            <a:endParaRPr lang="en-US" altLang="en-US" dirty="0"/>
          </a:p>
        </p:txBody>
      </p:sp>
      <p:sp>
        <p:nvSpPr>
          <p:cNvPr id="8" name="Content Placeholder 2">
            <a:extLst>
              <a:ext uri="{FF2B5EF4-FFF2-40B4-BE49-F238E27FC236}">
                <a16:creationId xmlns:a16="http://schemas.microsoft.com/office/drawing/2014/main" id="{B59B64A3-5470-8741-A9F0-27F23FFE5177}"/>
              </a:ext>
            </a:extLst>
          </p:cNvPr>
          <p:cNvSpPr>
            <a:spLocks noGrp="1"/>
          </p:cNvSpPr>
          <p:nvPr>
            <p:ph idx="1"/>
          </p:nvPr>
        </p:nvSpPr>
        <p:spPr>
          <a:xfrm>
            <a:off x="467139" y="1431235"/>
            <a:ext cx="8281325" cy="4939748"/>
          </a:xfrm>
        </p:spPr>
        <p:txBody>
          <a:bodyPr>
            <a:normAutofit lnSpcReduction="10000"/>
          </a:bodyPr>
          <a:lstStyle/>
          <a:p>
            <a:pPr>
              <a:lnSpc>
                <a:spcPts val="2400"/>
              </a:lnSpc>
            </a:pPr>
            <a:r>
              <a:rPr lang="en-US" sz="2400" dirty="0"/>
              <a:t>Spin out 4z/UWB and related building blocks from 802.15.4 into self-sufficient specification to enable strong UWB centric ecosystem</a:t>
            </a:r>
          </a:p>
          <a:p>
            <a:r>
              <a:rPr lang="en-US" sz="2400" dirty="0"/>
              <a:t>Example </a:t>
            </a:r>
            <a:r>
              <a:rPr lang="en-US" sz="2400" dirty="0" err="1"/>
              <a:t>Phy</a:t>
            </a:r>
            <a:r>
              <a:rPr lang="en-US" sz="2400" dirty="0"/>
              <a:t> &amp; MAC improvements &amp; feature enhancements relative to 4z baseline</a:t>
            </a:r>
          </a:p>
          <a:p>
            <a:pPr lvl="1"/>
            <a:r>
              <a:rPr lang="en-US" sz="1700" dirty="0"/>
              <a:t>Enhance operating range, efficiency (complexity/power), accuracy, and integrity via suitable new waveforms and signaling techniques</a:t>
            </a:r>
          </a:p>
          <a:p>
            <a:pPr lvl="1"/>
            <a:r>
              <a:rPr lang="en-US" sz="1700" dirty="0"/>
              <a:t>Improved capabilities for native discovery / connection setup</a:t>
            </a:r>
          </a:p>
          <a:p>
            <a:pPr lvl="1"/>
            <a:r>
              <a:rPr lang="en-US" sz="1700" dirty="0"/>
              <a:t>Further optimized protocol framework targeting specific use cases</a:t>
            </a:r>
          </a:p>
          <a:p>
            <a:pPr lvl="1"/>
            <a:r>
              <a:rPr lang="en-US" sz="1700" dirty="0"/>
              <a:t>Improved support for data-less ranging</a:t>
            </a:r>
          </a:p>
          <a:p>
            <a:pPr lvl="1"/>
            <a:r>
              <a:rPr lang="en-US" sz="1700" dirty="0"/>
              <a:t>Consider proliferation of new channels / frequency bands</a:t>
            </a:r>
          </a:p>
          <a:p>
            <a:pPr lvl="1"/>
            <a:r>
              <a:rPr lang="en-US" sz="1700" dirty="0"/>
              <a:t>Enhancements for “Depth Sensing &amp; Mapping” </a:t>
            </a:r>
          </a:p>
          <a:p>
            <a:pPr lvl="1"/>
            <a:r>
              <a:rPr lang="en-US" sz="1700" dirty="0"/>
              <a:t>Limit use of payload bearing formats to control signaling and non-streaming data applications to prevent “self-cannibalization” of UWB’s strong nascent success</a:t>
            </a:r>
          </a:p>
          <a:p>
            <a:r>
              <a:rPr lang="en-US" sz="2400" dirty="0"/>
              <a:t>Regulatory &amp; Coexistence Considerations</a:t>
            </a:r>
          </a:p>
        </p:txBody>
      </p:sp>
    </p:spTree>
    <p:extLst>
      <p:ext uri="{BB962C8B-B14F-4D97-AF65-F5344CB8AC3E}">
        <p14:creationId xmlns:p14="http://schemas.microsoft.com/office/powerpoint/2010/main" val="2096612538"/>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577</Words>
  <Application>Microsoft Macintosh PowerPoint</Application>
  <PresentationFormat>On-screen Show (4:3)</PresentationFormat>
  <Paragraphs>44</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IEEE-P802_15</vt:lpstr>
      <vt:lpstr>PowerPoint Presentation</vt:lpstr>
      <vt:lpstr>802.15.4z Time Line</vt:lpstr>
      <vt:lpstr>Future Directions for UWB (1)</vt:lpstr>
      <vt:lpstr>Future Directions for UWB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2018-06-26T07:51:37Z</dcterms:created>
  <dcterms:modified xsi:type="dcterms:W3CDTF">2020-11-06T05:11:50Z</dcterms:modified>
</cp:coreProperties>
</file>