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1"/>
  </p:notesMasterIdLst>
  <p:handoutMasterIdLst>
    <p:handoutMasterId r:id="rId12"/>
  </p:handoutMasterIdLst>
  <p:sldIdLst>
    <p:sldId id="259" r:id="rId2"/>
    <p:sldId id="258" r:id="rId3"/>
    <p:sldId id="274" r:id="rId4"/>
    <p:sldId id="275" r:id="rId5"/>
    <p:sldId id="276" r:id="rId6"/>
    <p:sldId id="277" r:id="rId7"/>
    <p:sldId id="280" r:id="rId8"/>
    <p:sldId id="279" r:id="rId9"/>
    <p:sldId id="273" r:id="rId1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243"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3</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4</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5</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2895593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6</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8326078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7</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6407810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en-US"/>
              <a:t>doc.: IEEE 802.15-&lt;doc#&gt;</a:t>
            </a:r>
          </a:p>
        </p:txBody>
      </p:sp>
      <p:sp>
        <p:nvSpPr>
          <p:cNvPr id="5" name="Rectangle 3"/>
          <p:cNvSpPr>
            <a:spLocks noGrp="1" noChangeArrowheads="1"/>
          </p:cNvSpPr>
          <p:nvPr>
            <p:ph type="dt" idx="1"/>
          </p:nvPr>
        </p:nvSpPr>
        <p:spPr>
          <a:ln/>
        </p:spPr>
        <p:txBody>
          <a:bodyPr/>
          <a:lstStyle/>
          <a:p>
            <a:r>
              <a:rPr lang="en-US" altLang="en-US"/>
              <a:t>&lt;month year&gt;</a:t>
            </a:r>
          </a:p>
        </p:txBody>
      </p:sp>
      <p:sp>
        <p:nvSpPr>
          <p:cNvPr id="6" name="Rectangle 6"/>
          <p:cNvSpPr>
            <a:spLocks noGrp="1" noChangeArrowheads="1"/>
          </p:cNvSpPr>
          <p:nvPr>
            <p:ph type="ftr" sz="quarter" idx="4"/>
          </p:nvPr>
        </p:nvSpPr>
        <p:spPr>
          <a:ln/>
        </p:spPr>
        <p:txBody>
          <a:bodyPr/>
          <a:lstStyle/>
          <a:p>
            <a:pPr lvl="4"/>
            <a:r>
              <a:rPr lang="en-US" altLang="en-US"/>
              <a:t>&lt;author&gt;, &lt;company&gt;</a:t>
            </a:r>
          </a:p>
        </p:txBody>
      </p:sp>
      <p:sp>
        <p:nvSpPr>
          <p:cNvPr id="7" name="Rectangle 7"/>
          <p:cNvSpPr>
            <a:spLocks noGrp="1" noChangeArrowheads="1"/>
          </p:cNvSpPr>
          <p:nvPr>
            <p:ph type="sldNum" sz="quarter" idx="5"/>
          </p:nvPr>
        </p:nvSpPr>
        <p:spPr>
          <a:ln/>
        </p:spPr>
        <p:txBody>
          <a:bodyPr/>
          <a:lstStyle/>
          <a:p>
            <a:r>
              <a:rPr lang="en-US" altLang="en-US"/>
              <a:t>Page </a:t>
            </a:r>
            <a:fld id="{9B773C6E-6DE4-4819-A5CE-E0AC5510890C}" type="slidenum">
              <a:rPr lang="en-US" altLang="en-US"/>
              <a:pPr/>
              <a:t>8</a:t>
            </a:fld>
            <a:endParaRPr lang="en-US" alt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1232061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en-US"/>
              <a:t>November 2020</a:t>
            </a:r>
          </a:p>
        </p:txBody>
      </p:sp>
      <p:sp>
        <p:nvSpPr>
          <p:cNvPr id="5" name="Footer Placeholder 4"/>
          <p:cNvSpPr>
            <a:spLocks noGrp="1"/>
          </p:cNvSpPr>
          <p:nvPr>
            <p:ph type="ftr" sz="quarter" idx="11"/>
          </p:nvPr>
        </p:nvSpPr>
        <p:spPr/>
        <p:txBody>
          <a:bodyPr/>
          <a:lstStyle>
            <a:lvl1pPr>
              <a:defRPr/>
            </a:lvl1pPr>
          </a:lstStyle>
          <a:p>
            <a:r>
              <a:rPr lang="en-US" altLang="en-US"/>
              <a:t>Frank Leong and Riku Pirhonen,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November 2020</a:t>
            </a:r>
          </a:p>
        </p:txBody>
      </p:sp>
      <p:sp>
        <p:nvSpPr>
          <p:cNvPr id="5" name="Footer Placeholder 4"/>
          <p:cNvSpPr>
            <a:spLocks noGrp="1"/>
          </p:cNvSpPr>
          <p:nvPr>
            <p:ph type="ftr" sz="quarter" idx="11"/>
          </p:nvPr>
        </p:nvSpPr>
        <p:spPr/>
        <p:txBody>
          <a:bodyPr/>
          <a:lstStyle>
            <a:lvl1pPr>
              <a:defRPr/>
            </a:lvl1pPr>
          </a:lstStyle>
          <a:p>
            <a:r>
              <a:rPr lang="en-US" altLang="en-US"/>
              <a:t>Frank Leong and Riku Pirhonen,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November 2020</a:t>
            </a:r>
          </a:p>
        </p:txBody>
      </p:sp>
      <p:sp>
        <p:nvSpPr>
          <p:cNvPr id="5" name="Footer Placeholder 4"/>
          <p:cNvSpPr>
            <a:spLocks noGrp="1"/>
          </p:cNvSpPr>
          <p:nvPr>
            <p:ph type="ftr" sz="quarter" idx="11"/>
          </p:nvPr>
        </p:nvSpPr>
        <p:spPr/>
        <p:txBody>
          <a:bodyPr/>
          <a:lstStyle>
            <a:lvl1pPr>
              <a:defRPr/>
            </a:lvl1pPr>
          </a:lstStyle>
          <a:p>
            <a:r>
              <a:rPr lang="en-US" altLang="en-US"/>
              <a:t>Frank Leong and Riku Pirhonen,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en-US"/>
              <a:t>November 2020</a:t>
            </a:r>
          </a:p>
        </p:txBody>
      </p:sp>
      <p:sp>
        <p:nvSpPr>
          <p:cNvPr id="5" name="Footer Placeholder 4"/>
          <p:cNvSpPr>
            <a:spLocks noGrp="1"/>
          </p:cNvSpPr>
          <p:nvPr>
            <p:ph type="ftr" sz="quarter" idx="11"/>
          </p:nvPr>
        </p:nvSpPr>
        <p:spPr/>
        <p:txBody>
          <a:bodyPr/>
          <a:lstStyle>
            <a:lvl1pPr>
              <a:defRPr/>
            </a:lvl1pPr>
          </a:lstStyle>
          <a:p>
            <a:r>
              <a:rPr lang="en-US" altLang="en-US"/>
              <a:t>Frank Leong and Riku Pirhonen,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en-US"/>
              <a:t>November 2020</a:t>
            </a:r>
          </a:p>
        </p:txBody>
      </p:sp>
      <p:sp>
        <p:nvSpPr>
          <p:cNvPr id="5" name="Footer Placeholder 4"/>
          <p:cNvSpPr>
            <a:spLocks noGrp="1"/>
          </p:cNvSpPr>
          <p:nvPr>
            <p:ph type="ftr" sz="quarter" idx="11"/>
          </p:nvPr>
        </p:nvSpPr>
        <p:spPr/>
        <p:txBody>
          <a:bodyPr/>
          <a:lstStyle>
            <a:lvl1pPr>
              <a:defRPr/>
            </a:lvl1pPr>
          </a:lstStyle>
          <a:p>
            <a:r>
              <a:rPr lang="en-US" altLang="en-US"/>
              <a:t>Frank Leong and Riku Pirhonen, NXP Semiconductors</a:t>
            </a:r>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en-US"/>
              <a:t>November 2020</a:t>
            </a:r>
          </a:p>
        </p:txBody>
      </p:sp>
      <p:sp>
        <p:nvSpPr>
          <p:cNvPr id="6" name="Footer Placeholder 5"/>
          <p:cNvSpPr>
            <a:spLocks noGrp="1"/>
          </p:cNvSpPr>
          <p:nvPr>
            <p:ph type="ftr" sz="quarter" idx="11"/>
          </p:nvPr>
        </p:nvSpPr>
        <p:spPr/>
        <p:txBody>
          <a:bodyPr/>
          <a:lstStyle>
            <a:lvl1pPr>
              <a:defRPr/>
            </a:lvl1pPr>
          </a:lstStyle>
          <a:p>
            <a:r>
              <a:rPr lang="en-US" altLang="en-US"/>
              <a:t>Frank Leong and Riku Pirhonen, NXP Semiconductors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en-US"/>
              <a:t>November 2020</a:t>
            </a:r>
          </a:p>
        </p:txBody>
      </p:sp>
      <p:sp>
        <p:nvSpPr>
          <p:cNvPr id="8" name="Footer Placeholder 7"/>
          <p:cNvSpPr>
            <a:spLocks noGrp="1"/>
          </p:cNvSpPr>
          <p:nvPr>
            <p:ph type="ftr" sz="quarter" idx="11"/>
          </p:nvPr>
        </p:nvSpPr>
        <p:spPr/>
        <p:txBody>
          <a:bodyPr/>
          <a:lstStyle>
            <a:lvl1pPr>
              <a:defRPr/>
            </a:lvl1pPr>
          </a:lstStyle>
          <a:p>
            <a:r>
              <a:rPr lang="en-US" altLang="en-US"/>
              <a:t>Frank Leong and Riku Pirhonen, NXP Semiconductors</a:t>
            </a:r>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en-US"/>
              <a:t>November 2020</a:t>
            </a:r>
          </a:p>
        </p:txBody>
      </p:sp>
      <p:sp>
        <p:nvSpPr>
          <p:cNvPr id="4" name="Footer Placeholder 3"/>
          <p:cNvSpPr>
            <a:spLocks noGrp="1"/>
          </p:cNvSpPr>
          <p:nvPr>
            <p:ph type="ftr" sz="quarter" idx="11"/>
          </p:nvPr>
        </p:nvSpPr>
        <p:spPr/>
        <p:txBody>
          <a:bodyPr/>
          <a:lstStyle>
            <a:lvl1pPr>
              <a:defRPr/>
            </a:lvl1pPr>
          </a:lstStyle>
          <a:p>
            <a:r>
              <a:rPr lang="en-US" altLang="en-US"/>
              <a:t>Frank Leong and Riku Pirhonen, NXP Semiconductors</a:t>
            </a:r>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en-US"/>
              <a:t>November 2020</a:t>
            </a:r>
          </a:p>
        </p:txBody>
      </p:sp>
      <p:sp>
        <p:nvSpPr>
          <p:cNvPr id="3" name="Footer Placeholder 2"/>
          <p:cNvSpPr>
            <a:spLocks noGrp="1"/>
          </p:cNvSpPr>
          <p:nvPr>
            <p:ph type="ftr" sz="quarter" idx="11"/>
          </p:nvPr>
        </p:nvSpPr>
        <p:spPr/>
        <p:txBody>
          <a:bodyPr/>
          <a:lstStyle>
            <a:lvl1pPr>
              <a:defRPr/>
            </a:lvl1pPr>
          </a:lstStyle>
          <a:p>
            <a:r>
              <a:rPr lang="en-US" altLang="en-US"/>
              <a:t>Frank Leong and Riku Pirhonen, NXP Semiconductors</a:t>
            </a:r>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November 2020</a:t>
            </a:r>
          </a:p>
        </p:txBody>
      </p:sp>
      <p:sp>
        <p:nvSpPr>
          <p:cNvPr id="6" name="Footer Placeholder 5"/>
          <p:cNvSpPr>
            <a:spLocks noGrp="1"/>
          </p:cNvSpPr>
          <p:nvPr>
            <p:ph type="ftr" sz="quarter" idx="11"/>
          </p:nvPr>
        </p:nvSpPr>
        <p:spPr/>
        <p:txBody>
          <a:bodyPr/>
          <a:lstStyle>
            <a:lvl1pPr>
              <a:defRPr/>
            </a:lvl1pPr>
          </a:lstStyle>
          <a:p>
            <a:r>
              <a:rPr lang="en-US" altLang="en-US"/>
              <a:t>Frank Leong and Riku Pirhonen, NXP Semiconductors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en-US"/>
              <a:t>November 2020</a:t>
            </a:r>
          </a:p>
        </p:txBody>
      </p:sp>
      <p:sp>
        <p:nvSpPr>
          <p:cNvPr id="6" name="Footer Placeholder 5"/>
          <p:cNvSpPr>
            <a:spLocks noGrp="1"/>
          </p:cNvSpPr>
          <p:nvPr>
            <p:ph type="ftr" sz="quarter" idx="11"/>
          </p:nvPr>
        </p:nvSpPr>
        <p:spPr/>
        <p:txBody>
          <a:bodyPr/>
          <a:lstStyle>
            <a:lvl1pPr>
              <a:defRPr/>
            </a:lvl1pPr>
          </a:lstStyle>
          <a:p>
            <a:r>
              <a:rPr lang="en-US" altLang="en-US"/>
              <a:t>Frank Leong and Riku Pirhonen, NXP Semiconductors</a:t>
            </a:r>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November 2020</a:t>
            </a:r>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Frank Leong and Riku Pirhonen, NXP Semiconductors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&lt;</a:t>
            </a:r>
            <a:r>
              <a:rPr lang="en-US" sz="1400" b="1" dirty="0"/>
              <a:t>15-20-0322-00-wng0</a:t>
            </a:r>
            <a:r>
              <a:rPr lang="en-US" altLang="en-US" sz="1400" b="1" dirty="0"/>
              <a:t>&gt;</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en.wikipedia.org/wiki/Kennelly%E2%80%93Heaviside_layer"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8" Type="http://schemas.openxmlformats.org/officeDocument/2006/relationships/hyperlink" Target="https://www.eetimes.com/fira-consortium-aims-to-revive-uwb-drive-interoperability" TargetMode="External"/><Relationship Id="rId3" Type="http://schemas.openxmlformats.org/officeDocument/2006/relationships/hyperlink" Target="https://www.bmwusanews.com/newsrelease.do?id=3520" TargetMode="External"/><Relationship Id="rId7" Type="http://schemas.openxmlformats.org/officeDocument/2006/relationships/hyperlink" Target="https://carconnectivity.org/press-release/car-connectivity-consortium-unveils-new-features-for-digital-key-specification"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appleinsider.com/articles/20/10/18/everything-you-need-to-know-about-ultra-wideband-in-the-iphone-12-and-homepod-mini" TargetMode="External"/><Relationship Id="rId5" Type="http://schemas.openxmlformats.org/officeDocument/2006/relationships/hyperlink" Target="https://youtu.be/-ks9mMZHWMc" TargetMode="External"/><Relationship Id="rId4" Type="http://schemas.openxmlformats.org/officeDocument/2006/relationships/hyperlink" Target="https://www.securityinfowatch.com/ces/news/21120348/hid-global-hid-global-makes-ces-debut-with-ultrawideband-uwb-technology" TargetMode="External"/><Relationship Id="rId9" Type="http://schemas.openxmlformats.org/officeDocument/2006/relationships/hyperlink" Target="https://www.firaconsortium.org/sites/default/files/2020-10/introduction-to-impulse-radio-uwb-seamless-access-systems-102820.pdf" TargetMode="External"/></Relationships>
</file>

<file path=ppt/slides/_rels/slide6.xml.rels><?xml version="1.0" encoding="UTF-8" standalone="yes"?>
<Relationships xmlns="http://schemas.openxmlformats.org/package/2006/relationships"><Relationship Id="rId8" Type="http://schemas.openxmlformats.org/officeDocument/2006/relationships/hyperlink" Target="https://mentor.ieee.org/802.15/dcn/20/15-20-0003-02-004z-description-15-4z-hrp-uwb-phy-test-vectors.pdf" TargetMode="External"/><Relationship Id="rId3" Type="http://schemas.openxmlformats.org/officeDocument/2006/relationships/hyperlink" Target="https://mentor.ieee.org/802.15/dcn/18/15-18-0286-01-004z-hrp-uwb-srdev-ppdu-text-contribution.docx" TargetMode="External"/><Relationship Id="rId7" Type="http://schemas.openxmlformats.org/officeDocument/2006/relationships/hyperlink" Target="https://mentor.ieee.org/802.15/dcn/19/15-19-0134-00-004z-security-vs-sequence-length-considerations.pptx"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mentor.ieee.org/802.15/dcn/19/15-19-0053-01-004z-selecting-parameter-sets-in-the-revised-hrp-uwb-phy.pptx" TargetMode="External"/><Relationship Id="rId5" Type="http://schemas.openxmlformats.org/officeDocument/2006/relationships/hyperlink" Target="https://mentor.ieee.org/802.15/dcn/18/15-18-0590-00-004z-hrp-uwb-phy-enhanced-mode-converged-consensus.pptx" TargetMode="External"/><Relationship Id="rId10" Type="http://schemas.openxmlformats.org/officeDocument/2006/relationships/image" Target="../media/image2.png"/><Relationship Id="rId4" Type="http://schemas.openxmlformats.org/officeDocument/2006/relationships/hyperlink" Target="https://mentor.ieee.org/802.15/dcn/18/15-18-0375-00-004z-srdev-phy-consensus.pptx" TargetMode="External"/><Relationship Id="rId9" Type="http://schemas.openxmlformats.org/officeDocument/2006/relationships/hyperlink" Target="https://mentor.ieee.org/802.15/dcn/19/15-19-0034-02-004z-ieee-802-15-4z-mac.docx"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a:t>November 2020</a:t>
            </a:r>
          </a:p>
        </p:txBody>
      </p:sp>
      <p:sp>
        <p:nvSpPr>
          <p:cNvPr id="5" name="Footer Placeholder 2"/>
          <p:cNvSpPr>
            <a:spLocks noGrp="1"/>
          </p:cNvSpPr>
          <p:nvPr>
            <p:ph type="ftr" sz="quarter" idx="11"/>
          </p:nvPr>
        </p:nvSpPr>
        <p:spPr>
          <a:xfrm>
            <a:off x="5004048" y="6475413"/>
            <a:ext cx="3606552" cy="184666"/>
          </a:xfrm>
        </p:spPr>
        <p:txBody>
          <a:bodyPr/>
          <a:lstStyle/>
          <a:p>
            <a:r>
              <a:rPr lang="en-US" altLang="en-US"/>
              <a:t>Frank Leong and Riku Pirhonen, NXP Semiconductors</a:t>
            </a:r>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52400" y="609600"/>
            <a:ext cx="8991600" cy="40318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solidFill>
                  <a:schemeClr val="tx2"/>
                </a:solidFill>
              </a:rPr>
              <a:t>Submission Title:</a:t>
            </a:r>
            <a:r>
              <a:rPr lang="en-US" altLang="en-US" sz="1600" dirty="0">
                <a:solidFill>
                  <a:schemeClr val="tx2"/>
                </a:solidFill>
              </a:rPr>
              <a:t> [</a:t>
            </a:r>
            <a:r>
              <a:rPr lang="en-US" altLang="en-US" sz="1600" dirty="0">
                <a:solidFill>
                  <a:srgbClr val="FF0000"/>
                </a:solidFill>
              </a:rPr>
              <a:t>Considerations Regarding UWB in 802.15</a:t>
            </a:r>
            <a:r>
              <a:rPr lang="en-US" altLang="en-US" sz="1600" dirty="0">
                <a:solidFill>
                  <a:schemeClr val="tx2"/>
                </a:solidFill>
              </a:rPr>
              <a:t>]	</a:t>
            </a:r>
          </a:p>
          <a:p>
            <a:r>
              <a:rPr lang="en-US" altLang="en-US" sz="1600" b="1" dirty="0">
                <a:solidFill>
                  <a:schemeClr val="tx2"/>
                </a:solidFill>
              </a:rPr>
              <a:t>Date Submitted: </a:t>
            </a:r>
            <a:r>
              <a:rPr lang="en-US" altLang="en-US" sz="1600" dirty="0">
                <a:solidFill>
                  <a:schemeClr val="tx2"/>
                </a:solidFill>
              </a:rPr>
              <a:t>[</a:t>
            </a:r>
            <a:r>
              <a:rPr lang="en-US" altLang="en-US" sz="1600" dirty="0">
                <a:solidFill>
                  <a:srgbClr val="FF0000"/>
                </a:solidFill>
              </a:rPr>
              <a:t>6 November, 2020</a:t>
            </a:r>
            <a:r>
              <a:rPr lang="en-US" altLang="en-US" sz="1600" dirty="0">
                <a:solidFill>
                  <a:schemeClr val="tx2"/>
                </a:solidFill>
              </a:rPr>
              <a:t>]	</a:t>
            </a:r>
          </a:p>
          <a:p>
            <a:r>
              <a:rPr lang="en-US" altLang="en-US" sz="1600" b="1" dirty="0">
                <a:solidFill>
                  <a:schemeClr val="tx2"/>
                </a:solidFill>
              </a:rPr>
              <a:t>Source:</a:t>
            </a:r>
            <a:r>
              <a:rPr lang="en-US" altLang="en-US" sz="1600" dirty="0">
                <a:solidFill>
                  <a:schemeClr val="tx2"/>
                </a:solidFill>
              </a:rPr>
              <a:t> [</a:t>
            </a:r>
            <a:r>
              <a:rPr lang="en-US" altLang="en-US" sz="1600" dirty="0">
                <a:solidFill>
                  <a:srgbClr val="FF0000"/>
                </a:solidFill>
              </a:rPr>
              <a:t>Frank Leong, Riku Pirhonen</a:t>
            </a:r>
            <a:r>
              <a:rPr lang="en-US" altLang="en-US" sz="1600" dirty="0">
                <a:solidFill>
                  <a:schemeClr val="tx2"/>
                </a:solidFill>
              </a:rPr>
              <a:t>] Company [</a:t>
            </a:r>
            <a:r>
              <a:rPr lang="en-US" altLang="en-US" sz="1600" dirty="0">
                <a:solidFill>
                  <a:srgbClr val="FF0000"/>
                </a:solidFill>
              </a:rPr>
              <a:t>NXP Semiconductors</a:t>
            </a:r>
            <a:r>
              <a:rPr lang="en-US" altLang="en-US" sz="1600" dirty="0">
                <a:solidFill>
                  <a:schemeClr val="tx2"/>
                </a:solidFill>
              </a:rPr>
              <a:t>]	</a:t>
            </a:r>
          </a:p>
          <a:p>
            <a:pPr>
              <a:spcBef>
                <a:spcPts val="600"/>
              </a:spcBef>
              <a:spcAft>
                <a:spcPts val="600"/>
              </a:spcAft>
            </a:pPr>
            <a:r>
              <a:rPr lang="en-US" altLang="en-US" sz="1600" b="1" dirty="0">
                <a:solidFill>
                  <a:schemeClr val="tx2"/>
                </a:solidFill>
              </a:rPr>
              <a:t>Re:</a:t>
            </a:r>
            <a:r>
              <a:rPr lang="en-US" altLang="en-US" sz="1600" dirty="0">
                <a:solidFill>
                  <a:schemeClr val="tx2"/>
                </a:solidFill>
              </a:rPr>
              <a:t> [</a:t>
            </a:r>
            <a:r>
              <a:rPr lang="en-US" altLang="en-US" sz="1600" dirty="0">
                <a:solidFill>
                  <a:srgbClr val="FF0000"/>
                </a:solidFill>
              </a:rPr>
              <a:t>Input to the Working Group</a:t>
            </a:r>
            <a:r>
              <a:rPr lang="en-US" altLang="en-US" sz="1600" dirty="0">
                <a:solidFill>
                  <a:schemeClr val="tx2"/>
                </a:solidFill>
              </a:rPr>
              <a:t>]</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a:solidFill>
                  <a:srgbClr val="FF0000"/>
                </a:solidFill>
              </a:rPr>
              <a:t>Presentation, UWB in 802.15, ranging, localization, sensing</a:t>
            </a:r>
            <a:r>
              <a:rPr lang="en-US" altLang="en-US" sz="1600" dirty="0">
                <a:solidFill>
                  <a:schemeClr val="tx2"/>
                </a:solidFill>
              </a:rPr>
              <a:t>]</a:t>
            </a:r>
          </a:p>
          <a:p>
            <a:pPr>
              <a:spcBef>
                <a:spcPts val="600"/>
              </a:spcBef>
              <a:spcAft>
                <a:spcPts val="600"/>
              </a:spcAft>
            </a:pPr>
            <a:r>
              <a:rPr lang="en-US" altLang="en-US" sz="1600" b="1" dirty="0">
                <a:solidFill>
                  <a:schemeClr val="tx2"/>
                </a:solidFill>
              </a:rPr>
              <a:t>Purpose:</a:t>
            </a:r>
            <a:r>
              <a:rPr lang="en-US" altLang="en-US" sz="1600" dirty="0">
                <a:solidFill>
                  <a:schemeClr val="tx2"/>
                </a:solidFill>
              </a:rPr>
              <a:t>	[]</a:t>
            </a:r>
          </a:p>
          <a:p>
            <a:r>
              <a:rPr lang="en-US" altLang="en-US" sz="1600" b="1" dirty="0">
                <a:solidFill>
                  <a:schemeClr val="tx2"/>
                </a:solidFill>
              </a:rPr>
              <a:t>Notice:</a:t>
            </a:r>
            <a:r>
              <a:rPr lang="en-US" alt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solidFill>
                  <a:schemeClr val="tx2"/>
                </a:solidFill>
              </a:rPr>
              <a:t>Release:</a:t>
            </a:r>
            <a:r>
              <a:rPr lang="en-US" alt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a:t>November 2020</a:t>
            </a:r>
          </a:p>
        </p:txBody>
      </p:sp>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2</a:t>
            </a:fld>
            <a:endParaRPr lang="en-US" altLang="en-US"/>
          </a:p>
        </p:txBody>
      </p:sp>
      <p:sp>
        <p:nvSpPr>
          <p:cNvPr id="26626" name="Rectangle 2"/>
          <p:cNvSpPr>
            <a:spLocks noGrp="1" noChangeArrowheads="1"/>
          </p:cNvSpPr>
          <p:nvPr>
            <p:ph type="ctrTitle"/>
          </p:nvPr>
        </p:nvSpPr>
        <p:spPr>
          <a:xfrm>
            <a:off x="685800" y="2286000"/>
            <a:ext cx="7772400" cy="3735288"/>
          </a:xfrm>
        </p:spPr>
        <p:txBody>
          <a:bodyPr/>
          <a:lstStyle/>
          <a:p>
            <a:r>
              <a:rPr lang="en-US" altLang="en-US"/>
              <a:t>Considerations Regarding</a:t>
            </a:r>
            <a:br>
              <a:rPr lang="en-US" altLang="en-US"/>
            </a:br>
            <a:r>
              <a:rPr lang="en-US" altLang="en-US"/>
              <a:t>UWB in 802.15</a:t>
            </a:r>
            <a:br>
              <a:rPr lang="en-US" altLang="en-US"/>
            </a:br>
            <a:br>
              <a:rPr lang="en-US" altLang="en-US"/>
            </a:br>
            <a:br>
              <a:rPr lang="en-US" altLang="en-US"/>
            </a:br>
            <a:endParaRPr lang="en-US" altLang="en-US" sz="1800"/>
          </a:p>
        </p:txBody>
      </p:sp>
      <p:sp>
        <p:nvSpPr>
          <p:cNvPr id="7" name="Footer Placeholder 2">
            <a:extLst>
              <a:ext uri="{FF2B5EF4-FFF2-40B4-BE49-F238E27FC236}">
                <a16:creationId xmlns:a16="http://schemas.microsoft.com/office/drawing/2014/main" id="{5466D89C-B450-47D9-9703-71B7B88ED699}"/>
              </a:ext>
            </a:extLst>
          </p:cNvPr>
          <p:cNvSpPr>
            <a:spLocks noGrp="1"/>
          </p:cNvSpPr>
          <p:nvPr>
            <p:ph type="ftr" sz="quarter" idx="11"/>
          </p:nvPr>
        </p:nvSpPr>
        <p:spPr>
          <a:xfrm>
            <a:off x="5004048" y="6475413"/>
            <a:ext cx="3606552" cy="184666"/>
          </a:xfrm>
        </p:spPr>
        <p:txBody>
          <a:bodyPr/>
          <a:lstStyle/>
          <a:p>
            <a:r>
              <a:rPr lang="en-US" altLang="en-US"/>
              <a:t>Frank Leong and Riku Pirhonen, NXP Semiconductors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a:t>November 2020</a:t>
            </a:r>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3</a:t>
            </a:fld>
            <a:endParaRPr lang="en-US" altLang="en-US"/>
          </a:p>
        </p:txBody>
      </p:sp>
      <p:sp>
        <p:nvSpPr>
          <p:cNvPr id="4098" name="Rectangle 2"/>
          <p:cNvSpPr>
            <a:spLocks noGrp="1" noChangeArrowheads="1"/>
          </p:cNvSpPr>
          <p:nvPr>
            <p:ph type="title"/>
          </p:nvPr>
        </p:nvSpPr>
        <p:spPr>
          <a:ln/>
        </p:spPr>
        <p:txBody>
          <a:bodyPr/>
          <a:lstStyle/>
          <a:p>
            <a:r>
              <a:rPr lang="en-US" altLang="en-US" sz="3200"/>
              <a:t>Rationale</a:t>
            </a:r>
          </a:p>
        </p:txBody>
      </p:sp>
      <p:sp>
        <p:nvSpPr>
          <p:cNvPr id="4099" name="Rectangle 3"/>
          <p:cNvSpPr>
            <a:spLocks noGrp="1" noChangeArrowheads="1"/>
          </p:cNvSpPr>
          <p:nvPr>
            <p:ph type="body" idx="1"/>
          </p:nvPr>
        </p:nvSpPr>
        <p:spPr>
          <a:xfrm>
            <a:off x="685800" y="1981200"/>
            <a:ext cx="7918648" cy="4114800"/>
          </a:xfrm>
          <a:ln/>
        </p:spPr>
        <p:txBody>
          <a:bodyPr/>
          <a:lstStyle/>
          <a:p>
            <a:r>
              <a:rPr lang="en-US" altLang="en-US" sz="2400"/>
              <a:t>High-integrity RF ranging on the PHY layer requires many short pulses per measurement</a:t>
            </a:r>
          </a:p>
          <a:p>
            <a:r>
              <a:rPr lang="en-US" altLang="en-US" sz="2400"/>
              <a:t>Accurate ranging requires large signal bandwidth</a:t>
            </a:r>
          </a:p>
          <a:p>
            <a:r>
              <a:rPr lang="en-US" altLang="en-US" sz="2400"/>
              <a:t>UWB technology is uniquely suited to these demands</a:t>
            </a:r>
          </a:p>
          <a:p>
            <a:pPr lvl="1"/>
            <a:r>
              <a:rPr lang="en-US" altLang="en-US" sz="2400"/>
              <a:t>We reflect on how the market is recognizing this</a:t>
            </a:r>
          </a:p>
          <a:p>
            <a:endParaRPr lang="en-US" altLang="en-US" sz="2400"/>
          </a:p>
          <a:p>
            <a:r>
              <a:rPr lang="en-US" altLang="en-US" sz="2400"/>
              <a:t>QoS at application level is paramount</a:t>
            </a:r>
            <a:br>
              <a:rPr lang="en-US" altLang="en-US" sz="2400"/>
            </a:br>
            <a:r>
              <a:rPr lang="en-US" altLang="en-US" sz="2400">
                <a:cs typeface="Arial"/>
              </a:rPr>
              <a:t>→ Aim to minimize impact of EIRP constraints</a:t>
            </a:r>
            <a:br>
              <a:rPr lang="en-US" altLang="en-US" sz="2400">
                <a:cs typeface="Arial"/>
              </a:rPr>
            </a:br>
            <a:r>
              <a:rPr lang="en-US" altLang="en-US" sz="2400">
                <a:cs typeface="Arial"/>
              </a:rPr>
              <a:t>→ </a:t>
            </a:r>
            <a:r>
              <a:rPr lang="en-US" altLang="en-US" sz="2400">
                <a:latin typeface="Arial"/>
                <a:cs typeface="Arial"/>
              </a:rPr>
              <a:t>Mitigate overall impact of interference</a:t>
            </a:r>
            <a:br>
              <a:rPr lang="en-US" altLang="en-US" sz="2400">
                <a:latin typeface="Arial"/>
                <a:cs typeface="Arial"/>
              </a:rPr>
            </a:br>
            <a:r>
              <a:rPr lang="en-US" altLang="en-US" sz="2400">
                <a:cs typeface="Arial"/>
              </a:rPr>
              <a:t>→ Design PHY and MAC accordingly</a:t>
            </a:r>
            <a:endParaRPr lang="en-US" altLang="en-US" sz="2400"/>
          </a:p>
        </p:txBody>
      </p:sp>
      <p:sp>
        <p:nvSpPr>
          <p:cNvPr id="7" name="Footer Placeholder 2">
            <a:extLst>
              <a:ext uri="{FF2B5EF4-FFF2-40B4-BE49-F238E27FC236}">
                <a16:creationId xmlns:a16="http://schemas.microsoft.com/office/drawing/2014/main" id="{D15B5A42-1137-4BB7-9488-68615CF79F2E}"/>
              </a:ext>
            </a:extLst>
          </p:cNvPr>
          <p:cNvSpPr>
            <a:spLocks noGrp="1"/>
          </p:cNvSpPr>
          <p:nvPr>
            <p:ph type="ftr" sz="quarter" idx="11"/>
          </p:nvPr>
        </p:nvSpPr>
        <p:spPr>
          <a:xfrm>
            <a:off x="5004048" y="6475413"/>
            <a:ext cx="3606552" cy="184666"/>
          </a:xfrm>
        </p:spPr>
        <p:txBody>
          <a:bodyPr/>
          <a:lstStyle/>
          <a:p>
            <a:r>
              <a:rPr lang="en-US" altLang="en-US"/>
              <a:t>Frank Leong and Riku Pirhonen, NXP Semiconductors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a:t>November 2020</a:t>
            </a:r>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4</a:t>
            </a:fld>
            <a:endParaRPr lang="en-US" altLang="en-US"/>
          </a:p>
        </p:txBody>
      </p:sp>
      <p:sp>
        <p:nvSpPr>
          <p:cNvPr id="4098" name="Rectangle 2"/>
          <p:cNvSpPr>
            <a:spLocks noGrp="1" noChangeArrowheads="1"/>
          </p:cNvSpPr>
          <p:nvPr>
            <p:ph type="title"/>
          </p:nvPr>
        </p:nvSpPr>
        <p:spPr>
          <a:ln/>
        </p:spPr>
        <p:txBody>
          <a:bodyPr/>
          <a:lstStyle/>
          <a:p>
            <a:r>
              <a:rPr lang="en-US" altLang="en-US" sz="3200"/>
              <a:t>Looking Back (I)</a:t>
            </a:r>
          </a:p>
        </p:txBody>
      </p:sp>
      <p:sp>
        <p:nvSpPr>
          <p:cNvPr id="4099" name="Rectangle 3"/>
          <p:cNvSpPr>
            <a:spLocks noGrp="1" noChangeArrowheads="1"/>
          </p:cNvSpPr>
          <p:nvPr>
            <p:ph type="body" idx="1"/>
          </p:nvPr>
        </p:nvSpPr>
        <p:spPr>
          <a:ln/>
        </p:spPr>
        <p:txBody>
          <a:bodyPr/>
          <a:lstStyle/>
          <a:p>
            <a:r>
              <a:rPr lang="en-US" sz="2000"/>
              <a:t>UWB has been around for a long time:</a:t>
            </a:r>
          </a:p>
          <a:p>
            <a:pPr marL="628650" lvl="1"/>
            <a:r>
              <a:rPr lang="en-US" sz="1800"/>
              <a:t>Transatlantic (UK-Canada) spark-gap transmissions by Marconi [1]</a:t>
            </a:r>
          </a:p>
          <a:p>
            <a:pPr marL="628650" lvl="1"/>
            <a:r>
              <a:rPr lang="en-US" sz="1800"/>
              <a:t>Covert spread-spectrum communications</a:t>
            </a:r>
          </a:p>
          <a:p>
            <a:pPr marL="628650" lvl="1"/>
            <a:r>
              <a:rPr lang="en-US" sz="1800"/>
              <a:t>Win &amp; Scholz [2] promoting UWB for wider use</a:t>
            </a:r>
          </a:p>
          <a:p>
            <a:pPr marL="628650" lvl="1"/>
            <a:r>
              <a:rPr lang="en-US" sz="1800"/>
              <a:t>FCC opening up 3.1–10.6 GHz spectrum for unlicensed UWB use</a:t>
            </a:r>
          </a:p>
          <a:p>
            <a:pPr marL="628650" lvl="1"/>
            <a:r>
              <a:rPr lang="en-US" sz="1800"/>
              <a:t>802.15.3a, DSSS vs. MB-OFDM, targeting wireless data transfer</a:t>
            </a:r>
          </a:p>
          <a:p>
            <a:pPr marL="628650" lvl="1"/>
            <a:r>
              <a:rPr lang="en-US" sz="1800"/>
              <a:t>802.{15.4a,15.4f,15.8} IR-UWB for accurate ranging</a:t>
            </a:r>
          </a:p>
          <a:p>
            <a:pPr marL="628650" lvl="1"/>
            <a:r>
              <a:rPr lang="en-US" sz="1800"/>
              <a:t>802.15.6 IR-UWB and FM-UWB for Body Area Networks</a:t>
            </a:r>
          </a:p>
          <a:p>
            <a:pPr marL="628650" lvl="1"/>
            <a:r>
              <a:rPr lang="en-US" sz="1800"/>
              <a:t>802.15.4z, IR-UWB featuring </a:t>
            </a:r>
            <a:r>
              <a:rPr lang="en-US" sz="1800" b="1"/>
              <a:t>ranging with high integrity</a:t>
            </a:r>
          </a:p>
          <a:p>
            <a:endParaRPr lang="en-US" sz="2000"/>
          </a:p>
          <a:p>
            <a:pPr marL="0" indent="0">
              <a:buNone/>
            </a:pPr>
            <a:r>
              <a:rPr lang="en-US" sz="1600"/>
              <a:t>[1] </a:t>
            </a:r>
            <a:r>
              <a:rPr lang="en-US" sz="1600">
                <a:hlinkClick r:id="rId3">
                  <a:extLst>
                    <a:ext uri="{A12FA001-AC4F-418D-AE19-62706E023703}">
                      <ahyp:hlinkClr xmlns:ahyp="http://schemas.microsoft.com/office/drawing/2018/hyperlinkcolor" val="tx"/>
                    </a:ext>
                  </a:extLst>
                </a:hlinkClick>
              </a:rPr>
              <a:t>https://en.wikipedia.org/wiki/Kennelly%E2%80%93Heaviside_layer</a:t>
            </a:r>
            <a:endParaRPr lang="en-US" sz="1600"/>
          </a:p>
          <a:p>
            <a:pPr marL="0" indent="0">
              <a:buNone/>
            </a:pPr>
            <a:r>
              <a:rPr lang="en-US" sz="1600"/>
              <a:t>[2] M. Z. Win and R. A. Scholtz, "Impulse radio: how it works," in </a:t>
            </a:r>
            <a:r>
              <a:rPr lang="en-US" sz="1600" i="1"/>
              <a:t>IEEE Communications Letters</a:t>
            </a:r>
            <a:r>
              <a:rPr lang="en-US" sz="1600"/>
              <a:t>, vol. 2, no. 2, pp. 36-38, Feb. 1998, doi: 10.1109/4234.660796.</a:t>
            </a:r>
          </a:p>
        </p:txBody>
      </p:sp>
      <p:sp>
        <p:nvSpPr>
          <p:cNvPr id="7" name="Footer Placeholder 2">
            <a:extLst>
              <a:ext uri="{FF2B5EF4-FFF2-40B4-BE49-F238E27FC236}">
                <a16:creationId xmlns:a16="http://schemas.microsoft.com/office/drawing/2014/main" id="{A3B958AD-4DD8-4712-804A-C4322A5AFB9D}"/>
              </a:ext>
            </a:extLst>
          </p:cNvPr>
          <p:cNvSpPr>
            <a:spLocks noGrp="1"/>
          </p:cNvSpPr>
          <p:nvPr>
            <p:ph type="ftr" sz="quarter" idx="11"/>
          </p:nvPr>
        </p:nvSpPr>
        <p:spPr>
          <a:xfrm>
            <a:off x="5004048" y="6475413"/>
            <a:ext cx="3606552" cy="184666"/>
          </a:xfrm>
        </p:spPr>
        <p:txBody>
          <a:bodyPr/>
          <a:lstStyle/>
          <a:p>
            <a:r>
              <a:rPr lang="en-US" altLang="en-US"/>
              <a:t>Frank Leong and Riku Pirhonen, NXP Semiconductors</a:t>
            </a:r>
          </a:p>
        </p:txBody>
      </p:sp>
      <p:pic>
        <p:nvPicPr>
          <p:cNvPr id="3" name="Picture 2">
            <a:extLst>
              <a:ext uri="{FF2B5EF4-FFF2-40B4-BE49-F238E27FC236}">
                <a16:creationId xmlns:a16="http://schemas.microsoft.com/office/drawing/2014/main" id="{D2B7FF22-8C22-46E5-B1C8-D579AE65C5B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012160" y="1196752"/>
            <a:ext cx="3042175" cy="1128449"/>
          </a:xfrm>
          <a:prstGeom prst="rect">
            <a:avLst/>
          </a:prstGeom>
        </p:spPr>
      </p:pic>
    </p:spTree>
    <p:extLst>
      <p:ext uri="{BB962C8B-B14F-4D97-AF65-F5344CB8AC3E}">
        <p14:creationId xmlns:p14="http://schemas.microsoft.com/office/powerpoint/2010/main" val="41769810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a:t>November 2020</a:t>
            </a:r>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5</a:t>
            </a:fld>
            <a:endParaRPr lang="en-US" altLang="en-US"/>
          </a:p>
        </p:txBody>
      </p:sp>
      <p:sp>
        <p:nvSpPr>
          <p:cNvPr id="4098" name="Rectangle 2"/>
          <p:cNvSpPr>
            <a:spLocks noGrp="1" noChangeArrowheads="1"/>
          </p:cNvSpPr>
          <p:nvPr>
            <p:ph type="title"/>
          </p:nvPr>
        </p:nvSpPr>
        <p:spPr>
          <a:ln/>
        </p:spPr>
        <p:txBody>
          <a:bodyPr/>
          <a:lstStyle/>
          <a:p>
            <a:r>
              <a:rPr lang="en-US" altLang="en-US" sz="3200"/>
              <a:t>Looking Back (II)</a:t>
            </a:r>
          </a:p>
        </p:txBody>
      </p:sp>
      <p:sp>
        <p:nvSpPr>
          <p:cNvPr id="4099" name="Rectangle 3"/>
          <p:cNvSpPr>
            <a:spLocks noGrp="1" noChangeArrowheads="1"/>
          </p:cNvSpPr>
          <p:nvPr>
            <p:ph type="body" idx="1"/>
          </p:nvPr>
        </p:nvSpPr>
        <p:spPr>
          <a:xfrm>
            <a:off x="685800" y="1752600"/>
            <a:ext cx="7772400" cy="4343400"/>
          </a:xfrm>
          <a:ln/>
        </p:spPr>
        <p:txBody>
          <a:bodyPr/>
          <a:lstStyle/>
          <a:p>
            <a:r>
              <a:rPr lang="en-US" sz="2000"/>
              <a:t>IEEE 802.15.4z HRP UWB as ecosystem focal point:</a:t>
            </a:r>
            <a:br>
              <a:rPr lang="en-US" sz="2000"/>
            </a:br>
            <a:endParaRPr lang="en-US" sz="2000"/>
          </a:p>
          <a:p>
            <a:pPr marL="600075" lvl="1" indent="-257175">
              <a:buFont typeface="+mj-lt"/>
              <a:buAutoNum type="arabicPeriod"/>
            </a:pPr>
            <a:r>
              <a:rPr lang="en-US" sz="1800"/>
              <a:t>BMW Vehicles</a:t>
            </a:r>
            <a:br>
              <a:rPr lang="en-US" sz="1800"/>
            </a:br>
            <a:r>
              <a:rPr lang="en-US" sz="900">
                <a:hlinkClick r:id="rId3">
                  <a:extLst>
                    <a:ext uri="{A12FA001-AC4F-418D-AE19-62706E023703}">
                      <ahyp:hlinkClr xmlns:ahyp="http://schemas.microsoft.com/office/drawing/2018/hyperlinkcolor" val="tx"/>
                    </a:ext>
                  </a:extLst>
                </a:hlinkClick>
              </a:rPr>
              <a:t>https://www.bmwusanews.com/newsrelease.do?id=3520</a:t>
            </a:r>
            <a:br>
              <a:rPr lang="en-US" sz="900"/>
            </a:br>
            <a:endParaRPr lang="en-US" sz="900"/>
          </a:p>
          <a:p>
            <a:pPr marL="600075" lvl="1" indent="-257175">
              <a:buFont typeface="+mj-lt"/>
              <a:buAutoNum type="arabicPeriod"/>
            </a:pPr>
            <a:r>
              <a:rPr lang="en-US" sz="1800"/>
              <a:t>HID Seamless Access Control</a:t>
            </a:r>
            <a:br>
              <a:rPr lang="en-US" sz="1800"/>
            </a:br>
            <a:r>
              <a:rPr lang="en-US" sz="900">
                <a:hlinkClick r:id="rId4">
                  <a:extLst>
                    <a:ext uri="{A12FA001-AC4F-418D-AE19-62706E023703}">
                      <ahyp:hlinkClr xmlns:ahyp="http://schemas.microsoft.com/office/drawing/2018/hyperlinkcolor" val="tx"/>
                    </a:ext>
                  </a:extLst>
                </a:hlinkClick>
              </a:rPr>
              <a:t>https://www.securityinfowatch.com/ces/news/21120348/hid-global-hid-global-makes-ces-debut-with-ultrawideband-uwb-technology</a:t>
            </a:r>
            <a:br>
              <a:rPr lang="en-US" sz="900"/>
            </a:br>
            <a:endParaRPr lang="en-US" sz="900"/>
          </a:p>
          <a:p>
            <a:pPr marL="600075" lvl="1" indent="-257175">
              <a:buFont typeface="+mj-lt"/>
              <a:buAutoNum type="arabicPeriod"/>
            </a:pPr>
            <a:r>
              <a:rPr lang="en-US" sz="1800"/>
              <a:t>Samsung Smartphones, SmartThings</a:t>
            </a:r>
            <a:br>
              <a:rPr lang="en-US" sz="1800"/>
            </a:br>
            <a:r>
              <a:rPr lang="en-US" sz="900">
                <a:hlinkClick r:id="rId5">
                  <a:extLst>
                    <a:ext uri="{A12FA001-AC4F-418D-AE19-62706E023703}">
                      <ahyp:hlinkClr xmlns:ahyp="http://schemas.microsoft.com/office/drawing/2018/hyperlinkcolor" val="tx"/>
                    </a:ext>
                  </a:extLst>
                </a:hlinkClick>
              </a:rPr>
              <a:t>https://youtu.be/-ks9mMZHWMc</a:t>
            </a:r>
            <a:br>
              <a:rPr lang="en-US" sz="900"/>
            </a:br>
            <a:endParaRPr lang="en-US" sz="900"/>
          </a:p>
          <a:p>
            <a:pPr marL="600075" lvl="1" indent="-257175">
              <a:buFont typeface="+mj-lt"/>
              <a:buAutoNum type="arabicPeriod"/>
            </a:pPr>
            <a:r>
              <a:rPr lang="en-US" sz="1800"/>
              <a:t>Apple Smartdevices, Peripherals</a:t>
            </a:r>
            <a:br>
              <a:rPr lang="en-US" sz="1800"/>
            </a:br>
            <a:r>
              <a:rPr lang="en-US" sz="900">
                <a:hlinkClick r:id="rId6">
                  <a:extLst>
                    <a:ext uri="{A12FA001-AC4F-418D-AE19-62706E023703}">
                      <ahyp:hlinkClr xmlns:ahyp="http://schemas.microsoft.com/office/drawing/2018/hyperlinkcolor" val="tx"/>
                    </a:ext>
                  </a:extLst>
                </a:hlinkClick>
              </a:rPr>
              <a:t>https://appleinsider.com/articles/20/10/18/everything-you-need-to-know-about-ultra-wideband-in-the-iphone-12-and-homepod-mini</a:t>
            </a:r>
            <a:br>
              <a:rPr lang="en-US" sz="900"/>
            </a:br>
            <a:endParaRPr lang="en-US" sz="900"/>
          </a:p>
          <a:p>
            <a:pPr marL="600075" lvl="1" indent="-257175">
              <a:buFont typeface="+mj-lt"/>
              <a:buAutoNum type="arabicPeriod"/>
            </a:pPr>
            <a:r>
              <a:rPr lang="en-US" sz="1800"/>
              <a:t>CCC DK Rel3.0 – Handsfree Smart Car Access</a:t>
            </a:r>
            <a:br>
              <a:rPr lang="en-US" sz="1800"/>
            </a:br>
            <a:r>
              <a:rPr lang="en-US" sz="900">
                <a:hlinkClick r:id="rId7">
                  <a:extLst>
                    <a:ext uri="{A12FA001-AC4F-418D-AE19-62706E023703}">
                      <ahyp:hlinkClr xmlns:ahyp="http://schemas.microsoft.com/office/drawing/2018/hyperlinkcolor" val="tx"/>
                    </a:ext>
                  </a:extLst>
                </a:hlinkClick>
              </a:rPr>
              <a:t>https://carconnectivity.org/press-release/car-connectivity-consortium-unveils-new-features-for-digital-key-specification</a:t>
            </a:r>
            <a:br>
              <a:rPr lang="en-US" sz="900"/>
            </a:br>
            <a:endParaRPr lang="en-US" sz="900"/>
          </a:p>
          <a:p>
            <a:pPr marL="600075" lvl="1" indent="-257175">
              <a:buFont typeface="+mj-lt"/>
              <a:buAutoNum type="arabicPeriod"/>
            </a:pPr>
            <a:r>
              <a:rPr lang="en-US" sz="1800"/>
              <a:t>FiRa – Contactless/Handsfree Localization &amp; Access Systems</a:t>
            </a:r>
            <a:br>
              <a:rPr lang="en-US" sz="1800"/>
            </a:br>
            <a:r>
              <a:rPr lang="en-US" sz="900">
                <a:hlinkClick r:id="rId8">
                  <a:extLst>
                    <a:ext uri="{A12FA001-AC4F-418D-AE19-62706E023703}">
                      <ahyp:hlinkClr xmlns:ahyp="http://schemas.microsoft.com/office/drawing/2018/hyperlinkcolor" val="tx"/>
                    </a:ext>
                  </a:extLst>
                </a:hlinkClick>
              </a:rPr>
              <a:t>https://www.eetimes.com/fira-consortium-aims-to-revive-uwb-drive-interoperability</a:t>
            </a:r>
            <a:br>
              <a:rPr lang="en-US" sz="900"/>
            </a:br>
            <a:r>
              <a:rPr lang="en-US" sz="900">
                <a:hlinkClick r:id="rId9">
                  <a:extLst>
                    <a:ext uri="{A12FA001-AC4F-418D-AE19-62706E023703}">
                      <ahyp:hlinkClr xmlns:ahyp="http://schemas.microsoft.com/office/drawing/2018/hyperlinkcolor" val="tx"/>
                    </a:ext>
                  </a:extLst>
                </a:hlinkClick>
              </a:rPr>
              <a:t>https://www.firaconsortium.org/sites/default/files/2020-10/introduction-to-impulse-radio-uwb-seamless-access-systems-102820.pdf</a:t>
            </a:r>
            <a:endParaRPr lang="en-US" sz="900"/>
          </a:p>
        </p:txBody>
      </p:sp>
      <p:sp>
        <p:nvSpPr>
          <p:cNvPr id="7" name="Footer Placeholder 2">
            <a:extLst>
              <a:ext uri="{FF2B5EF4-FFF2-40B4-BE49-F238E27FC236}">
                <a16:creationId xmlns:a16="http://schemas.microsoft.com/office/drawing/2014/main" id="{A3B958AD-4DD8-4712-804A-C4322A5AFB9D}"/>
              </a:ext>
            </a:extLst>
          </p:cNvPr>
          <p:cNvSpPr>
            <a:spLocks noGrp="1"/>
          </p:cNvSpPr>
          <p:nvPr>
            <p:ph type="ftr" sz="quarter" idx="11"/>
          </p:nvPr>
        </p:nvSpPr>
        <p:spPr>
          <a:xfrm>
            <a:off x="5004048" y="6475413"/>
            <a:ext cx="3606552" cy="184666"/>
          </a:xfrm>
        </p:spPr>
        <p:txBody>
          <a:bodyPr/>
          <a:lstStyle/>
          <a:p>
            <a:r>
              <a:rPr lang="en-US" altLang="en-US"/>
              <a:t>Frank Leong and Riku Pirhonen, NXP Semiconductors</a:t>
            </a:r>
          </a:p>
        </p:txBody>
      </p:sp>
    </p:spTree>
    <p:extLst>
      <p:ext uri="{BB962C8B-B14F-4D97-AF65-F5344CB8AC3E}">
        <p14:creationId xmlns:p14="http://schemas.microsoft.com/office/powerpoint/2010/main" val="33746472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a:t>November 2020</a:t>
            </a:r>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6</a:t>
            </a:fld>
            <a:endParaRPr lang="en-US" altLang="en-US"/>
          </a:p>
        </p:txBody>
      </p:sp>
      <p:sp>
        <p:nvSpPr>
          <p:cNvPr id="4098" name="Rectangle 2"/>
          <p:cNvSpPr>
            <a:spLocks noGrp="1" noChangeArrowheads="1"/>
          </p:cNvSpPr>
          <p:nvPr>
            <p:ph type="title"/>
          </p:nvPr>
        </p:nvSpPr>
        <p:spPr>
          <a:ln/>
        </p:spPr>
        <p:txBody>
          <a:bodyPr/>
          <a:lstStyle/>
          <a:p>
            <a:r>
              <a:rPr lang="en-US" altLang="en-US" sz="3200"/>
              <a:t>Looking Back (III)</a:t>
            </a:r>
          </a:p>
        </p:txBody>
      </p:sp>
      <p:sp>
        <p:nvSpPr>
          <p:cNvPr id="4099" name="Rectangle 3"/>
          <p:cNvSpPr>
            <a:spLocks noGrp="1" noChangeArrowheads="1"/>
          </p:cNvSpPr>
          <p:nvPr>
            <p:ph type="body" idx="1"/>
          </p:nvPr>
        </p:nvSpPr>
        <p:spPr>
          <a:xfrm>
            <a:off x="685800" y="1988840"/>
            <a:ext cx="7772400" cy="4107160"/>
          </a:xfrm>
          <a:ln/>
        </p:spPr>
        <p:txBody>
          <a:bodyPr/>
          <a:lstStyle/>
          <a:p>
            <a:pPr marL="0" indent="0">
              <a:buNone/>
            </a:pPr>
            <a:r>
              <a:rPr lang="en-US" sz="2000"/>
              <a:t>IEEE 802.15.4z-2020 HRP UWB:</a:t>
            </a:r>
          </a:p>
          <a:p>
            <a:endParaRPr lang="en-US" sz="1800"/>
          </a:p>
          <a:p>
            <a:r>
              <a:rPr lang="en-US" sz="1800"/>
              <a:t>PHY enhancements featuring the newly added Scrambled Timestamp Sequence (STS) field in packet formats associated with ranging:</a:t>
            </a:r>
            <a:br>
              <a:rPr lang="en-US" sz="1800"/>
            </a:br>
            <a:r>
              <a:rPr lang="en-US" sz="1000">
                <a:hlinkClick r:id="rId3">
                  <a:extLst>
                    <a:ext uri="{A12FA001-AC4F-418D-AE19-62706E023703}">
                      <ahyp:hlinkClr xmlns:ahyp="http://schemas.microsoft.com/office/drawing/2018/hyperlinkcolor" val="tx"/>
                    </a:ext>
                  </a:extLst>
                </a:hlinkClick>
              </a:rPr>
              <a:t>https://mentor.ieee.org/802.15/dcn/18/15-18-0286-01-004z-hrp-uwb-srdev-ppdu-text-contribution.docx</a:t>
            </a:r>
            <a:br>
              <a:rPr lang="en-US" sz="1000"/>
            </a:br>
            <a:r>
              <a:rPr lang="en-US" sz="1000">
                <a:hlinkClick r:id="rId4">
                  <a:extLst>
                    <a:ext uri="{A12FA001-AC4F-418D-AE19-62706E023703}">
                      <ahyp:hlinkClr xmlns:ahyp="http://schemas.microsoft.com/office/drawing/2018/hyperlinkcolor" val="tx"/>
                    </a:ext>
                  </a:extLst>
                </a:hlinkClick>
              </a:rPr>
              <a:t>https://mentor.ieee.org/802.15/dcn/18/15-18-0375-00-004z-srdev-phy-consensus.pptx</a:t>
            </a:r>
            <a:br>
              <a:rPr lang="en-US" sz="1000"/>
            </a:br>
            <a:r>
              <a:rPr lang="en-US" sz="1000">
                <a:hlinkClick r:id="rId5">
                  <a:extLst>
                    <a:ext uri="{A12FA001-AC4F-418D-AE19-62706E023703}">
                      <ahyp:hlinkClr xmlns:ahyp="http://schemas.microsoft.com/office/drawing/2018/hyperlinkcolor" val="tx"/>
                    </a:ext>
                  </a:extLst>
                </a:hlinkClick>
              </a:rPr>
              <a:t>https://mentor.ieee.org/802.15/dcn/18/15-18-0590-00-004z-hrp-uwb-phy-enhanced-mode-converged-consensus.pptx</a:t>
            </a:r>
            <a:br>
              <a:rPr lang="en-US" sz="1000"/>
            </a:br>
            <a:r>
              <a:rPr lang="en-US" sz="1000">
                <a:hlinkClick r:id="rId6">
                  <a:extLst>
                    <a:ext uri="{A12FA001-AC4F-418D-AE19-62706E023703}">
                      <ahyp:hlinkClr xmlns:ahyp="http://schemas.microsoft.com/office/drawing/2018/hyperlinkcolor" val="tx"/>
                    </a:ext>
                  </a:extLst>
                </a:hlinkClick>
              </a:rPr>
              <a:t>https://mentor.ieee.org/802.15/dcn/19/15-19-0053-01-004z-selecting-parameter-sets-in-the-revised-hrp-uwb-phy.pptx</a:t>
            </a:r>
            <a:br>
              <a:rPr lang="en-US" sz="1000"/>
            </a:br>
            <a:r>
              <a:rPr lang="en-US" sz="1000">
                <a:hlinkClick r:id="rId7">
                  <a:extLst>
                    <a:ext uri="{A12FA001-AC4F-418D-AE19-62706E023703}">
                      <ahyp:hlinkClr xmlns:ahyp="http://schemas.microsoft.com/office/drawing/2018/hyperlinkcolor" val="tx"/>
                    </a:ext>
                  </a:extLst>
                </a:hlinkClick>
              </a:rPr>
              <a:t>https://mentor.ieee.org/802.15/dcn/19/15-19-0134-00-004z-security-vs-sequence-length-considerations.pptx</a:t>
            </a:r>
            <a:br>
              <a:rPr lang="en-US" sz="1000"/>
            </a:br>
            <a:r>
              <a:rPr lang="en-US" sz="1000">
                <a:hlinkClick r:id="rId8">
                  <a:extLst>
                    <a:ext uri="{A12FA001-AC4F-418D-AE19-62706E023703}">
                      <ahyp:hlinkClr xmlns:ahyp="http://schemas.microsoft.com/office/drawing/2018/hyperlinkcolor" val="tx"/>
                    </a:ext>
                  </a:extLst>
                </a:hlinkClick>
              </a:rPr>
              <a:t>https://mentor.ieee.org/802.15/dcn/20/15-20-0003-02-004z-description-15-4z-hrp-uwb-phy-test-vectors.pdf</a:t>
            </a:r>
            <a:br>
              <a:rPr lang="en-US" sz="1000"/>
            </a:br>
            <a:endParaRPr lang="en-US" sz="1050"/>
          </a:p>
          <a:p>
            <a:endParaRPr lang="en-US" sz="1800"/>
          </a:p>
          <a:p>
            <a:r>
              <a:rPr lang="en-US" sz="1800"/>
              <a:t>MAC concepts, IEs, PIBs to support the above:</a:t>
            </a:r>
            <a:br>
              <a:rPr lang="en-US" sz="1800"/>
            </a:br>
            <a:r>
              <a:rPr lang="en-US" sz="1000">
                <a:hlinkClick r:id="rId9">
                  <a:extLst>
                    <a:ext uri="{A12FA001-AC4F-418D-AE19-62706E023703}">
                      <ahyp:hlinkClr xmlns:ahyp="http://schemas.microsoft.com/office/drawing/2018/hyperlinkcolor" val="tx"/>
                    </a:ext>
                  </a:extLst>
                </a:hlinkClick>
              </a:rPr>
              <a:t>https://mentor.ieee.org/802.15/dcn/19/15-19-0034-02-004z-ieee-802-15-4z-mac.docx</a:t>
            </a:r>
            <a:br>
              <a:rPr lang="en-US" sz="1000"/>
            </a:br>
            <a:endParaRPr lang="en-US" sz="1000"/>
          </a:p>
          <a:p>
            <a:endParaRPr lang="en-US" sz="1800"/>
          </a:p>
          <a:p>
            <a:r>
              <a:rPr lang="en-US" sz="1800"/>
              <a:t>Ultimately, higher layers (e.g., CCC, FiRa) make a selection among the wide range of options provided by the 15.4z amendment</a:t>
            </a:r>
          </a:p>
        </p:txBody>
      </p:sp>
      <p:sp>
        <p:nvSpPr>
          <p:cNvPr id="7" name="Footer Placeholder 2">
            <a:extLst>
              <a:ext uri="{FF2B5EF4-FFF2-40B4-BE49-F238E27FC236}">
                <a16:creationId xmlns:a16="http://schemas.microsoft.com/office/drawing/2014/main" id="{A3B958AD-4DD8-4712-804A-C4322A5AFB9D}"/>
              </a:ext>
            </a:extLst>
          </p:cNvPr>
          <p:cNvSpPr>
            <a:spLocks noGrp="1"/>
          </p:cNvSpPr>
          <p:nvPr>
            <p:ph type="ftr" sz="quarter" idx="11"/>
          </p:nvPr>
        </p:nvSpPr>
        <p:spPr>
          <a:xfrm>
            <a:off x="5004048" y="6475413"/>
            <a:ext cx="3606552" cy="184666"/>
          </a:xfrm>
        </p:spPr>
        <p:txBody>
          <a:bodyPr/>
          <a:lstStyle/>
          <a:p>
            <a:r>
              <a:rPr lang="en-US" altLang="en-US"/>
              <a:t>Frank Leong and Riku Pirhonen, NXP Semiconductors</a:t>
            </a:r>
          </a:p>
        </p:txBody>
      </p:sp>
      <p:pic>
        <p:nvPicPr>
          <p:cNvPr id="3" name="Picture 2">
            <a:extLst>
              <a:ext uri="{FF2B5EF4-FFF2-40B4-BE49-F238E27FC236}">
                <a16:creationId xmlns:a16="http://schemas.microsoft.com/office/drawing/2014/main" id="{292F9ACB-9A36-4B1E-AD9C-E038718B7C12}"/>
              </a:ext>
            </a:extLst>
          </p:cNvPr>
          <p:cNvPicPr>
            <a:picLocks noChangeAspect="1"/>
          </p:cNvPicPr>
          <p:nvPr/>
        </p:nvPicPr>
        <p:blipFill>
          <a:blip r:embed="rId10"/>
          <a:stretch>
            <a:fillRect/>
          </a:stretch>
        </p:blipFill>
        <p:spPr>
          <a:xfrm>
            <a:off x="4855015" y="1844675"/>
            <a:ext cx="3848100" cy="758018"/>
          </a:xfrm>
          <a:prstGeom prst="rect">
            <a:avLst/>
          </a:prstGeom>
        </p:spPr>
      </p:pic>
    </p:spTree>
    <p:extLst>
      <p:ext uri="{BB962C8B-B14F-4D97-AF65-F5344CB8AC3E}">
        <p14:creationId xmlns:p14="http://schemas.microsoft.com/office/powerpoint/2010/main" val="87699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a:t>November 2020</a:t>
            </a:r>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7</a:t>
            </a:fld>
            <a:endParaRPr lang="en-US" altLang="en-US"/>
          </a:p>
        </p:txBody>
      </p:sp>
      <p:sp>
        <p:nvSpPr>
          <p:cNvPr id="4098" name="Rectangle 2"/>
          <p:cNvSpPr>
            <a:spLocks noGrp="1" noChangeArrowheads="1"/>
          </p:cNvSpPr>
          <p:nvPr>
            <p:ph type="title"/>
          </p:nvPr>
        </p:nvSpPr>
        <p:spPr>
          <a:ln/>
        </p:spPr>
        <p:txBody>
          <a:bodyPr/>
          <a:lstStyle/>
          <a:p>
            <a:r>
              <a:rPr lang="en-US" altLang="en-US" sz="3200"/>
              <a:t>Outlook</a:t>
            </a:r>
          </a:p>
        </p:txBody>
      </p:sp>
      <p:sp>
        <p:nvSpPr>
          <p:cNvPr id="4099" name="Rectangle 3"/>
          <p:cNvSpPr>
            <a:spLocks noGrp="1" noChangeArrowheads="1"/>
          </p:cNvSpPr>
          <p:nvPr>
            <p:ph type="body" idx="1"/>
          </p:nvPr>
        </p:nvSpPr>
        <p:spPr>
          <a:xfrm>
            <a:off x="685800" y="1556792"/>
            <a:ext cx="7924800" cy="4539208"/>
          </a:xfrm>
          <a:ln/>
        </p:spPr>
        <p:txBody>
          <a:bodyPr/>
          <a:lstStyle/>
          <a:p>
            <a:r>
              <a:rPr lang="en-US" sz="2000"/>
              <a:t>Recognize key functionalities to be provided by UWB:</a:t>
            </a:r>
          </a:p>
          <a:p>
            <a:pPr marL="600075" lvl="1" indent="-257175">
              <a:buFont typeface="+mj-lt"/>
              <a:buAutoNum type="arabicPeriod"/>
            </a:pPr>
            <a:r>
              <a:rPr lang="en-US" sz="1800" b="1"/>
              <a:t>Ranging with high integrity</a:t>
            </a:r>
          </a:p>
          <a:p>
            <a:pPr marL="600075" lvl="1" indent="-257175">
              <a:buFont typeface="+mj-lt"/>
              <a:buAutoNum type="arabicPeriod"/>
            </a:pPr>
            <a:r>
              <a:rPr lang="en-US" sz="1800"/>
              <a:t>Localization</a:t>
            </a:r>
          </a:p>
          <a:p>
            <a:pPr marL="600075" lvl="1" indent="-257175">
              <a:buFont typeface="+mj-lt"/>
              <a:buAutoNum type="arabicPeriod"/>
            </a:pPr>
            <a:r>
              <a:rPr lang="en-US" sz="1800"/>
              <a:t>Sensing</a:t>
            </a:r>
          </a:p>
          <a:p>
            <a:pPr marL="600075" lvl="1" indent="-257175">
              <a:buFont typeface="+mj-lt"/>
              <a:buAutoNum type="arabicPeriod"/>
            </a:pPr>
            <a:r>
              <a:rPr lang="en-US" sz="1800"/>
              <a:t>Coordination &amp; scheduling to support the above</a:t>
            </a:r>
          </a:p>
          <a:p>
            <a:endParaRPr lang="en-US" sz="2000"/>
          </a:p>
          <a:p>
            <a:r>
              <a:rPr lang="en-US" sz="1800"/>
              <a:t>IEEE 802.15 suited to make associated PHY &amp; MAC building blocks available for higher layers, supporting various applications</a:t>
            </a:r>
          </a:p>
          <a:p>
            <a:pPr lvl="1"/>
            <a:r>
              <a:rPr lang="en-US" sz="1800"/>
              <a:t>We see potential in concepts beyond the scope of 802.15.4</a:t>
            </a:r>
          </a:p>
          <a:p>
            <a:pPr lvl="1"/>
            <a:r>
              <a:rPr lang="en-US" sz="1800"/>
              <a:t>“Ranging with high integrity” naturally fits the 802.15</a:t>
            </a:r>
            <a:br>
              <a:rPr lang="en-US" sz="1800"/>
            </a:br>
            <a:r>
              <a:rPr lang="en-US" sz="1800"/>
              <a:t>“Wireless Specialty Networks” theme</a:t>
            </a:r>
          </a:p>
          <a:p>
            <a:pPr lvl="1"/>
            <a:r>
              <a:rPr lang="en-US" sz="1800"/>
              <a:t>Existing body of experience to build upon</a:t>
            </a:r>
          </a:p>
          <a:p>
            <a:endParaRPr lang="en-US" sz="1800"/>
          </a:p>
          <a:p>
            <a:r>
              <a:rPr lang="en-US" sz="1800"/>
              <a:t>Looking forward to working towards an interoperable solution for ranging/localization/sensing</a:t>
            </a:r>
          </a:p>
        </p:txBody>
      </p:sp>
      <p:sp>
        <p:nvSpPr>
          <p:cNvPr id="7" name="Footer Placeholder 2">
            <a:extLst>
              <a:ext uri="{FF2B5EF4-FFF2-40B4-BE49-F238E27FC236}">
                <a16:creationId xmlns:a16="http://schemas.microsoft.com/office/drawing/2014/main" id="{A3B958AD-4DD8-4712-804A-C4322A5AFB9D}"/>
              </a:ext>
            </a:extLst>
          </p:cNvPr>
          <p:cNvSpPr>
            <a:spLocks noGrp="1"/>
          </p:cNvSpPr>
          <p:nvPr>
            <p:ph type="ftr" sz="quarter" idx="11"/>
          </p:nvPr>
        </p:nvSpPr>
        <p:spPr>
          <a:xfrm>
            <a:off x="5004048" y="6475413"/>
            <a:ext cx="3606552" cy="184666"/>
          </a:xfrm>
        </p:spPr>
        <p:txBody>
          <a:bodyPr/>
          <a:lstStyle/>
          <a:p>
            <a:r>
              <a:rPr lang="en-US" altLang="en-US"/>
              <a:t>Frank Leong and Riku Pirhonen, NXP Semiconductors</a:t>
            </a:r>
          </a:p>
        </p:txBody>
      </p:sp>
    </p:spTree>
    <p:extLst>
      <p:ext uri="{BB962C8B-B14F-4D97-AF65-F5344CB8AC3E}">
        <p14:creationId xmlns:p14="http://schemas.microsoft.com/office/powerpoint/2010/main" val="1479336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a:t>November 2020</a:t>
            </a:r>
          </a:p>
        </p:txBody>
      </p:sp>
      <p:sp>
        <p:nvSpPr>
          <p:cNvPr id="6" name="Slide Number Placeholder 5"/>
          <p:cNvSpPr>
            <a:spLocks noGrp="1"/>
          </p:cNvSpPr>
          <p:nvPr>
            <p:ph type="sldNum" sz="quarter" idx="12"/>
          </p:nvPr>
        </p:nvSpPr>
        <p:spPr/>
        <p:txBody>
          <a:bodyPr/>
          <a:lstStyle/>
          <a:p>
            <a:r>
              <a:rPr lang="en-US" altLang="en-US"/>
              <a:t>Slide </a:t>
            </a:r>
            <a:fld id="{825FF3E2-E949-4C4C-AB9C-2EE82B1DF989}" type="slidenum">
              <a:rPr lang="en-US" altLang="en-US"/>
              <a:pPr/>
              <a:t>8</a:t>
            </a:fld>
            <a:endParaRPr lang="en-US" altLang="en-US"/>
          </a:p>
        </p:txBody>
      </p:sp>
      <p:sp>
        <p:nvSpPr>
          <p:cNvPr id="4098" name="Rectangle 2"/>
          <p:cNvSpPr>
            <a:spLocks noGrp="1" noChangeArrowheads="1"/>
          </p:cNvSpPr>
          <p:nvPr>
            <p:ph type="title"/>
          </p:nvPr>
        </p:nvSpPr>
        <p:spPr>
          <a:ln/>
        </p:spPr>
        <p:txBody>
          <a:bodyPr/>
          <a:lstStyle/>
          <a:p>
            <a:r>
              <a:rPr lang="en-US" altLang="en-US" sz="3200"/>
              <a:t>Associated Scope of Activity – Proposal</a:t>
            </a:r>
          </a:p>
        </p:txBody>
      </p:sp>
      <p:sp>
        <p:nvSpPr>
          <p:cNvPr id="4099" name="Rectangle 3"/>
          <p:cNvSpPr>
            <a:spLocks noGrp="1" noChangeArrowheads="1"/>
          </p:cNvSpPr>
          <p:nvPr>
            <p:ph type="body" idx="1"/>
          </p:nvPr>
        </p:nvSpPr>
        <p:spPr>
          <a:xfrm>
            <a:off x="685800" y="1752600"/>
            <a:ext cx="7924800" cy="4343400"/>
          </a:xfrm>
          <a:ln/>
        </p:spPr>
        <p:txBody>
          <a:bodyPr/>
          <a:lstStyle/>
          <a:p>
            <a:r>
              <a:rPr lang="en-US" sz="2000"/>
              <a:t>Focus on key functionalities to be provided by UWB:</a:t>
            </a:r>
          </a:p>
          <a:p>
            <a:pPr marL="600075" lvl="1" indent="-257175">
              <a:buFont typeface="+mj-lt"/>
              <a:buAutoNum type="arabicPeriod"/>
            </a:pPr>
            <a:r>
              <a:rPr lang="en-US" sz="2000" b="1"/>
              <a:t>Ranging with high integrity (handsfree access use cases)</a:t>
            </a:r>
          </a:p>
          <a:p>
            <a:pPr marL="600075" lvl="1" indent="-257175">
              <a:buFont typeface="+mj-lt"/>
              <a:buAutoNum type="arabicPeriod"/>
            </a:pPr>
            <a:r>
              <a:rPr lang="en-US" sz="2000"/>
              <a:t>Localization (indoor navigation use cases)</a:t>
            </a:r>
          </a:p>
          <a:p>
            <a:pPr marL="600075" lvl="1" indent="-257175">
              <a:buFont typeface="+mj-lt"/>
              <a:buAutoNum type="arabicPeriod"/>
            </a:pPr>
            <a:r>
              <a:rPr lang="en-US" sz="2000"/>
              <a:t>Sensing (presence detection use cases)</a:t>
            </a:r>
          </a:p>
          <a:p>
            <a:pPr marL="600075" lvl="1" indent="-257175">
              <a:buFont typeface="+mj-lt"/>
              <a:buAutoNum type="arabicPeriod"/>
            </a:pPr>
            <a:r>
              <a:rPr lang="en-US" sz="2000"/>
              <a:t>Coordination &amp; scheduling to support the above</a:t>
            </a:r>
          </a:p>
          <a:p>
            <a:endParaRPr lang="en-US" sz="2000"/>
          </a:p>
          <a:p>
            <a:r>
              <a:rPr lang="en-US" sz="2000"/>
              <a:t>Provide accurate ranging via a low-cost, mass-market solution</a:t>
            </a:r>
          </a:p>
          <a:p>
            <a:pPr marL="800100" lvl="1" indent="-457200">
              <a:buFont typeface="+mj-lt"/>
              <a:buAutoNum type="alphaLcPeriod"/>
            </a:pPr>
            <a:r>
              <a:rPr lang="en-US" sz="2000"/>
              <a:t>Low energy-per-ranging</a:t>
            </a:r>
          </a:p>
          <a:p>
            <a:pPr marL="800100" lvl="1" indent="-457200">
              <a:buFont typeface="+mj-lt"/>
              <a:buAutoNum type="alphaLcPeriod"/>
            </a:pPr>
            <a:r>
              <a:rPr lang="en-US" sz="2000"/>
              <a:t>Low channel-occupancy-per-ranging a.k.a. spectral efficiency</a:t>
            </a:r>
            <a:br>
              <a:rPr lang="en-US" sz="2000"/>
            </a:br>
            <a:r>
              <a:rPr lang="en-US" sz="2000"/>
              <a:t>(many devices operating at the same time &amp; place)</a:t>
            </a:r>
          </a:p>
          <a:p>
            <a:pPr marL="800100" lvl="1" indent="-457200">
              <a:buFont typeface="+mj-lt"/>
              <a:buAutoNum type="alphaLcPeriod"/>
            </a:pPr>
            <a:r>
              <a:rPr lang="en-US" sz="2000"/>
              <a:t>Re-use of hardware between use cases</a:t>
            </a:r>
          </a:p>
        </p:txBody>
      </p:sp>
      <p:sp>
        <p:nvSpPr>
          <p:cNvPr id="7" name="Footer Placeholder 2">
            <a:extLst>
              <a:ext uri="{FF2B5EF4-FFF2-40B4-BE49-F238E27FC236}">
                <a16:creationId xmlns:a16="http://schemas.microsoft.com/office/drawing/2014/main" id="{A3B958AD-4DD8-4712-804A-C4322A5AFB9D}"/>
              </a:ext>
            </a:extLst>
          </p:cNvPr>
          <p:cNvSpPr>
            <a:spLocks noGrp="1"/>
          </p:cNvSpPr>
          <p:nvPr>
            <p:ph type="ftr" sz="quarter" idx="11"/>
          </p:nvPr>
        </p:nvSpPr>
        <p:spPr>
          <a:xfrm>
            <a:off x="5004048" y="6475413"/>
            <a:ext cx="3606552" cy="184666"/>
          </a:xfrm>
        </p:spPr>
        <p:txBody>
          <a:bodyPr/>
          <a:lstStyle/>
          <a:p>
            <a:r>
              <a:rPr lang="en-US" altLang="en-US"/>
              <a:t>Frank Leong and Riku Pirhonen, NXP Semiconductors</a:t>
            </a:r>
          </a:p>
        </p:txBody>
      </p:sp>
    </p:spTree>
    <p:extLst>
      <p:ext uri="{BB962C8B-B14F-4D97-AF65-F5344CB8AC3E}">
        <p14:creationId xmlns:p14="http://schemas.microsoft.com/office/powerpoint/2010/main" val="36518474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85800" y="378281"/>
            <a:ext cx="1600200" cy="215444"/>
          </a:xfrm>
        </p:spPr>
        <p:txBody>
          <a:bodyPr/>
          <a:lstStyle/>
          <a:p>
            <a:r>
              <a:rPr lang="en-US" altLang="en-US"/>
              <a:t>November 2020</a:t>
            </a:r>
          </a:p>
        </p:txBody>
      </p:sp>
      <p:sp>
        <p:nvSpPr>
          <p:cNvPr id="6" name="Slide Number Placeholder 5"/>
          <p:cNvSpPr>
            <a:spLocks noGrp="1"/>
          </p:cNvSpPr>
          <p:nvPr>
            <p:ph type="sldNum" sz="quarter" idx="12"/>
          </p:nvPr>
        </p:nvSpPr>
        <p:spPr/>
        <p:txBody>
          <a:bodyPr/>
          <a:lstStyle/>
          <a:p>
            <a:r>
              <a:rPr lang="en-US" altLang="en-US"/>
              <a:t>Slide </a:t>
            </a:r>
            <a:fld id="{CEC4BC45-39E3-4AF4-A985-1621094AE46F}" type="slidenum">
              <a:rPr lang="en-US" altLang="en-US"/>
              <a:pPr/>
              <a:t>9</a:t>
            </a:fld>
            <a:endParaRPr lang="en-US" altLang="en-US"/>
          </a:p>
        </p:txBody>
      </p:sp>
      <p:sp>
        <p:nvSpPr>
          <p:cNvPr id="26626" name="Rectangle 2"/>
          <p:cNvSpPr>
            <a:spLocks noGrp="1" noChangeArrowheads="1"/>
          </p:cNvSpPr>
          <p:nvPr>
            <p:ph type="ctrTitle"/>
          </p:nvPr>
        </p:nvSpPr>
        <p:spPr>
          <a:xfrm>
            <a:off x="685800" y="2286000"/>
            <a:ext cx="7772400" cy="3735288"/>
          </a:xfrm>
        </p:spPr>
        <p:txBody>
          <a:bodyPr/>
          <a:lstStyle/>
          <a:p>
            <a:r>
              <a:rPr lang="en-US" altLang="en-US" sz="3200"/>
              <a:t>In Appreciation of</a:t>
            </a:r>
            <a:r>
              <a:rPr lang="en-US" altLang="en-US"/>
              <a:t>   Bob Heile</a:t>
            </a:r>
            <a:br>
              <a:rPr lang="en-US" altLang="en-US"/>
            </a:br>
            <a:br>
              <a:rPr lang="en-US" altLang="en-US"/>
            </a:br>
            <a:r>
              <a:rPr lang="en-US" altLang="en-US" sz="2800"/>
              <a:t>(March 27</a:t>
            </a:r>
            <a:r>
              <a:rPr lang="en-US" altLang="en-US" sz="2800" baseline="30000"/>
              <a:t>th</a:t>
            </a:r>
            <a:r>
              <a:rPr lang="en-US" altLang="en-US" sz="2800"/>
              <a:t>, 1945 – September 24</a:t>
            </a:r>
            <a:r>
              <a:rPr lang="en-US" altLang="en-US" sz="2800" baseline="30000"/>
              <a:t>th</a:t>
            </a:r>
            <a:r>
              <a:rPr lang="en-US" altLang="en-US" sz="2800"/>
              <a:t>, 2020)</a:t>
            </a:r>
            <a:br>
              <a:rPr lang="en-US" altLang="en-US" sz="2800"/>
            </a:br>
            <a:br>
              <a:rPr lang="en-US" altLang="en-US"/>
            </a:br>
            <a:br>
              <a:rPr lang="en-US" altLang="en-US"/>
            </a:br>
            <a:endParaRPr lang="en-US" altLang="en-US" sz="1800"/>
          </a:p>
        </p:txBody>
      </p:sp>
      <p:sp>
        <p:nvSpPr>
          <p:cNvPr id="2" name="Rectangle 1">
            <a:extLst>
              <a:ext uri="{FF2B5EF4-FFF2-40B4-BE49-F238E27FC236}">
                <a16:creationId xmlns:a16="http://schemas.microsoft.com/office/drawing/2014/main" id="{42CA12E9-E9F3-4CC0-9164-A5618893DC45}"/>
              </a:ext>
            </a:extLst>
          </p:cNvPr>
          <p:cNvSpPr/>
          <p:nvPr/>
        </p:nvSpPr>
        <p:spPr bwMode="auto">
          <a:xfrm>
            <a:off x="467544" y="6309320"/>
            <a:ext cx="8208912" cy="432048"/>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7" name="Rectangle 6">
            <a:extLst>
              <a:ext uri="{FF2B5EF4-FFF2-40B4-BE49-F238E27FC236}">
                <a16:creationId xmlns:a16="http://schemas.microsoft.com/office/drawing/2014/main" id="{5B2577DC-BCF2-4845-881F-7AF8A5F54B07}"/>
              </a:ext>
            </a:extLst>
          </p:cNvPr>
          <p:cNvSpPr/>
          <p:nvPr/>
        </p:nvSpPr>
        <p:spPr bwMode="auto">
          <a:xfrm>
            <a:off x="467544" y="269979"/>
            <a:ext cx="8208912" cy="432048"/>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381826458"/>
      </p:ext>
    </p:extLst>
  </p:cSld>
  <p:clrMapOvr>
    <a:masterClrMapping/>
  </p:clrMapOvr>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1146</Words>
  <Application>Microsoft Office PowerPoint</Application>
  <PresentationFormat>On-screen Show (4:3)</PresentationFormat>
  <Paragraphs>122</Paragraphs>
  <Slides>9</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9</vt:i4>
      </vt:variant>
    </vt:vector>
  </HeadingPairs>
  <TitlesOfParts>
    <vt:vector size="12" baseType="lpstr">
      <vt:lpstr>Arial</vt:lpstr>
      <vt:lpstr>Times New Roman</vt:lpstr>
      <vt:lpstr>IEEE-P802_15</vt:lpstr>
      <vt:lpstr>PowerPoint Presentation</vt:lpstr>
      <vt:lpstr>Considerations Regarding UWB in 802.15   </vt:lpstr>
      <vt:lpstr>Rationale</vt:lpstr>
      <vt:lpstr>Looking Back (I)</vt:lpstr>
      <vt:lpstr>Looking Back (II)</vt:lpstr>
      <vt:lpstr>Looking Back (III)</vt:lpstr>
      <vt:lpstr>Outlook</vt:lpstr>
      <vt:lpstr>Associated Scope of Activity – Proposal</vt:lpstr>
      <vt:lpstr>In Appreciation of   Bob Heile  (March 27th, 1945 – September 24th, 2020)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2020-11-05T16:09:47Z</dcterms:created>
  <dcterms:modified xsi:type="dcterms:W3CDTF">2020-11-05T16:10:12Z</dcterms:modified>
</cp:coreProperties>
</file>