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424" r:id="rId3"/>
    <p:sldId id="717" r:id="rId4"/>
    <p:sldId id="423" r:id="rId5"/>
    <p:sldId id="608" r:id="rId6"/>
    <p:sldId id="708" r:id="rId7"/>
    <p:sldId id="386" r:id="rId8"/>
    <p:sldId id="754" r:id="rId9"/>
    <p:sldId id="560" r:id="rId10"/>
    <p:sldId id="846" r:id="rId11"/>
    <p:sldId id="850" r:id="rId12"/>
    <p:sldId id="847" r:id="rId13"/>
    <p:sldId id="849" r:id="rId14"/>
    <p:sldId id="851" r:id="rId15"/>
    <p:sldId id="828"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0" autoAdjust="0"/>
    <p:restoredTop sz="95409" autoAdjust="0"/>
  </p:normalViewPr>
  <p:slideViewPr>
    <p:cSldViewPr>
      <p:cViewPr varScale="1">
        <p:scale>
          <a:sx n="88" d="100"/>
          <a:sy n="88" d="100"/>
        </p:scale>
        <p:origin x="96" y="10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60989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030992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9038207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11999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70882" y="304026"/>
            <a:ext cx="29111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15-20</a:t>
            </a:r>
            <a:r>
              <a:rPr lang="en-US" sz="1800" b="1" dirty="0" smtClean="0"/>
              <a:t>-0311-01-0013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2020</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development.standards.ieee.org/myproject-web/app#manageballot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November 2020 Meeting Slides</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2020-11-11</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844"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15-20/00311r1.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Nikola</a:t>
            </a:r>
            <a:r>
              <a:rPr lang="en-GB" altLang="en-US" dirty="0" smtClean="0">
                <a:sym typeface="Wingdings" panose="05000000000000000000" pitchFamily="2" charset="2"/>
              </a:rPr>
              <a:t>	</a:t>
            </a:r>
            <a:r>
              <a:rPr lang="en-GB" altLang="en-US" dirty="0" err="1" smtClean="0">
                <a:sym typeface="Wingdings" panose="05000000000000000000" pitchFamily="2" charset="2"/>
              </a:rPr>
              <a:t>Serafimofski</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Joerg Robert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minutes from September and CRG </a:t>
            </a:r>
            <a:r>
              <a:rPr lang="en-GB" altLang="en-US" dirty="0" smtClean="0">
                <a:sym typeface="Wingdings" panose="05000000000000000000" pitchFamily="2" charset="2"/>
              </a:rPr>
              <a:t>telco in </a:t>
            </a:r>
            <a:r>
              <a:rPr lang="en-GB" altLang="en-US" dirty="0" smtClean="0">
                <a:sym typeface="Wingdings" panose="05000000000000000000" pitchFamily="2" charset="2"/>
              </a:rPr>
              <a:t>docs. </a:t>
            </a:r>
            <a:r>
              <a:rPr lang="en-GB" altLang="en-US" dirty="0">
                <a:sym typeface="Wingdings" panose="05000000000000000000" pitchFamily="2" charset="2"/>
              </a:rPr>
              <a:t>15-20/0237r2</a:t>
            </a:r>
            <a:r>
              <a:rPr lang="en-GB" altLang="en-US" dirty="0" smtClean="0">
                <a:sym typeface="Wingdings" panose="05000000000000000000" pitchFamily="2" charset="2"/>
              </a:rPr>
              <a:t> </a:t>
            </a:r>
            <a:r>
              <a:rPr lang="en-GB" altLang="en-US" dirty="0" smtClean="0">
                <a:sym typeface="Wingdings" panose="05000000000000000000" pitchFamily="2" charset="2"/>
              </a:rPr>
              <a:t>and 15-20/00287r0.</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Nikola </a:t>
            </a:r>
            <a:r>
              <a:rPr lang="en-GB" altLang="en-US" dirty="0" err="1" smtClean="0">
                <a:sym typeface="Wingdings" panose="05000000000000000000" pitchFamily="2" charset="2"/>
              </a:rPr>
              <a:t>Serafimovski</a:t>
            </a:r>
            <a:r>
              <a:rPr lang="en-GB" altLang="en-US" dirty="0" smtClean="0">
                <a:sym typeface="Wingdings" panose="05000000000000000000" pitchFamily="2" charset="2"/>
              </a:rPr>
              <a:t>	</a:t>
            </a: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Joerg Robert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909829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Preparation of SA ballot</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buAutoNum type="arabicParenR"/>
            </a:pPr>
            <a:r>
              <a:rPr lang="de-DE" sz="1800" dirty="0" err="1" smtClean="0"/>
              <a:t>Voting</a:t>
            </a:r>
            <a:r>
              <a:rPr lang="de-DE" sz="1800" dirty="0" smtClean="0"/>
              <a:t> </a:t>
            </a:r>
            <a:r>
              <a:rPr lang="de-DE" sz="1800" dirty="0" err="1"/>
              <a:t>pool</a:t>
            </a:r>
            <a:r>
              <a:rPr lang="de-DE" sz="1800" dirty="0"/>
              <a:t> </a:t>
            </a:r>
            <a:r>
              <a:rPr lang="de-DE" sz="1800" dirty="0" err="1" smtClean="0"/>
              <a:t>has</a:t>
            </a:r>
            <a:r>
              <a:rPr lang="de-DE" sz="1800" dirty="0" smtClean="0"/>
              <a:t> </a:t>
            </a:r>
            <a:r>
              <a:rPr lang="de-DE" sz="1800" dirty="0" err="1" smtClean="0"/>
              <a:t>been</a:t>
            </a:r>
            <a:r>
              <a:rPr lang="de-DE" sz="1800" dirty="0" smtClean="0"/>
              <a:t> </a:t>
            </a:r>
            <a:r>
              <a:rPr lang="de-DE" sz="1800" dirty="0" err="1" smtClean="0"/>
              <a:t>established</a:t>
            </a:r>
            <a:endParaRPr lang="de-DE" sz="1800" dirty="0" smtClean="0"/>
          </a:p>
          <a:p>
            <a:pPr marL="717550" indent="-265113">
              <a:buFont typeface="Symbol" panose="05050102010706020507" pitchFamily="18" charset="2"/>
              <a:buChar char="-"/>
            </a:pPr>
            <a:r>
              <a:rPr lang="de-DE" sz="1600" b="0" dirty="0" smtClean="0"/>
              <a:t>91 </a:t>
            </a:r>
            <a:r>
              <a:rPr lang="de-DE" sz="1600" b="0" dirty="0" err="1" smtClean="0"/>
              <a:t>members</a:t>
            </a:r>
            <a:r>
              <a:rPr lang="de-DE" sz="1600" b="0" dirty="0" smtClean="0"/>
              <a:t>, </a:t>
            </a:r>
            <a:r>
              <a:rPr lang="de-DE" sz="1600" b="0" dirty="0" err="1" smtClean="0"/>
              <a:t>see</a:t>
            </a:r>
            <a:r>
              <a:rPr lang="de-DE" sz="1600" b="0" dirty="0" smtClean="0"/>
              <a:t> </a:t>
            </a:r>
            <a:r>
              <a:rPr lang="de-DE" sz="1600" b="0" dirty="0" err="1" smtClean="0"/>
              <a:t>myproject</a:t>
            </a:r>
            <a:endParaRPr lang="de-DE" sz="1600" b="0" dirty="0" smtClean="0"/>
          </a:p>
          <a:p>
            <a:pPr marL="717550" indent="-265113">
              <a:buFont typeface="Symbol" panose="05050102010706020507" pitchFamily="18" charset="2"/>
              <a:buChar char="-"/>
            </a:pPr>
            <a:r>
              <a:rPr lang="de-DE" sz="1600" b="0" dirty="0" err="1" smtClean="0"/>
              <a:t>looks</a:t>
            </a:r>
            <a:r>
              <a:rPr lang="de-DE" sz="1600" b="0" dirty="0" smtClean="0"/>
              <a:t> </a:t>
            </a:r>
            <a:r>
              <a:rPr lang="de-DE" sz="1600" b="0" dirty="0" err="1" smtClean="0"/>
              <a:t>well</a:t>
            </a:r>
            <a:r>
              <a:rPr lang="de-DE" sz="1600" b="0" dirty="0" smtClean="0"/>
              <a:t> </a:t>
            </a:r>
            <a:r>
              <a:rPr lang="de-DE" sz="1600" b="0" dirty="0" err="1" smtClean="0"/>
              <a:t>balanced</a:t>
            </a:r>
            <a:endParaRPr lang="de-DE" sz="1600" b="0" dirty="0" smtClean="0"/>
          </a:p>
          <a:p>
            <a:pPr marL="717550" indent="-265113">
              <a:buFont typeface="Symbol" panose="05050102010706020507" pitchFamily="18" charset="2"/>
              <a:buChar char="-"/>
            </a:pPr>
            <a:r>
              <a:rPr lang="de-DE" sz="1600" b="0" dirty="0" err="1" smtClean="0"/>
              <a:t>survives</a:t>
            </a:r>
            <a:r>
              <a:rPr lang="de-DE" sz="1600" b="0" dirty="0" smtClean="0"/>
              <a:t> 6 </a:t>
            </a:r>
            <a:r>
              <a:rPr lang="de-DE" sz="1600" b="0" dirty="0" err="1" smtClean="0"/>
              <a:t>months</a:t>
            </a:r>
            <a:r>
              <a:rPr lang="de-DE" sz="1600" b="0" dirty="0" smtClean="0"/>
              <a:t>, </a:t>
            </a:r>
            <a:r>
              <a:rPr lang="de-DE" sz="1600" b="0" dirty="0" err="1" smtClean="0"/>
              <a:t>if</a:t>
            </a:r>
            <a:r>
              <a:rPr lang="de-DE" sz="1600" b="0" dirty="0" smtClean="0"/>
              <a:t> SA </a:t>
            </a:r>
            <a:r>
              <a:rPr lang="de-DE" sz="1600" b="0" dirty="0" err="1" smtClean="0"/>
              <a:t>ballot</a:t>
            </a:r>
            <a:r>
              <a:rPr lang="de-DE" sz="1600" b="0" dirty="0" smtClean="0"/>
              <a:t> </a:t>
            </a:r>
            <a:r>
              <a:rPr lang="de-DE" sz="1600" b="0" dirty="0" err="1" smtClean="0"/>
              <a:t>is</a:t>
            </a:r>
            <a:r>
              <a:rPr lang="de-DE" sz="1600" b="0" dirty="0" smtClean="0"/>
              <a:t> not </a:t>
            </a:r>
            <a:r>
              <a:rPr lang="de-DE" sz="1600" b="0" dirty="0" err="1" smtClean="0"/>
              <a:t>started</a:t>
            </a:r>
            <a:r>
              <a:rPr lang="de-DE" sz="1600" b="0" dirty="0" smtClean="0"/>
              <a:t> </a:t>
            </a:r>
            <a:r>
              <a:rPr lang="de-DE" sz="1600" b="0" dirty="0" err="1" smtClean="0"/>
              <a:t>until</a:t>
            </a:r>
            <a:r>
              <a:rPr lang="de-DE" sz="1600" b="0" dirty="0" smtClean="0"/>
              <a:t> </a:t>
            </a:r>
            <a:r>
              <a:rPr lang="de-DE" sz="1600" b="0" dirty="0" err="1" smtClean="0"/>
              <a:t>then</a:t>
            </a:r>
            <a:r>
              <a:rPr lang="de-DE" sz="1600" b="0" dirty="0" smtClean="0"/>
              <a:t>, </a:t>
            </a:r>
            <a:r>
              <a:rPr lang="de-DE" sz="1600" b="0" dirty="0" err="1" smtClean="0"/>
              <a:t>it</a:t>
            </a:r>
            <a:r>
              <a:rPr lang="de-DE" sz="1600" b="0" dirty="0" smtClean="0"/>
              <a:t> </a:t>
            </a:r>
            <a:r>
              <a:rPr lang="de-DE" sz="1600" b="0" dirty="0" err="1" smtClean="0"/>
              <a:t>has</a:t>
            </a:r>
            <a:r>
              <a:rPr lang="de-DE" sz="1600" b="0" dirty="0" smtClean="0"/>
              <a:t> </a:t>
            </a:r>
            <a:r>
              <a:rPr lang="de-DE" sz="1600" b="0" dirty="0" err="1" smtClean="0"/>
              <a:t>to</a:t>
            </a:r>
            <a:r>
              <a:rPr lang="de-DE" sz="1600" b="0" dirty="0" smtClean="0"/>
              <a:t> </a:t>
            </a:r>
            <a:r>
              <a:rPr lang="de-DE" sz="1600" b="0" dirty="0" err="1" smtClean="0"/>
              <a:t>be</a:t>
            </a:r>
            <a:r>
              <a:rPr lang="de-DE" sz="1600" b="0" dirty="0" smtClean="0"/>
              <a:t> </a:t>
            </a:r>
            <a:r>
              <a:rPr lang="de-DE" sz="1600" b="0" dirty="0" err="1" smtClean="0"/>
              <a:t>formed</a:t>
            </a:r>
            <a:r>
              <a:rPr lang="de-DE" sz="1600" b="0" dirty="0" smtClean="0"/>
              <a:t> </a:t>
            </a:r>
            <a:r>
              <a:rPr lang="de-DE" sz="1600" b="0" dirty="0" err="1" smtClean="0"/>
              <a:t>again</a:t>
            </a:r>
            <a:endParaRPr lang="de-DE" sz="1600" b="0" dirty="0"/>
          </a:p>
          <a:p>
            <a:pPr>
              <a:buNone/>
            </a:pPr>
            <a:endParaRPr lang="de-DE" sz="1800" dirty="0"/>
          </a:p>
          <a:p>
            <a:pPr>
              <a:buNone/>
            </a:pPr>
            <a:r>
              <a:rPr lang="de-DE" sz="1800" dirty="0" smtClean="0"/>
              <a:t>2) Power </a:t>
            </a:r>
            <a:r>
              <a:rPr lang="de-DE" sz="1800" dirty="0" err="1"/>
              <a:t>point</a:t>
            </a:r>
            <a:r>
              <a:rPr lang="de-DE" sz="1800" dirty="0"/>
              <a:t> </a:t>
            </a:r>
            <a:r>
              <a:rPr lang="de-DE" sz="1800" dirty="0" err="1"/>
              <a:t>showing</a:t>
            </a:r>
            <a:r>
              <a:rPr lang="de-DE" sz="1800" dirty="0"/>
              <a:t>:</a:t>
            </a:r>
          </a:p>
          <a:p>
            <a:pPr lvl="1"/>
            <a:r>
              <a:rPr lang="de-DE" sz="1600" dirty="0" smtClean="0"/>
              <a:t>All </a:t>
            </a:r>
            <a:r>
              <a:rPr lang="de-DE" sz="1600" dirty="0" err="1"/>
              <a:t>remaining</a:t>
            </a:r>
            <a:r>
              <a:rPr lang="de-DE" sz="1600" dirty="0"/>
              <a:t> “</a:t>
            </a:r>
            <a:r>
              <a:rPr lang="de-DE" sz="1600" dirty="0" err="1"/>
              <a:t>no</a:t>
            </a:r>
            <a:r>
              <a:rPr lang="de-DE" sz="1600" dirty="0"/>
              <a:t>" </a:t>
            </a:r>
            <a:r>
              <a:rPr lang="de-DE" sz="1600" dirty="0" err="1"/>
              <a:t>voters</a:t>
            </a:r>
            <a:r>
              <a:rPr lang="de-DE" sz="1600" dirty="0"/>
              <a:t> </a:t>
            </a:r>
            <a:r>
              <a:rPr lang="de-DE" sz="1600" dirty="0" err="1"/>
              <a:t>with</a:t>
            </a:r>
            <a:r>
              <a:rPr lang="de-DE" sz="1600" dirty="0"/>
              <a:t> </a:t>
            </a:r>
            <a:r>
              <a:rPr lang="de-DE" sz="1600" dirty="0" err="1"/>
              <a:t>their</a:t>
            </a:r>
            <a:r>
              <a:rPr lang="de-DE" sz="1600" dirty="0"/>
              <a:t> "must </a:t>
            </a:r>
            <a:r>
              <a:rPr lang="de-DE" sz="1600" dirty="0" err="1"/>
              <a:t>be</a:t>
            </a:r>
            <a:r>
              <a:rPr lang="de-DE" sz="1600" dirty="0"/>
              <a:t> </a:t>
            </a:r>
            <a:r>
              <a:rPr lang="de-DE" sz="1600" dirty="0" err="1"/>
              <a:t>satisfied</a:t>
            </a:r>
            <a:r>
              <a:rPr lang="de-DE" sz="1600" dirty="0"/>
              <a:t>” (MBS) </a:t>
            </a:r>
            <a:r>
              <a:rPr lang="de-DE" sz="1600" dirty="0" err="1"/>
              <a:t>comments</a:t>
            </a:r>
            <a:r>
              <a:rPr lang="de-DE" sz="1600" dirty="0"/>
              <a:t> </a:t>
            </a:r>
            <a:r>
              <a:rPr lang="de-DE" sz="1600" dirty="0" err="1"/>
              <a:t>and</a:t>
            </a:r>
            <a:r>
              <a:rPr lang="de-DE" sz="1600" dirty="0"/>
              <a:t> </a:t>
            </a:r>
            <a:r>
              <a:rPr lang="de-DE" sz="1600" dirty="0" err="1"/>
              <a:t>the</a:t>
            </a:r>
            <a:r>
              <a:rPr lang="de-DE" sz="1600" dirty="0"/>
              <a:t> </a:t>
            </a:r>
            <a:r>
              <a:rPr lang="de-DE" sz="1600" dirty="0" err="1" smtClean="0"/>
              <a:t>CRC’s</a:t>
            </a:r>
            <a:r>
              <a:rPr lang="de-DE" sz="1600" dirty="0" smtClean="0"/>
              <a:t> </a:t>
            </a:r>
            <a:r>
              <a:rPr lang="de-DE" sz="1600" dirty="0" err="1"/>
              <a:t>response</a:t>
            </a:r>
            <a:r>
              <a:rPr lang="de-DE" sz="1600" dirty="0"/>
              <a:t> </a:t>
            </a:r>
            <a:r>
              <a:rPr lang="de-DE" sz="1600" dirty="0" err="1"/>
              <a:t>to</a:t>
            </a:r>
            <a:r>
              <a:rPr lang="de-DE" sz="1600" dirty="0"/>
              <a:t> </a:t>
            </a:r>
            <a:r>
              <a:rPr lang="de-DE" sz="1600" dirty="0" err="1"/>
              <a:t>each</a:t>
            </a:r>
            <a:r>
              <a:rPr lang="de-DE" sz="1600" dirty="0"/>
              <a:t> MBS</a:t>
            </a:r>
          </a:p>
          <a:p>
            <a:pPr lvl="1"/>
            <a:r>
              <a:rPr lang="de-DE" sz="1600" dirty="0" smtClean="0"/>
              <a:t>LB </a:t>
            </a:r>
            <a:r>
              <a:rPr lang="de-DE" sz="1600" dirty="0" err="1"/>
              <a:t>voting</a:t>
            </a:r>
            <a:r>
              <a:rPr lang="de-DE" sz="1600" dirty="0"/>
              <a:t> </a:t>
            </a:r>
            <a:r>
              <a:rPr lang="de-DE" sz="1600" dirty="0" err="1"/>
              <a:t>history</a:t>
            </a:r>
            <a:r>
              <a:rPr lang="de-DE" sz="1600" dirty="0"/>
              <a:t> </a:t>
            </a:r>
            <a:r>
              <a:rPr lang="de-DE" sz="1600" dirty="0" err="1"/>
              <a:t>showing</a:t>
            </a:r>
            <a:r>
              <a:rPr lang="de-DE" sz="1600" dirty="0"/>
              <a:t> </a:t>
            </a:r>
            <a:r>
              <a:rPr lang="de-DE" sz="1600" dirty="0" err="1"/>
              <a:t>results</a:t>
            </a:r>
            <a:r>
              <a:rPr lang="de-DE" sz="1600" dirty="0"/>
              <a:t> </a:t>
            </a:r>
            <a:r>
              <a:rPr lang="de-DE" sz="1600" dirty="0" err="1"/>
              <a:t>of</a:t>
            </a:r>
            <a:r>
              <a:rPr lang="de-DE" sz="1600" dirty="0"/>
              <a:t> </a:t>
            </a:r>
            <a:r>
              <a:rPr lang="de-DE" sz="1600" dirty="0" err="1"/>
              <a:t>each</a:t>
            </a:r>
            <a:r>
              <a:rPr lang="de-DE" sz="1600" dirty="0"/>
              <a:t> </a:t>
            </a:r>
            <a:r>
              <a:rPr lang="de-DE" sz="1600" dirty="0" err="1"/>
              <a:t>ballot</a:t>
            </a:r>
            <a:r>
              <a:rPr lang="de-DE" sz="1600" dirty="0"/>
              <a:t> </a:t>
            </a:r>
            <a:r>
              <a:rPr lang="de-DE" sz="1600" dirty="0" err="1"/>
              <a:t>and</a:t>
            </a:r>
            <a:r>
              <a:rPr lang="de-DE" sz="1600" dirty="0"/>
              <a:t> </a:t>
            </a:r>
            <a:r>
              <a:rPr lang="de-DE" sz="1600" dirty="0" err="1"/>
              <a:t>the</a:t>
            </a:r>
            <a:r>
              <a:rPr lang="de-DE" sz="1600" dirty="0"/>
              <a:t> </a:t>
            </a:r>
            <a:r>
              <a:rPr lang="de-DE" sz="1600" dirty="0" err="1"/>
              <a:t>opening</a:t>
            </a:r>
            <a:r>
              <a:rPr lang="de-DE" sz="1600" dirty="0"/>
              <a:t> </a:t>
            </a:r>
            <a:r>
              <a:rPr lang="de-DE" sz="1600" dirty="0" err="1"/>
              <a:t>and</a:t>
            </a:r>
            <a:r>
              <a:rPr lang="de-DE" sz="1600" dirty="0"/>
              <a:t> </a:t>
            </a:r>
            <a:r>
              <a:rPr lang="de-DE" sz="1600" dirty="0" err="1"/>
              <a:t>closing</a:t>
            </a:r>
            <a:r>
              <a:rPr lang="de-DE" sz="1600" dirty="0"/>
              <a:t> </a:t>
            </a:r>
            <a:r>
              <a:rPr lang="de-DE" sz="1600" dirty="0" err="1"/>
              <a:t>dates</a:t>
            </a:r>
            <a:endParaRPr lang="de-DE" sz="1600" dirty="0"/>
          </a:p>
          <a:p>
            <a:pPr lvl="1"/>
            <a:r>
              <a:rPr lang="de-DE" sz="1600" dirty="0" smtClean="0"/>
              <a:t>WG </a:t>
            </a:r>
            <a:r>
              <a:rPr lang="de-DE" sz="1600" dirty="0" err="1"/>
              <a:t>motion</a:t>
            </a:r>
            <a:r>
              <a:rPr lang="de-DE" sz="1600" dirty="0"/>
              <a:t> </a:t>
            </a:r>
            <a:r>
              <a:rPr lang="de-DE" sz="1600" dirty="0" err="1"/>
              <a:t>and</a:t>
            </a:r>
            <a:r>
              <a:rPr lang="de-DE" sz="1600" dirty="0"/>
              <a:t> </a:t>
            </a:r>
            <a:r>
              <a:rPr lang="de-DE" sz="1600" dirty="0" err="1"/>
              <a:t>vote</a:t>
            </a:r>
            <a:r>
              <a:rPr lang="de-DE" sz="1600" dirty="0"/>
              <a:t> </a:t>
            </a:r>
            <a:r>
              <a:rPr lang="de-DE" sz="1600" dirty="0" err="1"/>
              <a:t>results</a:t>
            </a:r>
            <a:r>
              <a:rPr lang="de-DE" sz="1600" dirty="0"/>
              <a:t> </a:t>
            </a:r>
            <a:r>
              <a:rPr lang="de-DE" sz="1600" dirty="0" err="1"/>
              <a:t>of</a:t>
            </a:r>
            <a:r>
              <a:rPr lang="de-DE" sz="1600" dirty="0"/>
              <a:t> </a:t>
            </a:r>
            <a:r>
              <a:rPr lang="de-DE" sz="1600" dirty="0" err="1"/>
              <a:t>request</a:t>
            </a:r>
            <a:r>
              <a:rPr lang="de-DE" sz="1600" dirty="0"/>
              <a:t> </a:t>
            </a:r>
            <a:r>
              <a:rPr lang="de-DE" sz="1600" dirty="0" err="1"/>
              <a:t>for</a:t>
            </a:r>
            <a:r>
              <a:rPr lang="de-DE" sz="1600" dirty="0"/>
              <a:t> EC </a:t>
            </a:r>
            <a:r>
              <a:rPr lang="de-DE" sz="1600" dirty="0" err="1"/>
              <a:t>to</a:t>
            </a:r>
            <a:r>
              <a:rPr lang="de-DE" sz="1600" dirty="0"/>
              <a:t> </a:t>
            </a:r>
            <a:r>
              <a:rPr lang="de-DE" sz="1600" dirty="0" err="1"/>
              <a:t>forward</a:t>
            </a:r>
            <a:r>
              <a:rPr lang="de-DE" sz="1600" dirty="0"/>
              <a:t> </a:t>
            </a:r>
            <a:r>
              <a:rPr lang="de-DE" sz="1600" dirty="0" err="1"/>
              <a:t>draft</a:t>
            </a:r>
            <a:r>
              <a:rPr lang="de-DE" sz="1600" dirty="0"/>
              <a:t> </a:t>
            </a:r>
            <a:r>
              <a:rPr lang="de-DE" sz="1600" dirty="0" err="1"/>
              <a:t>for</a:t>
            </a:r>
            <a:r>
              <a:rPr lang="de-DE" sz="1600" dirty="0"/>
              <a:t> SA </a:t>
            </a:r>
            <a:r>
              <a:rPr lang="de-DE" sz="1600" dirty="0" err="1"/>
              <a:t>balloting</a:t>
            </a:r>
            <a:r>
              <a:rPr lang="de-DE" sz="1600" dirty="0"/>
              <a:t> </a:t>
            </a:r>
            <a:r>
              <a:rPr lang="de-DE" sz="1600" dirty="0" err="1"/>
              <a:t>along</a:t>
            </a:r>
            <a:r>
              <a:rPr lang="de-DE" sz="1600" dirty="0"/>
              <a:t> </a:t>
            </a:r>
            <a:r>
              <a:rPr lang="de-DE" sz="1600" dirty="0" err="1"/>
              <a:t>with</a:t>
            </a:r>
            <a:r>
              <a:rPr lang="de-DE" sz="1600" dirty="0"/>
              <a:t> WG </a:t>
            </a:r>
            <a:r>
              <a:rPr lang="de-DE" sz="1600" dirty="0" err="1"/>
              <a:t>approval</a:t>
            </a:r>
            <a:r>
              <a:rPr lang="de-DE" sz="1600" dirty="0"/>
              <a:t> </a:t>
            </a:r>
            <a:r>
              <a:rPr lang="de-DE" sz="1600" dirty="0" err="1"/>
              <a:t>of</a:t>
            </a:r>
            <a:r>
              <a:rPr lang="de-DE" sz="1600" dirty="0"/>
              <a:t> </a:t>
            </a:r>
            <a:r>
              <a:rPr lang="de-DE" sz="1600" dirty="0" smtClean="0"/>
              <a:t>CSD</a:t>
            </a:r>
          </a:p>
          <a:p>
            <a:pPr>
              <a:buNone/>
            </a:pPr>
            <a:endParaRPr lang="de-DE" sz="2000" dirty="0" smtClean="0"/>
          </a:p>
          <a:p>
            <a:pPr>
              <a:buNone/>
            </a:pPr>
            <a:r>
              <a:rPr lang="de-DE" sz="1800" dirty="0" smtClean="0"/>
              <a:t>Check </a:t>
            </a:r>
            <a:r>
              <a:rPr lang="de-DE" sz="1800" dirty="0" err="1" smtClean="0"/>
              <a:t>doc</a:t>
            </a:r>
            <a:r>
              <a:rPr lang="de-DE" sz="1800" dirty="0" smtClean="0"/>
              <a:t>. </a:t>
            </a:r>
            <a:r>
              <a:rPr lang="en-US" sz="1800" b="1" dirty="0" smtClean="0"/>
              <a:t>15-20/0280r0</a:t>
            </a:r>
          </a:p>
          <a:p>
            <a:pPr marL="717550" lvl="1"/>
            <a:r>
              <a:rPr lang="en-US" sz="1600" dirty="0" smtClean="0"/>
              <a:t>Thanks to Pat for excellent preparation</a:t>
            </a:r>
            <a:endParaRPr lang="de-DE" sz="1600" dirty="0" smtClean="0"/>
          </a:p>
        </p:txBody>
      </p:sp>
    </p:spTree>
    <p:extLst>
      <p:ext uri="{BB962C8B-B14F-4D97-AF65-F5344CB8AC3E}">
        <p14:creationId xmlns:p14="http://schemas.microsoft.com/office/powerpoint/2010/main" val="29699970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smtClean="0"/>
              <a:t>Request that 802.15 </a:t>
            </a:r>
            <a:r>
              <a:rPr lang="en-US" sz="1800" i="1" dirty="0"/>
              <a:t>WG </a:t>
            </a:r>
            <a:r>
              <a:rPr lang="en-US" sz="1800" i="1" dirty="0" smtClean="0"/>
              <a:t>approves </a:t>
            </a:r>
            <a:r>
              <a:rPr lang="en-US" sz="1800" i="1" dirty="0"/>
              <a:t>the formation of a Comment Resolution Group (CRG) for the Standards Association balloting of the </a:t>
            </a:r>
            <a:r>
              <a:rPr lang="en-US" sz="1800" i="1" dirty="0" smtClean="0"/>
              <a:t>P802.15.13_D4 with </a:t>
            </a:r>
            <a:r>
              <a:rPr lang="en-US" sz="1800" i="1" dirty="0"/>
              <a:t>the following membership: Volker Jungnickel as Chair, Nikola </a:t>
            </a:r>
            <a:r>
              <a:rPr lang="en-US" sz="1800" i="1" dirty="0" err="1"/>
              <a:t>Serafimovski</a:t>
            </a:r>
            <a:r>
              <a:rPr lang="en-US" sz="1800" i="1" dirty="0"/>
              <a:t>, Tuncer Baykas, Sang-Kyu Lim, </a:t>
            </a:r>
            <a:r>
              <a:rPr lang="en-US" sz="1800" i="1" dirty="0" err="1"/>
              <a:t>Jörg</a:t>
            </a:r>
            <a:r>
              <a:rPr lang="en-US" sz="1800" i="1" dirty="0"/>
              <a:t> </a:t>
            </a:r>
            <a:r>
              <a:rPr lang="en-US" sz="1800" i="1" dirty="0" smtClean="0"/>
              <a:t>Robert, Tero Kivinen. </a:t>
            </a:r>
            <a:r>
              <a:rPr lang="en-US" sz="1800" i="1" dirty="0"/>
              <a:t>The </a:t>
            </a:r>
            <a:r>
              <a:rPr lang="en-US" sz="1800" i="1" dirty="0" smtClean="0"/>
              <a:t>802.15.13 </a:t>
            </a:r>
            <a:r>
              <a:rPr lang="en-US" sz="1800" i="1"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1800"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Tuncer Baykas</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Kai Lennert Bober</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Motion passed unanimously.</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25650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US" i="1" dirty="0" smtClean="0"/>
              <a:t>Request 802.15 WG to review </a:t>
            </a:r>
            <a:r>
              <a:rPr lang="en-US" i="1" dirty="0"/>
              <a:t>and </a:t>
            </a:r>
            <a:r>
              <a:rPr lang="en-US" i="1" dirty="0" smtClean="0"/>
              <a:t>approve </a:t>
            </a:r>
            <a:r>
              <a:rPr lang="en-US" i="1" dirty="0"/>
              <a:t>the CSD </a:t>
            </a:r>
            <a:r>
              <a:rPr lang="en-US" i="1" dirty="0" smtClean="0"/>
              <a:t>in doc. 15-17/0075r1, </a:t>
            </a:r>
            <a:r>
              <a:rPr lang="en-US" i="1" dirty="0"/>
              <a:t>and the CA document </a:t>
            </a:r>
            <a:r>
              <a:rPr lang="en-US" i="1" dirty="0" smtClean="0"/>
              <a:t>15-19/0572r1; </a:t>
            </a:r>
            <a:r>
              <a:rPr lang="en-US" i="1" dirty="0"/>
              <a:t>and </a:t>
            </a:r>
            <a:r>
              <a:rPr lang="en-US" i="1" dirty="0" smtClean="0"/>
              <a:t>request </a:t>
            </a:r>
            <a:r>
              <a:rPr lang="en-US" i="1" dirty="0"/>
              <a:t>unconditional approval from the EC to submit </a:t>
            </a:r>
            <a:r>
              <a:rPr lang="en-US" i="1" dirty="0" smtClean="0"/>
              <a:t>P802.15.13_D4 </a:t>
            </a:r>
            <a:r>
              <a:rPr lang="en-US" i="1" dirty="0"/>
              <a:t>to Standards Association ballot.</a:t>
            </a:r>
            <a:endParaRPr lang="de-DE"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Tuncer Baykas</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Harry Bims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Motion passed unanimously.</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0390476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b="0" dirty="0"/>
              <a:t>a</a:t>
            </a:r>
            <a:r>
              <a:rPr lang="de-DE" sz="2800" b="0" dirty="0" smtClean="0"/>
              <a:t>fter November</a:t>
            </a:r>
          </a:p>
          <a:p>
            <a:pPr lvl="1"/>
            <a:r>
              <a:rPr lang="de-DE" b="0" dirty="0" smtClean="0"/>
              <a:t>Start SA </a:t>
            </a:r>
            <a:r>
              <a:rPr lang="de-DE" b="0" dirty="0" err="1" smtClean="0"/>
              <a:t>ballot</a:t>
            </a:r>
            <a:endParaRPr lang="de-DE" b="0" dirty="0" smtClean="0"/>
          </a:p>
          <a:p>
            <a:pPr lvl="1"/>
            <a:r>
              <a:rPr lang="de-DE" dirty="0" smtClean="0"/>
              <a:t>Work will </a:t>
            </a:r>
            <a:r>
              <a:rPr lang="de-DE" dirty="0" err="1" smtClean="0"/>
              <a:t>be</a:t>
            </a:r>
            <a:r>
              <a:rPr lang="de-DE" dirty="0" smtClean="0"/>
              <a:t> </a:t>
            </a:r>
            <a:r>
              <a:rPr lang="de-DE" dirty="0" err="1" smtClean="0"/>
              <a:t>continued</a:t>
            </a:r>
            <a:r>
              <a:rPr lang="de-DE" dirty="0" smtClean="0"/>
              <a:t> in CRG</a:t>
            </a:r>
            <a:endParaRPr lang="de-DE"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Meeting Slides for </a:t>
            </a:r>
            <a:r>
              <a:rPr lang="en-US" altLang="en-US" dirty="0"/>
              <a:t>the </a:t>
            </a:r>
            <a:r>
              <a:rPr lang="en-US" altLang="en-US" dirty="0" smtClean="0"/>
              <a:t>November 2020 virtual plenary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November, 2-12</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1377145429"/>
              </p:ext>
            </p:extLst>
          </p:nvPr>
        </p:nvGraphicFramePr>
        <p:xfrm>
          <a:off x="762000" y="1828800"/>
          <a:ext cx="3884616" cy="1502176"/>
        </p:xfrm>
        <a:graphic>
          <a:graphicData uri="http://schemas.openxmlformats.org/drawingml/2006/table">
            <a:tbl>
              <a:tblPr firstRow="1" bandRow="1">
                <a:tableStyleId>{21E4AEA4-8DFA-4A89-87EB-49C32662AFE0}</a:tableStyleId>
              </a:tblPr>
              <a:tblGrid>
                <a:gridCol w="647436">
                  <a:extLst>
                    <a:ext uri="{9D8B030D-6E8A-4147-A177-3AD203B41FA5}">
                      <a16:colId xmlns:a16="http://schemas.microsoft.com/office/drawing/2014/main" val="20000"/>
                    </a:ext>
                  </a:extLst>
                </a:gridCol>
                <a:gridCol w="647436">
                  <a:extLst>
                    <a:ext uri="{9D8B030D-6E8A-4147-A177-3AD203B41FA5}">
                      <a16:colId xmlns:a16="http://schemas.microsoft.com/office/drawing/2014/main" val="20001"/>
                    </a:ext>
                  </a:extLst>
                </a:gridCol>
                <a:gridCol w="647436">
                  <a:extLst>
                    <a:ext uri="{9D8B030D-6E8A-4147-A177-3AD203B41FA5}">
                      <a16:colId xmlns:a16="http://schemas.microsoft.com/office/drawing/2014/main" val="20002"/>
                    </a:ext>
                  </a:extLst>
                </a:gridCol>
                <a:gridCol w="647436">
                  <a:extLst>
                    <a:ext uri="{9D8B030D-6E8A-4147-A177-3AD203B41FA5}">
                      <a16:colId xmlns:a16="http://schemas.microsoft.com/office/drawing/2014/main" val="20003"/>
                    </a:ext>
                  </a:extLst>
                </a:gridCol>
                <a:gridCol w="647436">
                  <a:extLst>
                    <a:ext uri="{9D8B030D-6E8A-4147-A177-3AD203B41FA5}">
                      <a16:colId xmlns:a16="http://schemas.microsoft.com/office/drawing/2014/main" val="20004"/>
                    </a:ext>
                  </a:extLst>
                </a:gridCol>
                <a:gridCol w="647436">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200" dirty="0"/>
                        <a:t>MON</a:t>
                      </a:r>
                    </a:p>
                  </a:txBody>
                  <a:tcPr marT="45744" marB="45744"/>
                </a:tc>
                <a:tc>
                  <a:txBody>
                    <a:bodyPr/>
                    <a:lstStyle/>
                    <a:p>
                      <a:pPr algn="ctr"/>
                      <a:r>
                        <a:rPr lang="en-US" sz="1200" dirty="0"/>
                        <a:t>TUE</a:t>
                      </a:r>
                    </a:p>
                  </a:txBody>
                  <a:tcPr marT="45744" marB="45744"/>
                </a:tc>
                <a:tc>
                  <a:txBody>
                    <a:bodyPr/>
                    <a:lstStyle/>
                    <a:p>
                      <a:pPr algn="ctr"/>
                      <a:r>
                        <a:rPr lang="en-US" sz="1200" dirty="0"/>
                        <a:t>WED</a:t>
                      </a:r>
                    </a:p>
                  </a:txBody>
                  <a:tcPr marT="45744" marB="45744"/>
                </a:tc>
                <a:tc>
                  <a:txBody>
                    <a:bodyPr/>
                    <a:lstStyle/>
                    <a:p>
                      <a:pPr algn="ctr"/>
                      <a:r>
                        <a:rPr lang="en-US" sz="1200" dirty="0"/>
                        <a:t>THU</a:t>
                      </a:r>
                    </a:p>
                  </a:txBody>
                  <a:tcPr marT="45744" marB="45744"/>
                </a:tc>
                <a:tc>
                  <a:txBody>
                    <a:bodyPr/>
                    <a:lstStyle/>
                    <a:p>
                      <a:pPr algn="ctr"/>
                      <a:r>
                        <a:rPr lang="en-US" sz="1200" dirty="0" smtClean="0"/>
                        <a:t>FRI</a:t>
                      </a:r>
                      <a:endParaRPr lang="en-US" sz="1200" dirty="0"/>
                    </a:p>
                  </a:txBody>
                  <a:tcPr marT="45744" marB="45744"/>
                </a:tc>
                <a:extLst>
                  <a:ext uri="{0D108BD9-81ED-4DB2-BD59-A6C34878D82A}">
                    <a16:rowId xmlns:a16="http://schemas.microsoft.com/office/drawing/2014/main" val="10000"/>
                  </a:ext>
                </a:extLst>
              </a:tr>
              <a:tr h="751088">
                <a:tc>
                  <a:txBody>
                    <a:bodyPr/>
                    <a:lstStyle/>
                    <a:p>
                      <a:pPr algn="ctr"/>
                      <a:r>
                        <a:rPr lang="en-US" sz="1000" dirty="0" smtClean="0"/>
                        <a:t>9-11</a:t>
                      </a:r>
                      <a:endParaRPr lang="en-US" sz="10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smtClean="0"/>
                        <a:t>WG15 opening</a:t>
                      </a:r>
                      <a:endParaRPr lang="en-US" sz="10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0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solidFill>
                          <a:schemeClr val="tx1"/>
                        </a:solidFill>
                      </a:endParaRPr>
                    </a:p>
                  </a:txBody>
                  <a:tcPr marT="45744" marB="45744" anchor="ctr"/>
                </a:tc>
                <a:extLst>
                  <a:ext uri="{0D108BD9-81ED-4DB2-BD59-A6C34878D82A}">
                    <a16:rowId xmlns:a16="http://schemas.microsoft.com/office/drawing/2014/main" val="10001"/>
                  </a:ext>
                </a:extLst>
              </a:tr>
            </a:tbl>
          </a:graphicData>
        </a:graphic>
      </p:graphicFrame>
      <p:graphicFrame>
        <p:nvGraphicFramePr>
          <p:cNvPr id="6" name="Table 1"/>
          <p:cNvGraphicFramePr>
            <a:graphicFrameLocks noGrp="1"/>
          </p:cNvGraphicFramePr>
          <p:nvPr>
            <p:extLst>
              <p:ext uri="{D42A27DB-BD31-4B8C-83A1-F6EECF244321}">
                <p14:modId xmlns:p14="http://schemas.microsoft.com/office/powerpoint/2010/main" val="743495186"/>
              </p:ext>
            </p:extLst>
          </p:nvPr>
        </p:nvGraphicFramePr>
        <p:xfrm>
          <a:off x="4800600" y="1828800"/>
          <a:ext cx="3810000" cy="1502176"/>
        </p:xfrm>
        <a:graphic>
          <a:graphicData uri="http://schemas.openxmlformats.org/drawingml/2006/table">
            <a:tbl>
              <a:tblPr firstRow="1" bandRow="1">
                <a:tableStyleId>{21E4AEA4-8DFA-4A89-87EB-49C32662AFE0}</a:tableStyleId>
              </a:tblPr>
              <a:tblGrid>
                <a:gridCol w="635000">
                  <a:extLst>
                    <a:ext uri="{9D8B030D-6E8A-4147-A177-3AD203B41FA5}">
                      <a16:colId xmlns:a16="http://schemas.microsoft.com/office/drawing/2014/main" val="20000"/>
                    </a:ext>
                  </a:extLst>
                </a:gridCol>
                <a:gridCol w="635000">
                  <a:extLst>
                    <a:ext uri="{9D8B030D-6E8A-4147-A177-3AD203B41FA5}">
                      <a16:colId xmlns:a16="http://schemas.microsoft.com/office/drawing/2014/main" val="20001"/>
                    </a:ext>
                  </a:extLst>
                </a:gridCol>
                <a:gridCol w="635000">
                  <a:extLst>
                    <a:ext uri="{9D8B030D-6E8A-4147-A177-3AD203B41FA5}">
                      <a16:colId xmlns:a16="http://schemas.microsoft.com/office/drawing/2014/main" val="20002"/>
                    </a:ext>
                  </a:extLst>
                </a:gridCol>
                <a:gridCol w="635000">
                  <a:extLst>
                    <a:ext uri="{9D8B030D-6E8A-4147-A177-3AD203B41FA5}">
                      <a16:colId xmlns:a16="http://schemas.microsoft.com/office/drawing/2014/main" val="20003"/>
                    </a:ext>
                  </a:extLst>
                </a:gridCol>
                <a:gridCol w="635000">
                  <a:extLst>
                    <a:ext uri="{9D8B030D-6E8A-4147-A177-3AD203B41FA5}">
                      <a16:colId xmlns:a16="http://schemas.microsoft.com/office/drawing/2014/main" val="20004"/>
                    </a:ext>
                  </a:extLst>
                </a:gridCol>
                <a:gridCol w="635000">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200" dirty="0"/>
                        <a:t>MON</a:t>
                      </a:r>
                    </a:p>
                  </a:txBody>
                  <a:tcPr marT="45744" marB="45744"/>
                </a:tc>
                <a:tc>
                  <a:txBody>
                    <a:bodyPr/>
                    <a:lstStyle/>
                    <a:p>
                      <a:pPr algn="ctr"/>
                      <a:r>
                        <a:rPr lang="en-US" sz="1200" dirty="0"/>
                        <a:t>TUE</a:t>
                      </a:r>
                    </a:p>
                  </a:txBody>
                  <a:tcPr marT="45744" marB="45744"/>
                </a:tc>
                <a:tc>
                  <a:txBody>
                    <a:bodyPr/>
                    <a:lstStyle/>
                    <a:p>
                      <a:pPr algn="ctr"/>
                      <a:r>
                        <a:rPr lang="en-US" sz="1200" dirty="0"/>
                        <a:t>WED</a:t>
                      </a:r>
                    </a:p>
                  </a:txBody>
                  <a:tcPr marT="45744" marB="45744"/>
                </a:tc>
                <a:tc>
                  <a:txBody>
                    <a:bodyPr/>
                    <a:lstStyle/>
                    <a:p>
                      <a:pPr algn="ctr"/>
                      <a:r>
                        <a:rPr lang="en-US" sz="1200" dirty="0"/>
                        <a:t>THU</a:t>
                      </a:r>
                    </a:p>
                  </a:txBody>
                  <a:tcPr marT="45744" marB="45744"/>
                </a:tc>
                <a:tc>
                  <a:txBody>
                    <a:bodyPr/>
                    <a:lstStyle/>
                    <a:p>
                      <a:pPr algn="ctr"/>
                      <a:r>
                        <a:rPr lang="en-US" sz="1200" dirty="0" smtClean="0"/>
                        <a:t>FRI</a:t>
                      </a:r>
                      <a:endParaRPr lang="en-US" sz="1200" dirty="0"/>
                    </a:p>
                  </a:txBody>
                  <a:tcPr marT="45744" marB="45744"/>
                </a:tc>
                <a:extLst>
                  <a:ext uri="{0D108BD9-81ED-4DB2-BD59-A6C34878D82A}">
                    <a16:rowId xmlns:a16="http://schemas.microsoft.com/office/drawing/2014/main" val="10000"/>
                  </a:ext>
                </a:extLst>
              </a:tr>
              <a:tr h="751088">
                <a:tc>
                  <a:txBody>
                    <a:bodyPr/>
                    <a:lstStyle/>
                    <a:p>
                      <a:pPr algn="ctr"/>
                      <a:r>
                        <a:rPr lang="en-US" sz="10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smtClean="0"/>
                        <a:t>TG13#2</a:t>
                      </a:r>
                      <a:endParaRPr lang="en-US" sz="10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tx1"/>
                          </a:solidFill>
                        </a:rPr>
                        <a:t>WG15 closing</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solidFill>
                          <a:schemeClr val="tx1"/>
                        </a:solidFill>
                      </a:endParaRPr>
                    </a:p>
                  </a:txBody>
                  <a:tcPr marT="45744" marB="45744" anchor="ct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r>
              <a:rPr lang="en-GB" dirty="0" smtClean="0"/>
              <a:t> </a:t>
            </a:r>
            <a:r>
              <a:rPr lang="en-GB" dirty="0"/>
              <a:t>TG13 D4 </a:t>
            </a:r>
            <a:r>
              <a:rPr lang="en-GB" dirty="0" err="1"/>
              <a:t>recirc</a:t>
            </a:r>
            <a:r>
              <a:rPr lang="en-GB" dirty="0"/>
              <a:t> runs until Nov. </a:t>
            </a:r>
            <a:r>
              <a:rPr lang="en-GB" dirty="0" smtClean="0"/>
              <a:t>12</a:t>
            </a:r>
            <a:endParaRPr lang="de-DE" dirty="0"/>
          </a:p>
          <a:p>
            <a:pPr lvl="1"/>
            <a:r>
              <a:rPr lang="en-GB" sz="1600" b="0" dirty="0" smtClean="0"/>
              <a:t>please</a:t>
            </a:r>
            <a:r>
              <a:rPr lang="en-GB" sz="1600" b="0" dirty="0"/>
              <a:t>, do vote if you have not done it before</a:t>
            </a:r>
            <a:endParaRPr lang="de-DE" sz="1600" b="0" dirty="0"/>
          </a:p>
          <a:p>
            <a:pPr lvl="1"/>
            <a:r>
              <a:rPr lang="en-GB" sz="1600" b="0" dirty="0" smtClean="0"/>
              <a:t>last </a:t>
            </a:r>
            <a:r>
              <a:rPr lang="en-GB" sz="1600" b="0" dirty="0"/>
              <a:t>NO voters </a:t>
            </a:r>
            <a:r>
              <a:rPr lang="en-GB" sz="1600" b="0" dirty="0" smtClean="0"/>
              <a:t>have been asked to toggle </a:t>
            </a:r>
            <a:r>
              <a:rPr lang="en-GB" sz="1600" b="0" dirty="0"/>
              <a:t>their </a:t>
            </a:r>
            <a:r>
              <a:rPr lang="en-GB" sz="1600" b="0" dirty="0" smtClean="0"/>
              <a:t>votes</a:t>
            </a:r>
          </a:p>
          <a:p>
            <a:pPr lvl="2"/>
            <a:r>
              <a:rPr lang="en-GB" b="0" dirty="0" smtClean="0"/>
              <a:t>Tero already did it with 12 new comments, Ben wanted to look at it today, James has been requested again</a:t>
            </a:r>
            <a:endParaRPr lang="de-DE" b="0" dirty="0"/>
          </a:p>
          <a:p>
            <a:pPr lvl="1"/>
            <a:r>
              <a:rPr lang="en-GB" sz="1600" b="0" dirty="0" smtClean="0"/>
              <a:t>SA </a:t>
            </a:r>
            <a:r>
              <a:rPr lang="en-GB" sz="1600" b="0" dirty="0"/>
              <a:t>ballot group formation closed Oct. 29, 91 members, </a:t>
            </a:r>
            <a:r>
              <a:rPr lang="en-GB" sz="1600" b="0" dirty="0" smtClean="0"/>
              <a:t>well balanced</a:t>
            </a:r>
          </a:p>
          <a:p>
            <a:pPr lvl="2"/>
            <a:r>
              <a:rPr lang="de-DE" dirty="0">
                <a:hlinkClick r:id="rId3"/>
              </a:rPr>
              <a:t>https://</a:t>
            </a:r>
            <a:r>
              <a:rPr lang="de-DE" dirty="0" smtClean="0">
                <a:hlinkClick r:id="rId3"/>
              </a:rPr>
              <a:t>development.standards.ieee.org/myproject-web/app#manageballots</a:t>
            </a:r>
            <a:r>
              <a:rPr lang="de-DE" dirty="0" smtClean="0"/>
              <a:t> </a:t>
            </a:r>
            <a:endParaRPr lang="de-DE" b="0" dirty="0"/>
          </a:p>
          <a:p>
            <a:r>
              <a:rPr lang="en-GB" dirty="0" smtClean="0"/>
              <a:t> Only one meeting: Nov</a:t>
            </a:r>
            <a:r>
              <a:rPr lang="en-GB" dirty="0"/>
              <a:t>. 11, </a:t>
            </a:r>
            <a:r>
              <a:rPr lang="en-GB" dirty="0" smtClean="0"/>
              <a:t>9-11 ET</a:t>
            </a:r>
            <a:endParaRPr lang="de-DE" dirty="0"/>
          </a:p>
          <a:p>
            <a:pPr lvl="1"/>
            <a:r>
              <a:rPr lang="en-GB" dirty="0" smtClean="0"/>
              <a:t> </a:t>
            </a:r>
            <a:r>
              <a:rPr lang="en-GB" dirty="0"/>
              <a:t>final Q&amp;A regarding comments against </a:t>
            </a:r>
            <a:r>
              <a:rPr lang="en-GB" dirty="0" smtClean="0"/>
              <a:t>D4</a:t>
            </a:r>
          </a:p>
          <a:p>
            <a:pPr lvl="2"/>
            <a:r>
              <a:rPr lang="en-GB" dirty="0" smtClean="0"/>
              <a:t>No questions</a:t>
            </a:r>
            <a:endParaRPr lang="de-DE" dirty="0"/>
          </a:p>
          <a:p>
            <a:pPr lvl="1"/>
            <a:r>
              <a:rPr lang="en-GB" dirty="0" smtClean="0"/>
              <a:t> </a:t>
            </a:r>
            <a:r>
              <a:rPr lang="en-GB" dirty="0"/>
              <a:t>prepare SA </a:t>
            </a:r>
            <a:r>
              <a:rPr lang="en-GB" dirty="0" smtClean="0"/>
              <a:t>ballot</a:t>
            </a:r>
            <a:endParaRPr lang="en-GB" dirty="0" smtClean="0"/>
          </a:p>
          <a:p>
            <a:pPr lvl="2"/>
            <a:r>
              <a:rPr lang="en-GB" dirty="0" smtClean="0"/>
              <a:t>check </a:t>
            </a:r>
            <a:r>
              <a:rPr lang="en-GB" dirty="0"/>
              <a:t>TBDs to submit </a:t>
            </a:r>
            <a:r>
              <a:rPr lang="en-GB" dirty="0" smtClean="0"/>
              <a:t>D4 to EC</a:t>
            </a:r>
          </a:p>
          <a:p>
            <a:pPr lvl="2"/>
            <a:r>
              <a:rPr lang="en-GB" dirty="0" smtClean="0"/>
              <a:t>check </a:t>
            </a:r>
            <a:r>
              <a:rPr lang="en-GB" dirty="0"/>
              <a:t>who is in SA ballot </a:t>
            </a:r>
            <a:r>
              <a:rPr lang="en-GB" dirty="0" smtClean="0"/>
              <a:t>group </a:t>
            </a:r>
            <a:endParaRPr lang="de-DE" dirty="0"/>
          </a:p>
          <a:p>
            <a:pPr lvl="1"/>
            <a:r>
              <a:rPr lang="en-GB" dirty="0" smtClean="0"/>
              <a:t> run TG </a:t>
            </a:r>
            <a:r>
              <a:rPr lang="en-GB" dirty="0"/>
              <a:t>Motions </a:t>
            </a:r>
            <a:endParaRPr lang="en-GB" dirty="0" smtClean="0"/>
          </a:p>
          <a:p>
            <a:pPr lvl="2"/>
            <a:r>
              <a:rPr lang="en-GB" dirty="0" smtClean="0"/>
              <a:t>confirm </a:t>
            </a:r>
            <a:r>
              <a:rPr lang="en-GB" dirty="0"/>
              <a:t>CRG </a:t>
            </a:r>
            <a:r>
              <a:rPr lang="en-GB" dirty="0" smtClean="0"/>
              <a:t>members</a:t>
            </a:r>
            <a:endParaRPr lang="en-GB" dirty="0" smtClean="0"/>
          </a:p>
          <a:p>
            <a:pPr lvl="2"/>
            <a:r>
              <a:rPr lang="en-GB" dirty="0" smtClean="0"/>
              <a:t>pass </a:t>
            </a:r>
            <a:r>
              <a:rPr lang="en-GB" dirty="0"/>
              <a:t>the draft to EC for SA ballot</a:t>
            </a:r>
            <a:endParaRPr lang="de-DE" dirty="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Wednesday, Nov. 11, 2020</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513188701"/>
              </p:ext>
            </p:extLst>
          </p:nvPr>
        </p:nvGraphicFramePr>
        <p:xfrm>
          <a:off x="571500" y="2215189"/>
          <a:ext cx="8077200" cy="3996431"/>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Approve Meeting Agenda in doc. 15-20/0237r0</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426917551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600" dirty="0" smtClean="0"/>
                        <a:t>Approve </a:t>
                      </a:r>
                      <a:r>
                        <a:rPr lang="en-GB" altLang="en-US" sz="1600" baseline="0" dirty="0" smtClean="0"/>
                        <a:t>September and CRG minutes in docs.</a:t>
                      </a:r>
                      <a:r>
                        <a:rPr lang="en-GB" altLang="en-US" sz="1600" dirty="0" smtClean="0">
                          <a:sym typeface="Wingdings" panose="05000000000000000000" pitchFamily="2" charset="2"/>
                        </a:rPr>
                        <a:t> </a:t>
                      </a:r>
                      <a:r>
                        <a:rPr lang="en-GB" altLang="en-US" sz="1600" dirty="0" smtClean="0">
                          <a:sym typeface="Wingdings" panose="05000000000000000000" pitchFamily="2" charset="2"/>
                        </a:rPr>
                        <a:t>15-20/0237r2, 15-20/00287r0</a:t>
                      </a:r>
                      <a:endParaRPr lang="en-GB" altLang="en-US" sz="1600" dirty="0" smtClean="0"/>
                    </a:p>
                  </a:txBody>
                  <a:tcPr marT="45764" marB="45764"/>
                </a:tc>
                <a:tc>
                  <a:txBody>
                    <a:bodyPr/>
                    <a:lstStyle/>
                    <a:p>
                      <a:r>
                        <a:rPr lang="en-US" sz="1600" dirty="0" smtClean="0"/>
                        <a:t>10</a:t>
                      </a:r>
                      <a:endParaRPr lang="en-US" sz="1600" dirty="0"/>
                    </a:p>
                  </a:txBody>
                  <a:tcPr marT="45764" marB="45764"/>
                </a:tc>
                <a:extLst>
                  <a:ext uri="{0D108BD9-81ED-4DB2-BD59-A6C34878D82A}">
                    <a16:rowId xmlns:a16="http://schemas.microsoft.com/office/drawing/2014/main" val="307506671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Recirculation of D4.0 – Q&amp;A</a:t>
                      </a:r>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74668484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Preparation of SA ballot</a:t>
                      </a:r>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4259784807"/>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coexistence assurance document doc. 15-19/0572r1</a:t>
                      </a:r>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3887418529"/>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Motions to confirm CRG and start SA ballot</a:t>
                      </a:r>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10004"/>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1215</Words>
  <Application>Microsoft Office PowerPoint</Application>
  <PresentationFormat>Bildschirmpräsentation (4:3)</PresentationFormat>
  <Paragraphs>238</Paragraphs>
  <Slides>15</Slides>
  <Notes>14</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15</vt:i4>
      </vt:variant>
    </vt:vector>
  </HeadingPairs>
  <TitlesOfParts>
    <vt:vector size="22" baseType="lpstr">
      <vt:lpstr>ＭＳ Ｐゴシック</vt:lpstr>
      <vt:lpstr>ＭＳ Ｐゴシック</vt:lpstr>
      <vt:lpstr>Symbol</vt:lpstr>
      <vt:lpstr>Times New Roman</vt:lpstr>
      <vt:lpstr>Wingdings</vt:lpstr>
      <vt:lpstr>802-11-Submission</vt:lpstr>
      <vt:lpstr>Document</vt:lpstr>
      <vt:lpstr>IEEE 802.15 TG13  Multi-Gbit/s Optical Wireless Communication  November 2020 Meeting Slides</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5595</cp:revision>
  <cp:lastPrinted>2014-11-04T15:04:57Z</cp:lastPrinted>
  <dcterms:created xsi:type="dcterms:W3CDTF">2007-04-17T18:10:23Z</dcterms:created>
  <dcterms:modified xsi:type="dcterms:W3CDTF">2020-11-11T15:10:40Z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