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424" r:id="rId3"/>
    <p:sldId id="717" r:id="rId4"/>
    <p:sldId id="423" r:id="rId5"/>
    <p:sldId id="608" r:id="rId6"/>
    <p:sldId id="708" r:id="rId7"/>
    <p:sldId id="386" r:id="rId8"/>
    <p:sldId id="754" r:id="rId9"/>
    <p:sldId id="560" r:id="rId10"/>
    <p:sldId id="846" r:id="rId11"/>
    <p:sldId id="850" r:id="rId12"/>
    <p:sldId id="847" r:id="rId13"/>
    <p:sldId id="828" r:id="rId14"/>
    <p:sldId id="849" r:id="rId15"/>
    <p:sldId id="851"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440" autoAdjust="0"/>
    <p:restoredTop sz="95409" autoAdjust="0"/>
  </p:normalViewPr>
  <p:slideViewPr>
    <p:cSldViewPr>
      <p:cViewPr varScale="1">
        <p:scale>
          <a:sx n="78" d="100"/>
          <a:sy n="78" d="100"/>
        </p:scale>
        <p:origin x="384" y="7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28387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2609899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12</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030992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14</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9038207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15</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119990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F962E9D6-FDC0-4934-BBAB-D203ECE6411E}" type="slidenum">
              <a:rPr lang="en-US" altLang="en-US" smtClean="0"/>
              <a:pPr>
                <a:spcBef>
                  <a:spcPct val="0"/>
                </a:spcBef>
              </a:pPr>
              <a:t>3</a:t>
            </a:fld>
            <a:endParaRPr lang="en-US" altLang="en-US" smtClean="0"/>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4</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4</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5</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6</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9</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70882" y="304026"/>
            <a:ext cx="291111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15-20</a:t>
            </a:r>
            <a:r>
              <a:rPr lang="en-US" sz="1800" b="1" dirty="0" smtClean="0"/>
              <a:t>-0311-00-0013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2020</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10/15-10-0235-25-0000-802-15-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November 2020 Meeting Slides</a:t>
            </a:r>
            <a:endParaRPr lang="en-US" altLang="en-US" sz="3000" dirty="0" smtClean="0"/>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2020-11-02</a:t>
            </a:r>
            <a:endParaRPr lang="en-US" altLang="en-US" sz="2000" b="0" dirty="0" smtClean="0"/>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834"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in </a:t>
            </a:r>
            <a:r>
              <a:rPr lang="en-GB" altLang="en-US" dirty="0" smtClean="0">
                <a:sym typeface="Wingdings" panose="05000000000000000000" pitchFamily="2" charset="2"/>
              </a:rPr>
              <a:t>15-20/00311r1</a:t>
            </a:r>
            <a:r>
              <a:rPr lang="en-GB" altLang="en-US" dirty="0" smtClean="0">
                <a:sym typeface="Wingdings" panose="05000000000000000000" pitchFamily="2" charset="2"/>
              </a:rPr>
              <a:t>.</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4581441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t>
            </a:r>
            <a:r>
              <a:rPr lang="en-GB" altLang="en-US" dirty="0" smtClean="0">
                <a:sym typeface="Wingdings" panose="05000000000000000000" pitchFamily="2" charset="2"/>
              </a:rPr>
              <a:t>minutes from September and CRG meeting </a:t>
            </a:r>
            <a:r>
              <a:rPr lang="en-GB" altLang="en-US" dirty="0" smtClean="0">
                <a:sym typeface="Wingdings" panose="05000000000000000000" pitchFamily="2" charset="2"/>
              </a:rPr>
              <a:t>in </a:t>
            </a:r>
            <a:r>
              <a:rPr lang="en-GB" altLang="en-US" dirty="0" smtClean="0">
                <a:sym typeface="Wingdings" panose="05000000000000000000" pitchFamily="2" charset="2"/>
              </a:rPr>
              <a:t>docs. ??? and 15-20/00287r0.</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9098297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12</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Preparation of SA ballot</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marL="342900" indent="-342900">
              <a:buAutoNum type="arabicParenR"/>
            </a:pPr>
            <a:r>
              <a:rPr lang="de-DE" sz="1800" dirty="0" err="1" smtClean="0"/>
              <a:t>Voting</a:t>
            </a:r>
            <a:r>
              <a:rPr lang="de-DE" sz="1800" dirty="0" smtClean="0"/>
              <a:t> </a:t>
            </a:r>
            <a:r>
              <a:rPr lang="de-DE" sz="1800" dirty="0" err="1"/>
              <a:t>pool</a:t>
            </a:r>
            <a:r>
              <a:rPr lang="de-DE" sz="1800" dirty="0"/>
              <a:t> </a:t>
            </a:r>
            <a:r>
              <a:rPr lang="de-DE" sz="1800" dirty="0" err="1" smtClean="0"/>
              <a:t>has</a:t>
            </a:r>
            <a:r>
              <a:rPr lang="de-DE" sz="1800" dirty="0" smtClean="0"/>
              <a:t> </a:t>
            </a:r>
            <a:r>
              <a:rPr lang="de-DE" sz="1800" dirty="0" err="1" smtClean="0"/>
              <a:t>been</a:t>
            </a:r>
            <a:r>
              <a:rPr lang="de-DE" sz="1800" dirty="0" smtClean="0"/>
              <a:t> </a:t>
            </a:r>
            <a:r>
              <a:rPr lang="de-DE" sz="1800" dirty="0" err="1" smtClean="0"/>
              <a:t>established</a:t>
            </a:r>
            <a:endParaRPr lang="de-DE" sz="1800" dirty="0" smtClean="0"/>
          </a:p>
          <a:p>
            <a:pPr marL="717550" indent="-265113">
              <a:buFont typeface="Symbol" panose="05050102010706020507" pitchFamily="18" charset="2"/>
              <a:buChar char="-"/>
            </a:pPr>
            <a:r>
              <a:rPr lang="de-DE" sz="1600" b="0" dirty="0" smtClean="0"/>
              <a:t>91 </a:t>
            </a:r>
            <a:r>
              <a:rPr lang="de-DE" sz="1600" b="0" dirty="0" err="1" smtClean="0"/>
              <a:t>members</a:t>
            </a:r>
            <a:r>
              <a:rPr lang="de-DE" sz="1600" b="0" dirty="0" smtClean="0"/>
              <a:t>, </a:t>
            </a:r>
            <a:r>
              <a:rPr lang="de-DE" sz="1600" b="0" dirty="0" err="1" smtClean="0"/>
              <a:t>see</a:t>
            </a:r>
            <a:r>
              <a:rPr lang="de-DE" sz="1600" b="0" dirty="0" smtClean="0"/>
              <a:t> </a:t>
            </a:r>
            <a:r>
              <a:rPr lang="de-DE" sz="1600" b="0" dirty="0" err="1" smtClean="0"/>
              <a:t>my</a:t>
            </a:r>
            <a:r>
              <a:rPr lang="de-DE" sz="1600" b="0" dirty="0" err="1" smtClean="0"/>
              <a:t>project</a:t>
            </a:r>
            <a:endParaRPr lang="de-DE" sz="1600" b="0" dirty="0" smtClean="0"/>
          </a:p>
          <a:p>
            <a:pPr marL="717550" indent="-265113">
              <a:buFont typeface="Symbol" panose="05050102010706020507" pitchFamily="18" charset="2"/>
              <a:buChar char="-"/>
            </a:pPr>
            <a:r>
              <a:rPr lang="de-DE" sz="1600" b="0" dirty="0" err="1" smtClean="0"/>
              <a:t>looks</a:t>
            </a:r>
            <a:r>
              <a:rPr lang="de-DE" sz="1600" b="0" dirty="0" smtClean="0"/>
              <a:t> </a:t>
            </a:r>
            <a:r>
              <a:rPr lang="de-DE" sz="1600" b="0" dirty="0" err="1" smtClean="0"/>
              <a:t>well</a:t>
            </a:r>
            <a:r>
              <a:rPr lang="de-DE" sz="1600" b="0" dirty="0" smtClean="0"/>
              <a:t> </a:t>
            </a:r>
            <a:r>
              <a:rPr lang="de-DE" sz="1600" b="0" dirty="0" err="1" smtClean="0"/>
              <a:t>balanced</a:t>
            </a:r>
            <a:endParaRPr lang="de-DE" sz="1600" b="0" dirty="0" smtClean="0"/>
          </a:p>
          <a:p>
            <a:pPr marL="717550" indent="-265113">
              <a:buFont typeface="Symbol" panose="05050102010706020507" pitchFamily="18" charset="2"/>
              <a:buChar char="-"/>
            </a:pPr>
            <a:r>
              <a:rPr lang="de-DE" sz="1600" b="0" dirty="0" err="1" smtClean="0"/>
              <a:t>survives</a:t>
            </a:r>
            <a:r>
              <a:rPr lang="de-DE" sz="1600" b="0" dirty="0" smtClean="0"/>
              <a:t> 6 </a:t>
            </a:r>
            <a:r>
              <a:rPr lang="de-DE" sz="1600" b="0" dirty="0" err="1" smtClean="0"/>
              <a:t>months</a:t>
            </a:r>
            <a:r>
              <a:rPr lang="de-DE" sz="1600" b="0" dirty="0" smtClean="0"/>
              <a:t>, </a:t>
            </a:r>
            <a:r>
              <a:rPr lang="de-DE" sz="1600" b="0" dirty="0" err="1" smtClean="0"/>
              <a:t>if</a:t>
            </a:r>
            <a:r>
              <a:rPr lang="de-DE" sz="1600" b="0" dirty="0" smtClean="0"/>
              <a:t> SA </a:t>
            </a:r>
            <a:r>
              <a:rPr lang="de-DE" sz="1600" b="0" dirty="0" err="1" smtClean="0"/>
              <a:t>ballot</a:t>
            </a:r>
            <a:r>
              <a:rPr lang="de-DE" sz="1600" b="0" dirty="0" smtClean="0"/>
              <a:t> </a:t>
            </a:r>
            <a:r>
              <a:rPr lang="de-DE" sz="1600" b="0" dirty="0" err="1" smtClean="0"/>
              <a:t>lasts</a:t>
            </a:r>
            <a:r>
              <a:rPr lang="de-DE" sz="1600" b="0" dirty="0" smtClean="0"/>
              <a:t> </a:t>
            </a:r>
            <a:r>
              <a:rPr lang="de-DE" sz="1600" b="0" dirty="0" err="1" smtClean="0"/>
              <a:t>longer</a:t>
            </a:r>
            <a:r>
              <a:rPr lang="de-DE" sz="1600" b="0" dirty="0" smtClean="0"/>
              <a:t> </a:t>
            </a:r>
            <a:r>
              <a:rPr lang="de-DE" sz="1600" b="0" dirty="0" err="1" smtClean="0"/>
              <a:t>than</a:t>
            </a:r>
            <a:r>
              <a:rPr lang="de-DE" sz="1600" b="0" dirty="0" smtClean="0"/>
              <a:t> </a:t>
            </a:r>
            <a:r>
              <a:rPr lang="de-DE" sz="1600" b="0" dirty="0" err="1" smtClean="0"/>
              <a:t>this</a:t>
            </a:r>
            <a:r>
              <a:rPr lang="de-DE" sz="1600" b="0" dirty="0" smtClean="0"/>
              <a:t>, </a:t>
            </a:r>
            <a:r>
              <a:rPr lang="de-DE" sz="1600" b="0" dirty="0" err="1" smtClean="0"/>
              <a:t>it</a:t>
            </a:r>
            <a:r>
              <a:rPr lang="de-DE" sz="1600" b="0" dirty="0" smtClean="0"/>
              <a:t> </a:t>
            </a:r>
            <a:r>
              <a:rPr lang="de-DE" sz="1600" b="0" dirty="0" err="1" smtClean="0"/>
              <a:t>has</a:t>
            </a:r>
            <a:r>
              <a:rPr lang="de-DE" sz="1600" b="0" dirty="0" smtClean="0"/>
              <a:t> </a:t>
            </a:r>
            <a:r>
              <a:rPr lang="de-DE" sz="1600" b="0" dirty="0" err="1" smtClean="0"/>
              <a:t>to</a:t>
            </a:r>
            <a:r>
              <a:rPr lang="de-DE" sz="1600" b="0" dirty="0" smtClean="0"/>
              <a:t> </a:t>
            </a:r>
            <a:r>
              <a:rPr lang="de-DE" sz="1600" b="0" dirty="0" err="1" smtClean="0"/>
              <a:t>be</a:t>
            </a:r>
            <a:r>
              <a:rPr lang="de-DE" sz="1600" b="0" dirty="0" smtClean="0"/>
              <a:t> </a:t>
            </a:r>
            <a:r>
              <a:rPr lang="de-DE" sz="1600" b="0" dirty="0" err="1" smtClean="0"/>
              <a:t>formed</a:t>
            </a:r>
            <a:r>
              <a:rPr lang="de-DE" sz="1600" b="0" dirty="0" smtClean="0"/>
              <a:t> </a:t>
            </a:r>
            <a:r>
              <a:rPr lang="de-DE" sz="1600" b="0" dirty="0" err="1" smtClean="0"/>
              <a:t>again</a:t>
            </a:r>
            <a:endParaRPr lang="de-DE" sz="1600" b="0" dirty="0"/>
          </a:p>
          <a:p>
            <a:pPr>
              <a:buNone/>
            </a:pPr>
            <a:endParaRPr lang="de-DE" sz="1800" dirty="0"/>
          </a:p>
          <a:p>
            <a:pPr>
              <a:buNone/>
            </a:pPr>
            <a:r>
              <a:rPr lang="de-DE" sz="1800" dirty="0" smtClean="0"/>
              <a:t>2) Power </a:t>
            </a:r>
            <a:r>
              <a:rPr lang="de-DE" sz="1800" dirty="0" err="1"/>
              <a:t>point</a:t>
            </a:r>
            <a:r>
              <a:rPr lang="de-DE" sz="1800" dirty="0"/>
              <a:t> </a:t>
            </a:r>
            <a:r>
              <a:rPr lang="de-DE" sz="1800" dirty="0" err="1"/>
              <a:t>showing</a:t>
            </a:r>
            <a:r>
              <a:rPr lang="de-DE" sz="1800" dirty="0"/>
              <a:t>:</a:t>
            </a:r>
          </a:p>
          <a:p>
            <a:pPr lvl="1"/>
            <a:r>
              <a:rPr lang="de-DE" sz="1600" dirty="0" smtClean="0"/>
              <a:t>All </a:t>
            </a:r>
            <a:r>
              <a:rPr lang="de-DE" sz="1600" dirty="0" err="1"/>
              <a:t>remaining</a:t>
            </a:r>
            <a:r>
              <a:rPr lang="de-DE" sz="1600" dirty="0"/>
              <a:t> “</a:t>
            </a:r>
            <a:r>
              <a:rPr lang="de-DE" sz="1600" dirty="0" err="1"/>
              <a:t>no</a:t>
            </a:r>
            <a:r>
              <a:rPr lang="de-DE" sz="1600" dirty="0"/>
              <a:t>" </a:t>
            </a:r>
            <a:r>
              <a:rPr lang="de-DE" sz="1600" dirty="0" err="1"/>
              <a:t>voters</a:t>
            </a:r>
            <a:r>
              <a:rPr lang="de-DE" sz="1600" dirty="0"/>
              <a:t> </a:t>
            </a:r>
            <a:r>
              <a:rPr lang="de-DE" sz="1600" dirty="0" err="1"/>
              <a:t>with</a:t>
            </a:r>
            <a:r>
              <a:rPr lang="de-DE" sz="1600" dirty="0"/>
              <a:t> </a:t>
            </a:r>
            <a:r>
              <a:rPr lang="de-DE" sz="1600" dirty="0" err="1"/>
              <a:t>their</a:t>
            </a:r>
            <a:r>
              <a:rPr lang="de-DE" sz="1600" dirty="0"/>
              <a:t> "must </a:t>
            </a:r>
            <a:r>
              <a:rPr lang="de-DE" sz="1600" dirty="0" err="1"/>
              <a:t>be</a:t>
            </a:r>
            <a:r>
              <a:rPr lang="de-DE" sz="1600" dirty="0"/>
              <a:t> </a:t>
            </a:r>
            <a:r>
              <a:rPr lang="de-DE" sz="1600" dirty="0" err="1"/>
              <a:t>satisfied</a:t>
            </a:r>
            <a:r>
              <a:rPr lang="de-DE" sz="1600" dirty="0"/>
              <a:t>” (MBS) </a:t>
            </a:r>
            <a:r>
              <a:rPr lang="de-DE" sz="1600" dirty="0" err="1"/>
              <a:t>comments</a:t>
            </a:r>
            <a:r>
              <a:rPr lang="de-DE" sz="1600" dirty="0"/>
              <a:t> </a:t>
            </a:r>
            <a:r>
              <a:rPr lang="de-DE" sz="1600" dirty="0" err="1"/>
              <a:t>and</a:t>
            </a:r>
            <a:r>
              <a:rPr lang="de-DE" sz="1600" dirty="0"/>
              <a:t> </a:t>
            </a:r>
            <a:r>
              <a:rPr lang="de-DE" sz="1600" dirty="0" err="1"/>
              <a:t>the</a:t>
            </a:r>
            <a:r>
              <a:rPr lang="de-DE" sz="1600" dirty="0"/>
              <a:t> </a:t>
            </a:r>
            <a:r>
              <a:rPr lang="de-DE" sz="1600" dirty="0" err="1"/>
              <a:t>BRC’s</a:t>
            </a:r>
            <a:r>
              <a:rPr lang="de-DE" sz="1600" dirty="0"/>
              <a:t> </a:t>
            </a:r>
            <a:r>
              <a:rPr lang="de-DE" sz="1600" dirty="0" err="1"/>
              <a:t>response</a:t>
            </a:r>
            <a:r>
              <a:rPr lang="de-DE" sz="1600" dirty="0"/>
              <a:t> </a:t>
            </a:r>
            <a:r>
              <a:rPr lang="de-DE" sz="1600" dirty="0" err="1"/>
              <a:t>to</a:t>
            </a:r>
            <a:r>
              <a:rPr lang="de-DE" sz="1600" dirty="0"/>
              <a:t> </a:t>
            </a:r>
            <a:r>
              <a:rPr lang="de-DE" sz="1600" dirty="0" err="1"/>
              <a:t>each</a:t>
            </a:r>
            <a:r>
              <a:rPr lang="de-DE" sz="1600" dirty="0"/>
              <a:t> MBS</a:t>
            </a:r>
          </a:p>
          <a:p>
            <a:pPr lvl="1"/>
            <a:r>
              <a:rPr lang="de-DE" sz="1600" dirty="0" smtClean="0"/>
              <a:t>LB </a:t>
            </a:r>
            <a:r>
              <a:rPr lang="de-DE" sz="1600" dirty="0" err="1"/>
              <a:t>voting</a:t>
            </a:r>
            <a:r>
              <a:rPr lang="de-DE" sz="1600" dirty="0"/>
              <a:t> </a:t>
            </a:r>
            <a:r>
              <a:rPr lang="de-DE" sz="1600" dirty="0" err="1"/>
              <a:t>history</a:t>
            </a:r>
            <a:r>
              <a:rPr lang="de-DE" sz="1600" dirty="0"/>
              <a:t> </a:t>
            </a:r>
            <a:r>
              <a:rPr lang="de-DE" sz="1600" dirty="0" err="1"/>
              <a:t>showing</a:t>
            </a:r>
            <a:r>
              <a:rPr lang="de-DE" sz="1600" dirty="0"/>
              <a:t> </a:t>
            </a:r>
            <a:r>
              <a:rPr lang="de-DE" sz="1600" dirty="0" err="1"/>
              <a:t>results</a:t>
            </a:r>
            <a:r>
              <a:rPr lang="de-DE" sz="1600" dirty="0"/>
              <a:t> </a:t>
            </a:r>
            <a:r>
              <a:rPr lang="de-DE" sz="1600" dirty="0" err="1"/>
              <a:t>of</a:t>
            </a:r>
            <a:r>
              <a:rPr lang="de-DE" sz="1600" dirty="0"/>
              <a:t> </a:t>
            </a:r>
            <a:r>
              <a:rPr lang="de-DE" sz="1600" dirty="0" err="1"/>
              <a:t>each</a:t>
            </a:r>
            <a:r>
              <a:rPr lang="de-DE" sz="1600" dirty="0"/>
              <a:t> </a:t>
            </a:r>
            <a:r>
              <a:rPr lang="de-DE" sz="1600" dirty="0" err="1"/>
              <a:t>ballot</a:t>
            </a:r>
            <a:r>
              <a:rPr lang="de-DE" sz="1600" dirty="0"/>
              <a:t> </a:t>
            </a:r>
            <a:r>
              <a:rPr lang="de-DE" sz="1600" dirty="0" err="1"/>
              <a:t>and</a:t>
            </a:r>
            <a:r>
              <a:rPr lang="de-DE" sz="1600" dirty="0"/>
              <a:t> </a:t>
            </a:r>
            <a:r>
              <a:rPr lang="de-DE" sz="1600" dirty="0" err="1"/>
              <a:t>the</a:t>
            </a:r>
            <a:r>
              <a:rPr lang="de-DE" sz="1600" dirty="0"/>
              <a:t> </a:t>
            </a:r>
            <a:r>
              <a:rPr lang="de-DE" sz="1600" dirty="0" err="1"/>
              <a:t>opening</a:t>
            </a:r>
            <a:r>
              <a:rPr lang="de-DE" sz="1600" dirty="0"/>
              <a:t> </a:t>
            </a:r>
            <a:r>
              <a:rPr lang="de-DE" sz="1600" dirty="0" err="1"/>
              <a:t>and</a:t>
            </a:r>
            <a:r>
              <a:rPr lang="de-DE" sz="1600" dirty="0"/>
              <a:t> </a:t>
            </a:r>
            <a:r>
              <a:rPr lang="de-DE" sz="1600" dirty="0" err="1"/>
              <a:t>closing</a:t>
            </a:r>
            <a:r>
              <a:rPr lang="de-DE" sz="1600" dirty="0"/>
              <a:t> </a:t>
            </a:r>
            <a:r>
              <a:rPr lang="de-DE" sz="1600" dirty="0" err="1"/>
              <a:t>dates</a:t>
            </a:r>
            <a:endParaRPr lang="de-DE" sz="1600" dirty="0"/>
          </a:p>
          <a:p>
            <a:pPr lvl="1"/>
            <a:r>
              <a:rPr lang="de-DE" sz="1600" dirty="0" smtClean="0"/>
              <a:t>WG </a:t>
            </a:r>
            <a:r>
              <a:rPr lang="de-DE" sz="1600" dirty="0" err="1"/>
              <a:t>motion</a:t>
            </a:r>
            <a:r>
              <a:rPr lang="de-DE" sz="1600" dirty="0"/>
              <a:t> </a:t>
            </a:r>
            <a:r>
              <a:rPr lang="de-DE" sz="1600" dirty="0" err="1"/>
              <a:t>and</a:t>
            </a:r>
            <a:r>
              <a:rPr lang="de-DE" sz="1600" dirty="0"/>
              <a:t> </a:t>
            </a:r>
            <a:r>
              <a:rPr lang="de-DE" sz="1600" dirty="0" err="1"/>
              <a:t>vote</a:t>
            </a:r>
            <a:r>
              <a:rPr lang="de-DE" sz="1600" dirty="0"/>
              <a:t> </a:t>
            </a:r>
            <a:r>
              <a:rPr lang="de-DE" sz="1600" dirty="0" err="1"/>
              <a:t>results</a:t>
            </a:r>
            <a:r>
              <a:rPr lang="de-DE" sz="1600" dirty="0"/>
              <a:t> </a:t>
            </a:r>
            <a:r>
              <a:rPr lang="de-DE" sz="1600" dirty="0" err="1"/>
              <a:t>of</a:t>
            </a:r>
            <a:r>
              <a:rPr lang="de-DE" sz="1600" dirty="0"/>
              <a:t> </a:t>
            </a:r>
            <a:r>
              <a:rPr lang="de-DE" sz="1600" dirty="0" err="1"/>
              <a:t>request</a:t>
            </a:r>
            <a:r>
              <a:rPr lang="de-DE" sz="1600" dirty="0"/>
              <a:t> </a:t>
            </a:r>
            <a:r>
              <a:rPr lang="de-DE" sz="1600" dirty="0" err="1"/>
              <a:t>for</a:t>
            </a:r>
            <a:r>
              <a:rPr lang="de-DE" sz="1600" dirty="0"/>
              <a:t> EC </a:t>
            </a:r>
            <a:r>
              <a:rPr lang="de-DE" sz="1600" dirty="0" err="1"/>
              <a:t>to</a:t>
            </a:r>
            <a:r>
              <a:rPr lang="de-DE" sz="1600" dirty="0"/>
              <a:t> </a:t>
            </a:r>
            <a:r>
              <a:rPr lang="de-DE" sz="1600" dirty="0" err="1"/>
              <a:t>forward</a:t>
            </a:r>
            <a:r>
              <a:rPr lang="de-DE" sz="1600" dirty="0"/>
              <a:t> </a:t>
            </a:r>
            <a:r>
              <a:rPr lang="de-DE" sz="1600" dirty="0" err="1"/>
              <a:t>draft</a:t>
            </a:r>
            <a:r>
              <a:rPr lang="de-DE" sz="1600" dirty="0"/>
              <a:t> </a:t>
            </a:r>
            <a:r>
              <a:rPr lang="de-DE" sz="1600" dirty="0" err="1"/>
              <a:t>for</a:t>
            </a:r>
            <a:r>
              <a:rPr lang="de-DE" sz="1600" dirty="0"/>
              <a:t> SA </a:t>
            </a:r>
            <a:r>
              <a:rPr lang="de-DE" sz="1600" dirty="0" err="1"/>
              <a:t>balloting</a:t>
            </a:r>
            <a:r>
              <a:rPr lang="de-DE" sz="1600" dirty="0"/>
              <a:t> </a:t>
            </a:r>
            <a:r>
              <a:rPr lang="de-DE" sz="1600" dirty="0" err="1"/>
              <a:t>along</a:t>
            </a:r>
            <a:r>
              <a:rPr lang="de-DE" sz="1600" dirty="0"/>
              <a:t> </a:t>
            </a:r>
            <a:r>
              <a:rPr lang="de-DE" sz="1600" dirty="0" err="1"/>
              <a:t>with</a:t>
            </a:r>
            <a:r>
              <a:rPr lang="de-DE" sz="1600" dirty="0"/>
              <a:t> WG </a:t>
            </a:r>
            <a:r>
              <a:rPr lang="de-DE" sz="1600" dirty="0" err="1"/>
              <a:t>approval</a:t>
            </a:r>
            <a:r>
              <a:rPr lang="de-DE" sz="1600" dirty="0"/>
              <a:t> </a:t>
            </a:r>
            <a:r>
              <a:rPr lang="de-DE" sz="1600" dirty="0" err="1"/>
              <a:t>of</a:t>
            </a:r>
            <a:r>
              <a:rPr lang="de-DE" sz="1600" dirty="0"/>
              <a:t> </a:t>
            </a:r>
            <a:r>
              <a:rPr lang="de-DE" sz="1600" dirty="0" smtClean="0"/>
              <a:t>CSD</a:t>
            </a:r>
          </a:p>
          <a:p>
            <a:pPr>
              <a:buNone/>
            </a:pPr>
            <a:endParaRPr lang="de-DE" sz="2000" dirty="0" smtClean="0"/>
          </a:p>
          <a:p>
            <a:pPr>
              <a:buNone/>
            </a:pPr>
            <a:r>
              <a:rPr lang="de-DE" sz="1800" dirty="0" smtClean="0"/>
              <a:t>Check </a:t>
            </a:r>
            <a:r>
              <a:rPr lang="de-DE" sz="1800" dirty="0" err="1" smtClean="0"/>
              <a:t>doc</a:t>
            </a:r>
            <a:r>
              <a:rPr lang="de-DE" sz="1800" dirty="0" smtClean="0"/>
              <a:t>. </a:t>
            </a:r>
            <a:r>
              <a:rPr lang="en-US" sz="1800" b="1" dirty="0" smtClean="0"/>
              <a:t>15-20/0280r0</a:t>
            </a:r>
          </a:p>
          <a:p>
            <a:pPr marL="717550" lvl="1"/>
            <a:r>
              <a:rPr lang="en-US" sz="1600" dirty="0" smtClean="0"/>
              <a:t>Thanks to Pat for excellent preparation</a:t>
            </a:r>
            <a:endParaRPr lang="de-DE" sz="1600" dirty="0" smtClean="0"/>
          </a:p>
        </p:txBody>
      </p:sp>
    </p:spTree>
    <p:extLst>
      <p:ext uri="{BB962C8B-B14F-4D97-AF65-F5344CB8AC3E}">
        <p14:creationId xmlns:p14="http://schemas.microsoft.com/office/powerpoint/2010/main" val="29699970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r>
              <a:rPr lang="de-DE" sz="2800" b="0" dirty="0"/>
              <a:t>a</a:t>
            </a:r>
            <a:r>
              <a:rPr lang="de-DE" sz="2800" b="0" dirty="0" smtClean="0"/>
              <a:t>fter </a:t>
            </a:r>
            <a:r>
              <a:rPr lang="de-DE" sz="2800" b="0" dirty="0" smtClean="0"/>
              <a:t>November</a:t>
            </a:r>
            <a:endParaRPr lang="de-DE" sz="2800" b="0" dirty="0" smtClean="0"/>
          </a:p>
          <a:p>
            <a:pPr lvl="1"/>
            <a:r>
              <a:rPr lang="de-DE" b="0" dirty="0" smtClean="0"/>
              <a:t>Start </a:t>
            </a:r>
            <a:r>
              <a:rPr lang="de-DE" b="0" dirty="0" smtClean="0"/>
              <a:t>SA </a:t>
            </a:r>
            <a:r>
              <a:rPr lang="de-DE" b="0" dirty="0" err="1" smtClean="0"/>
              <a:t>ballot</a:t>
            </a:r>
            <a:endParaRPr lang="de-DE" b="0" dirty="0" smtClean="0"/>
          </a:p>
          <a:p>
            <a:pPr lvl="1"/>
            <a:r>
              <a:rPr lang="de-DE" dirty="0" smtClean="0"/>
              <a:t>Work will </a:t>
            </a:r>
            <a:r>
              <a:rPr lang="de-DE" dirty="0" err="1" smtClean="0"/>
              <a:t>be</a:t>
            </a:r>
            <a:r>
              <a:rPr lang="de-DE" dirty="0" smtClean="0"/>
              <a:t> </a:t>
            </a:r>
            <a:r>
              <a:rPr lang="de-DE" dirty="0" err="1" smtClean="0"/>
              <a:t>continued</a:t>
            </a:r>
            <a:r>
              <a:rPr lang="de-DE" dirty="0" smtClean="0"/>
              <a:t> in CRG</a:t>
            </a:r>
            <a:endParaRPr lang="de-DE"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13</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14</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 name="Rectangle 3"/>
          <p:cNvSpPr txBox="1">
            <a:spLocks noChangeArrowheads="1"/>
          </p:cNvSpPr>
          <p:nvPr/>
        </p:nvSpPr>
        <p:spPr bwMode="auto">
          <a:xfrm>
            <a:off x="7239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None/>
            </a:pPr>
            <a:r>
              <a:rPr lang="en-US" sz="1800" i="1" dirty="0" smtClean="0"/>
              <a:t>Request that 802.15 </a:t>
            </a:r>
            <a:r>
              <a:rPr lang="en-US" sz="1800" i="1" dirty="0"/>
              <a:t>WG </a:t>
            </a:r>
            <a:r>
              <a:rPr lang="en-US" sz="1800" i="1" dirty="0" smtClean="0"/>
              <a:t>approves </a:t>
            </a:r>
            <a:r>
              <a:rPr lang="en-US" sz="1800" i="1" dirty="0"/>
              <a:t>the formation of a Comment Resolution Group (CRG) for the Standards Association balloting of the </a:t>
            </a:r>
            <a:r>
              <a:rPr lang="en-US" sz="1800" i="1" dirty="0" smtClean="0"/>
              <a:t>P802.15.13_D4 </a:t>
            </a:r>
            <a:r>
              <a:rPr lang="en-US" sz="1800" i="1" dirty="0" smtClean="0"/>
              <a:t>with </a:t>
            </a:r>
            <a:r>
              <a:rPr lang="en-US" sz="1800" i="1" dirty="0"/>
              <a:t>the following membership: Volker Jungnickel as Chair, Nikola </a:t>
            </a:r>
            <a:r>
              <a:rPr lang="en-US" sz="1800" i="1" dirty="0" err="1"/>
              <a:t>Serafimovski</a:t>
            </a:r>
            <a:r>
              <a:rPr lang="en-US" sz="1800" i="1" dirty="0"/>
              <a:t>, Tuncer Baykas, Sang-Kyu Lim, </a:t>
            </a:r>
            <a:r>
              <a:rPr lang="en-US" sz="1800" i="1" dirty="0" err="1"/>
              <a:t>Jörg</a:t>
            </a:r>
            <a:r>
              <a:rPr lang="en-US" sz="1800" i="1" dirty="0"/>
              <a:t> </a:t>
            </a:r>
            <a:r>
              <a:rPr lang="en-US" sz="1800" i="1" dirty="0" smtClean="0"/>
              <a:t>Robert, Tero Kivinen. </a:t>
            </a:r>
            <a:r>
              <a:rPr lang="en-US" sz="1800" i="1" dirty="0"/>
              <a:t>The </a:t>
            </a:r>
            <a:r>
              <a:rPr lang="en-US" sz="1800" i="1" dirty="0" smtClean="0"/>
              <a:t>802.15.13 </a:t>
            </a:r>
            <a:r>
              <a:rPr lang="en-US" sz="1800" i="1" dirty="0"/>
              <a:t>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de-DE" sz="1800" dirty="0"/>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Motion passed unanimously.</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42565092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15</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 name="Rectangle 3"/>
          <p:cNvSpPr txBox="1">
            <a:spLocks noChangeArrowheads="1"/>
          </p:cNvSpPr>
          <p:nvPr/>
        </p:nvSpPr>
        <p:spPr bwMode="auto">
          <a:xfrm>
            <a:off x="7239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US" i="1" dirty="0" smtClean="0"/>
              <a:t>Request 802.15 WG to review </a:t>
            </a:r>
            <a:r>
              <a:rPr lang="en-US" i="1" dirty="0"/>
              <a:t>and </a:t>
            </a:r>
            <a:r>
              <a:rPr lang="en-US" i="1" dirty="0" smtClean="0"/>
              <a:t>approve </a:t>
            </a:r>
            <a:r>
              <a:rPr lang="en-US" i="1" dirty="0"/>
              <a:t>the CSD </a:t>
            </a:r>
            <a:r>
              <a:rPr lang="en-US" i="1" dirty="0" smtClean="0"/>
              <a:t>in doc. 15-17/0075r1, </a:t>
            </a:r>
            <a:r>
              <a:rPr lang="en-US" i="1" dirty="0"/>
              <a:t>and the CA document </a:t>
            </a:r>
            <a:r>
              <a:rPr lang="en-US" i="1" dirty="0" smtClean="0"/>
              <a:t>15-19/0572r1; </a:t>
            </a:r>
            <a:r>
              <a:rPr lang="en-US" i="1" dirty="0"/>
              <a:t>and </a:t>
            </a:r>
            <a:r>
              <a:rPr lang="en-US" i="1" dirty="0" smtClean="0"/>
              <a:t>request </a:t>
            </a:r>
            <a:r>
              <a:rPr lang="en-US" i="1" dirty="0"/>
              <a:t>unconditional approval from the EC to submit </a:t>
            </a:r>
            <a:r>
              <a:rPr lang="en-US" i="1" dirty="0" smtClean="0"/>
              <a:t>P802.15.13_D4.0 </a:t>
            </a:r>
            <a:r>
              <a:rPr lang="en-US" i="1" dirty="0"/>
              <a:t>to Standards Association ballot.</a:t>
            </a:r>
            <a:endParaRPr lang="de-DE" dirty="0"/>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Motion passed unanimously.</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203904769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a:t>
            </a:r>
            <a:r>
              <a:rPr lang="en-US" altLang="en-US" dirty="0" smtClean="0"/>
              <a:t>Closing Report for </a:t>
            </a:r>
            <a:r>
              <a:rPr lang="en-US" altLang="en-US" dirty="0"/>
              <a:t>the </a:t>
            </a:r>
            <a:r>
              <a:rPr lang="en-US" altLang="en-US" dirty="0" smtClean="0"/>
              <a:t>November </a:t>
            </a:r>
            <a:r>
              <a:rPr lang="en-US" altLang="en-US" dirty="0" smtClean="0"/>
              <a:t>2020 virtual plenary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01E8C02-CB68-4201-937A-21A320AF5C46}" type="slidenum">
              <a:rPr lang="en-US" altLang="en-US" sz="1200" b="0" smtClean="0"/>
              <a:pPr>
                <a:spcBef>
                  <a:spcPct val="0"/>
                </a:spcBef>
                <a:buFontTx/>
                <a:buNone/>
              </a:pPr>
              <a:t>3</a:t>
            </a:fld>
            <a:endParaRPr lang="en-US" altLang="en-US" sz="1200" b="0" smtClean="0"/>
          </a:p>
        </p:txBody>
      </p:sp>
      <p:sp>
        <p:nvSpPr>
          <p:cNvPr id="1945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9460" name="Rectangle 1026"/>
          <p:cNvSpPr>
            <a:spLocks noGrp="1" noChangeArrowheads="1"/>
          </p:cNvSpPr>
          <p:nvPr/>
        </p:nvSpPr>
        <p:spPr bwMode="auto">
          <a:xfrm>
            <a:off x="228600" y="571500"/>
            <a:ext cx="8686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Call for Potentially Essential Patents</a:t>
            </a:r>
          </a:p>
        </p:txBody>
      </p:sp>
      <p:sp>
        <p:nvSpPr>
          <p:cNvPr id="9" name="Rectangle 1027"/>
          <p:cNvSpPr>
            <a:spLocks noGrp="1" noChangeArrowheads="1"/>
          </p:cNvSpPr>
          <p:nvPr/>
        </p:nvSpPr>
        <p:spPr bwMode="auto">
          <a:xfrm>
            <a:off x="609600" y="17526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dirty="0">
                <a:solidFill>
                  <a:schemeClr val="accent6"/>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dirty="0">
                <a:solidFill>
                  <a:schemeClr val="accent6"/>
                </a:solidFill>
                <a:ea typeface="MS PGothic" pitchFamily="34" charset="-128"/>
              </a:rPr>
              <a:t>Either speak up now or</a:t>
            </a:r>
          </a:p>
          <a:p>
            <a:pPr lvl="1">
              <a:defRPr/>
            </a:pPr>
            <a:r>
              <a:rPr lang="en-US" altLang="en-US" sz="1600" dirty="0">
                <a:solidFill>
                  <a:schemeClr val="accent6"/>
                </a:solidFill>
                <a:ea typeface="MS PGothic" pitchFamily="34" charset="-128"/>
              </a:rPr>
              <a:t>Provide the chair of this group with the identity of the holder(s) of any and all such claims as soon as possible or</a:t>
            </a:r>
          </a:p>
          <a:p>
            <a:pPr lvl="1">
              <a:defRPr/>
            </a:pPr>
            <a:r>
              <a:rPr lang="en-US" altLang="en-US" sz="1600" dirty="0">
                <a:solidFill>
                  <a:schemeClr val="accent6"/>
                </a:solidFill>
                <a:ea typeface="MS PGothic" pitchFamily="34" charset="-128"/>
              </a:rPr>
              <a:t>Cause an LOA to be submitted</a:t>
            </a:r>
          </a:p>
        </p:txBody>
      </p:sp>
      <p:sp>
        <p:nvSpPr>
          <p:cNvPr id="8" name="Rectangle 3"/>
          <p:cNvSpPr txBox="1">
            <a:spLocks noChangeArrowheads="1"/>
          </p:cNvSpPr>
          <p:nvPr/>
        </p:nvSpPr>
        <p:spPr bwMode="auto">
          <a:xfrm>
            <a:off x="685800" y="45720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defRPr/>
            </a:pPr>
            <a:endParaRPr lang="en-US" altLang="en-US" kern="0" dirty="0" smtClean="0"/>
          </a:p>
          <a:p>
            <a:pPr lvl="1">
              <a:defRPr/>
            </a:pPr>
            <a:endParaRPr lang="en-US" altLang="en-US" kern="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4</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dirty="0" smtClean="0"/>
              <a:t>Attendance recording procedures</a:t>
            </a:r>
          </a:p>
          <a:p>
            <a:pPr lvl="1"/>
            <a:r>
              <a:rPr lang="en-US" altLang="en-US" dirty="0" smtClean="0">
                <a:hlinkClick r:id="rId3"/>
              </a:rPr>
              <a:t>https://imat.ieee.org/my-site/home</a:t>
            </a:r>
            <a:r>
              <a:rPr lang="en-US" altLang="en-US" dirty="0" smtClean="0"/>
              <a:t>   </a:t>
            </a:r>
            <a:endParaRPr lang="en-US" altLang="en-US" sz="1800" dirty="0" smtClean="0"/>
          </a:p>
          <a:p>
            <a:pPr lvl="1"/>
            <a:r>
              <a:rPr lang="de-DE" altLang="en-US" dirty="0" smtClean="0"/>
              <a:t>Login </a:t>
            </a:r>
            <a:r>
              <a:rPr lang="de-DE" altLang="en-US" dirty="0" err="1" smtClean="0"/>
              <a:t>using</a:t>
            </a:r>
            <a:r>
              <a:rPr lang="de-DE" altLang="en-US" dirty="0" smtClean="0"/>
              <a:t> </a:t>
            </a:r>
            <a:r>
              <a:rPr lang="de-DE" altLang="en-US" dirty="0" err="1" smtClean="0"/>
              <a:t>your</a:t>
            </a:r>
            <a:r>
              <a:rPr lang="de-DE" altLang="en-US" dirty="0" smtClean="0"/>
              <a:t> IEEE </a:t>
            </a:r>
            <a:r>
              <a:rPr lang="de-DE" altLang="en-US" dirty="0" err="1" smtClean="0"/>
              <a:t>account</a:t>
            </a:r>
            <a:r>
              <a:rPr lang="de-DE" altLang="en-US" dirty="0" smtClean="0"/>
              <a:t> also </a:t>
            </a:r>
            <a:r>
              <a:rPr lang="de-DE" altLang="en-US" dirty="0" err="1" smtClean="0"/>
              <a:t>used</a:t>
            </a:r>
            <a:r>
              <a:rPr lang="de-DE" altLang="en-US" dirty="0" smtClean="0"/>
              <a:t> </a:t>
            </a:r>
            <a:r>
              <a:rPr lang="de-DE" altLang="en-US" dirty="0" err="1" smtClean="0"/>
              <a:t>for</a:t>
            </a:r>
            <a:r>
              <a:rPr lang="de-DE" altLang="en-US" dirty="0" smtClean="0"/>
              <a:t> </a:t>
            </a:r>
            <a:r>
              <a:rPr lang="de-DE" altLang="en-US" dirty="0" err="1" smtClean="0"/>
              <a:t>registration</a:t>
            </a:r>
            <a:endParaRPr lang="en-US" altLang="en-US" dirty="0" smtClean="0"/>
          </a:p>
          <a:p>
            <a:pPr lvl="1"/>
            <a:r>
              <a:rPr lang="en-US" altLang="en-US" dirty="0" smtClean="0"/>
              <a:t>Must log attendance during each 2-hour session</a:t>
            </a:r>
          </a:p>
          <a:p>
            <a:pPr lvl="1"/>
            <a:r>
              <a:rPr lang="de-DE" altLang="en-US" dirty="0" err="1" smtClean="0"/>
              <a:t>Attendance</a:t>
            </a:r>
            <a:r>
              <a:rPr lang="de-DE" altLang="en-US" dirty="0" smtClean="0"/>
              <a:t> </a:t>
            </a:r>
            <a:r>
              <a:rPr lang="de-DE" altLang="en-US" dirty="0" err="1" smtClean="0"/>
              <a:t>counts</a:t>
            </a:r>
            <a:r>
              <a:rPr lang="de-DE" altLang="en-US" dirty="0" smtClean="0"/>
              <a:t> </a:t>
            </a:r>
            <a:r>
              <a:rPr lang="de-DE" altLang="en-US" dirty="0" err="1" smtClean="0"/>
              <a:t>to</a:t>
            </a:r>
            <a:r>
              <a:rPr lang="de-DE" altLang="en-US" dirty="0" smtClean="0"/>
              <a:t> </a:t>
            </a:r>
            <a:r>
              <a:rPr lang="de-DE" altLang="en-US" dirty="0" err="1" smtClean="0"/>
              <a:t>achieving</a:t>
            </a:r>
            <a:r>
              <a:rPr lang="de-DE" altLang="en-US" dirty="0" smtClean="0"/>
              <a:t>/</a:t>
            </a:r>
            <a:r>
              <a:rPr lang="de-DE" altLang="en-US" dirty="0" err="1" smtClean="0"/>
              <a:t>maintaining</a:t>
            </a:r>
            <a:r>
              <a:rPr lang="de-DE" altLang="en-US" dirty="0" smtClean="0"/>
              <a:t> </a:t>
            </a:r>
            <a:r>
              <a:rPr lang="de-DE" altLang="en-US" dirty="0" err="1" smtClean="0"/>
              <a:t>your</a:t>
            </a:r>
            <a:r>
              <a:rPr lang="de-DE" altLang="en-US" dirty="0" smtClean="0"/>
              <a:t> </a:t>
            </a:r>
            <a:r>
              <a:rPr lang="de-DE" altLang="en-US" dirty="0" err="1" smtClean="0"/>
              <a:t>voting</a:t>
            </a:r>
            <a:r>
              <a:rPr lang="de-DE" altLang="en-US" dirty="0" smtClean="0"/>
              <a:t> </a:t>
            </a:r>
            <a:r>
              <a:rPr lang="de-DE" altLang="en-US" dirty="0" err="1" smtClean="0"/>
              <a:t>rights</a:t>
            </a:r>
            <a:r>
              <a:rPr lang="de-DE" altLang="en-US" dirty="0" smtClean="0"/>
              <a:t> </a:t>
            </a:r>
            <a:endParaRPr lang="en-US" altLang="en-US" dirty="0" smtClean="0"/>
          </a:p>
          <a:p>
            <a:pPr>
              <a:spcBef>
                <a:spcPts val="1800"/>
              </a:spcBef>
            </a:pPr>
            <a:r>
              <a:rPr lang="en-US" altLang="en-US" dirty="0" smtClean="0"/>
              <a:t>Documentation</a:t>
            </a:r>
          </a:p>
          <a:p>
            <a:pPr lvl="1"/>
            <a:r>
              <a:rPr lang="en-US" altLang="en-US" dirty="0" smtClean="0">
                <a:hlinkClick r:id="rId4"/>
              </a:rPr>
              <a:t>http://mentor.ieee.org</a:t>
            </a:r>
            <a:endParaRPr lang="en-US" altLang="en-US" dirty="0" smtClean="0"/>
          </a:p>
          <a:p>
            <a:pPr lvl="1"/>
            <a:r>
              <a:rPr lang="en-US" altLang="en-US" dirty="0" smtClean="0"/>
              <a:t>Use “TG13”</a:t>
            </a:r>
            <a:r>
              <a:rPr lang="en-US" altLang="ja-JP" dirty="0" smtClean="0"/>
              <a:t> for submission</a:t>
            </a:r>
          </a:p>
          <a:p>
            <a:pPr lvl="1"/>
            <a:r>
              <a:rPr lang="en-US" altLang="en-US" dirty="0" smtClean="0"/>
              <a:t>If you plan to make a submission be sure it does not contain company logos or advertising</a:t>
            </a:r>
          </a:p>
          <a:p>
            <a:pPr lvl="1"/>
            <a:endParaRPr lang="en-US" altLang="en-US" dirty="0" smtClean="0"/>
          </a:p>
          <a:p>
            <a:pPr lvl="1"/>
            <a:endParaRPr lang="en-US" altLang="en-US"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5</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3320209186"/>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Nikola </a:t>
                      </a:r>
                      <a:r>
                        <a:rPr lang="en-US" sz="1500" b="0" dirty="0" err="1" smtClean="0"/>
                        <a:t>Serafimovski</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6</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a:hlinkClick r:id="rId3"/>
              </a:rPr>
              <a:t>https://</a:t>
            </a:r>
            <a:r>
              <a:rPr lang="en-US" altLang="en-US" sz="2000" b="0" kern="0" dirty="0" smtClean="0">
                <a:hlinkClick r:id="rId3"/>
              </a:rPr>
              <a:t>mentor.ieee.org/802.15/dcn/10/15-10-0235-25-0000-802-15-operations-manual.docx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7</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a:t>
            </a:r>
            <a:r>
              <a:rPr lang="en-US" altLang="en-US" sz="3200" dirty="0" smtClean="0">
                <a:solidFill>
                  <a:schemeClr val="tx2"/>
                </a:solidFill>
              </a:rPr>
              <a:t>for </a:t>
            </a:r>
            <a:r>
              <a:rPr lang="en-US" altLang="en-US" sz="3200" dirty="0" smtClean="0">
                <a:solidFill>
                  <a:schemeClr val="tx2"/>
                </a:solidFill>
              </a:rPr>
              <a:t>November, 2-12</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1377145429"/>
              </p:ext>
            </p:extLst>
          </p:nvPr>
        </p:nvGraphicFramePr>
        <p:xfrm>
          <a:off x="762000" y="1828800"/>
          <a:ext cx="3884616" cy="1502176"/>
        </p:xfrm>
        <a:graphic>
          <a:graphicData uri="http://schemas.openxmlformats.org/drawingml/2006/table">
            <a:tbl>
              <a:tblPr firstRow="1" bandRow="1">
                <a:tableStyleId>{21E4AEA4-8DFA-4A89-87EB-49C32662AFE0}</a:tableStyleId>
              </a:tblPr>
              <a:tblGrid>
                <a:gridCol w="647436">
                  <a:extLst>
                    <a:ext uri="{9D8B030D-6E8A-4147-A177-3AD203B41FA5}">
                      <a16:colId xmlns:a16="http://schemas.microsoft.com/office/drawing/2014/main" val="20000"/>
                    </a:ext>
                  </a:extLst>
                </a:gridCol>
                <a:gridCol w="647436">
                  <a:extLst>
                    <a:ext uri="{9D8B030D-6E8A-4147-A177-3AD203B41FA5}">
                      <a16:colId xmlns:a16="http://schemas.microsoft.com/office/drawing/2014/main" val="20001"/>
                    </a:ext>
                  </a:extLst>
                </a:gridCol>
                <a:gridCol w="647436">
                  <a:extLst>
                    <a:ext uri="{9D8B030D-6E8A-4147-A177-3AD203B41FA5}">
                      <a16:colId xmlns:a16="http://schemas.microsoft.com/office/drawing/2014/main" val="20002"/>
                    </a:ext>
                  </a:extLst>
                </a:gridCol>
                <a:gridCol w="647436">
                  <a:extLst>
                    <a:ext uri="{9D8B030D-6E8A-4147-A177-3AD203B41FA5}">
                      <a16:colId xmlns:a16="http://schemas.microsoft.com/office/drawing/2014/main" val="20003"/>
                    </a:ext>
                  </a:extLst>
                </a:gridCol>
                <a:gridCol w="647436">
                  <a:extLst>
                    <a:ext uri="{9D8B030D-6E8A-4147-A177-3AD203B41FA5}">
                      <a16:colId xmlns:a16="http://schemas.microsoft.com/office/drawing/2014/main" val="20004"/>
                    </a:ext>
                  </a:extLst>
                </a:gridCol>
                <a:gridCol w="647436">
                  <a:extLst>
                    <a:ext uri="{9D8B030D-6E8A-4147-A177-3AD203B41FA5}">
                      <a16:colId xmlns:a16="http://schemas.microsoft.com/office/drawing/2014/main" val="346951140"/>
                    </a:ext>
                  </a:extLst>
                </a:gridCol>
              </a:tblGrid>
              <a:tr h="751088">
                <a:tc>
                  <a:txBody>
                    <a:bodyPr/>
                    <a:lstStyle/>
                    <a:p>
                      <a:endParaRPr lang="en-US" sz="1800" dirty="0"/>
                    </a:p>
                  </a:txBody>
                  <a:tcPr marT="45744" marB="45744"/>
                </a:tc>
                <a:tc>
                  <a:txBody>
                    <a:bodyPr/>
                    <a:lstStyle/>
                    <a:p>
                      <a:pPr algn="ctr"/>
                      <a:r>
                        <a:rPr lang="en-US" sz="1200" dirty="0"/>
                        <a:t>MON</a:t>
                      </a:r>
                    </a:p>
                  </a:txBody>
                  <a:tcPr marT="45744" marB="45744"/>
                </a:tc>
                <a:tc>
                  <a:txBody>
                    <a:bodyPr/>
                    <a:lstStyle/>
                    <a:p>
                      <a:pPr algn="ctr"/>
                      <a:r>
                        <a:rPr lang="en-US" sz="1200" dirty="0"/>
                        <a:t>TUE</a:t>
                      </a:r>
                    </a:p>
                  </a:txBody>
                  <a:tcPr marT="45744" marB="45744"/>
                </a:tc>
                <a:tc>
                  <a:txBody>
                    <a:bodyPr/>
                    <a:lstStyle/>
                    <a:p>
                      <a:pPr algn="ctr"/>
                      <a:r>
                        <a:rPr lang="en-US" sz="1200" dirty="0"/>
                        <a:t>WED</a:t>
                      </a:r>
                    </a:p>
                  </a:txBody>
                  <a:tcPr marT="45744" marB="45744"/>
                </a:tc>
                <a:tc>
                  <a:txBody>
                    <a:bodyPr/>
                    <a:lstStyle/>
                    <a:p>
                      <a:pPr algn="ctr"/>
                      <a:r>
                        <a:rPr lang="en-US" sz="1200" dirty="0"/>
                        <a:t>THU</a:t>
                      </a:r>
                    </a:p>
                  </a:txBody>
                  <a:tcPr marT="45744" marB="45744"/>
                </a:tc>
                <a:tc>
                  <a:txBody>
                    <a:bodyPr/>
                    <a:lstStyle/>
                    <a:p>
                      <a:pPr algn="ctr"/>
                      <a:r>
                        <a:rPr lang="en-US" sz="1200" dirty="0" smtClean="0"/>
                        <a:t>FRI</a:t>
                      </a:r>
                      <a:endParaRPr lang="en-US" sz="1200" dirty="0"/>
                    </a:p>
                  </a:txBody>
                  <a:tcPr marT="45744" marB="45744"/>
                </a:tc>
                <a:extLst>
                  <a:ext uri="{0D108BD9-81ED-4DB2-BD59-A6C34878D82A}">
                    <a16:rowId xmlns:a16="http://schemas.microsoft.com/office/drawing/2014/main" val="10000"/>
                  </a:ext>
                </a:extLst>
              </a:tr>
              <a:tr h="751088">
                <a:tc>
                  <a:txBody>
                    <a:bodyPr/>
                    <a:lstStyle/>
                    <a:p>
                      <a:pPr algn="ctr"/>
                      <a:r>
                        <a:rPr lang="en-US" sz="1000" dirty="0" smtClean="0"/>
                        <a:t>9-11</a:t>
                      </a:r>
                      <a:endParaRPr lang="en-US" sz="10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dirty="0" smtClean="0"/>
                        <a:t>WG15 opening</a:t>
                      </a:r>
                      <a:endParaRPr lang="en-US" sz="10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00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dirty="0" smtClean="0">
                        <a:solidFill>
                          <a:schemeClr val="tx1"/>
                        </a:solidFill>
                      </a:endParaRPr>
                    </a:p>
                  </a:txBody>
                  <a:tcPr marT="45744" marB="45744" anchor="ctr"/>
                </a:tc>
                <a:extLst>
                  <a:ext uri="{0D108BD9-81ED-4DB2-BD59-A6C34878D82A}">
                    <a16:rowId xmlns:a16="http://schemas.microsoft.com/office/drawing/2014/main" val="10001"/>
                  </a:ext>
                </a:extLst>
              </a:tr>
            </a:tbl>
          </a:graphicData>
        </a:graphic>
      </p:graphicFrame>
      <p:graphicFrame>
        <p:nvGraphicFramePr>
          <p:cNvPr id="6" name="Table 1"/>
          <p:cNvGraphicFramePr>
            <a:graphicFrameLocks noGrp="1"/>
          </p:cNvGraphicFramePr>
          <p:nvPr>
            <p:extLst>
              <p:ext uri="{D42A27DB-BD31-4B8C-83A1-F6EECF244321}">
                <p14:modId xmlns:p14="http://schemas.microsoft.com/office/powerpoint/2010/main" val="743495186"/>
              </p:ext>
            </p:extLst>
          </p:nvPr>
        </p:nvGraphicFramePr>
        <p:xfrm>
          <a:off x="4800600" y="1828800"/>
          <a:ext cx="3810000" cy="1502176"/>
        </p:xfrm>
        <a:graphic>
          <a:graphicData uri="http://schemas.openxmlformats.org/drawingml/2006/table">
            <a:tbl>
              <a:tblPr firstRow="1" bandRow="1">
                <a:tableStyleId>{21E4AEA4-8DFA-4A89-87EB-49C32662AFE0}</a:tableStyleId>
              </a:tblPr>
              <a:tblGrid>
                <a:gridCol w="635000">
                  <a:extLst>
                    <a:ext uri="{9D8B030D-6E8A-4147-A177-3AD203B41FA5}">
                      <a16:colId xmlns:a16="http://schemas.microsoft.com/office/drawing/2014/main" val="20000"/>
                    </a:ext>
                  </a:extLst>
                </a:gridCol>
                <a:gridCol w="635000">
                  <a:extLst>
                    <a:ext uri="{9D8B030D-6E8A-4147-A177-3AD203B41FA5}">
                      <a16:colId xmlns:a16="http://schemas.microsoft.com/office/drawing/2014/main" val="20001"/>
                    </a:ext>
                  </a:extLst>
                </a:gridCol>
                <a:gridCol w="635000">
                  <a:extLst>
                    <a:ext uri="{9D8B030D-6E8A-4147-A177-3AD203B41FA5}">
                      <a16:colId xmlns:a16="http://schemas.microsoft.com/office/drawing/2014/main" val="20002"/>
                    </a:ext>
                  </a:extLst>
                </a:gridCol>
                <a:gridCol w="635000">
                  <a:extLst>
                    <a:ext uri="{9D8B030D-6E8A-4147-A177-3AD203B41FA5}">
                      <a16:colId xmlns:a16="http://schemas.microsoft.com/office/drawing/2014/main" val="20003"/>
                    </a:ext>
                  </a:extLst>
                </a:gridCol>
                <a:gridCol w="635000">
                  <a:extLst>
                    <a:ext uri="{9D8B030D-6E8A-4147-A177-3AD203B41FA5}">
                      <a16:colId xmlns:a16="http://schemas.microsoft.com/office/drawing/2014/main" val="20004"/>
                    </a:ext>
                  </a:extLst>
                </a:gridCol>
                <a:gridCol w="635000">
                  <a:extLst>
                    <a:ext uri="{9D8B030D-6E8A-4147-A177-3AD203B41FA5}">
                      <a16:colId xmlns:a16="http://schemas.microsoft.com/office/drawing/2014/main" val="346951140"/>
                    </a:ext>
                  </a:extLst>
                </a:gridCol>
              </a:tblGrid>
              <a:tr h="751088">
                <a:tc>
                  <a:txBody>
                    <a:bodyPr/>
                    <a:lstStyle/>
                    <a:p>
                      <a:endParaRPr lang="en-US" sz="1800" dirty="0"/>
                    </a:p>
                  </a:txBody>
                  <a:tcPr marT="45744" marB="45744"/>
                </a:tc>
                <a:tc>
                  <a:txBody>
                    <a:bodyPr/>
                    <a:lstStyle/>
                    <a:p>
                      <a:pPr algn="ctr"/>
                      <a:r>
                        <a:rPr lang="en-US" sz="1200" dirty="0"/>
                        <a:t>MON</a:t>
                      </a:r>
                    </a:p>
                  </a:txBody>
                  <a:tcPr marT="45744" marB="45744"/>
                </a:tc>
                <a:tc>
                  <a:txBody>
                    <a:bodyPr/>
                    <a:lstStyle/>
                    <a:p>
                      <a:pPr algn="ctr"/>
                      <a:r>
                        <a:rPr lang="en-US" sz="1200" dirty="0"/>
                        <a:t>TUE</a:t>
                      </a:r>
                    </a:p>
                  </a:txBody>
                  <a:tcPr marT="45744" marB="45744"/>
                </a:tc>
                <a:tc>
                  <a:txBody>
                    <a:bodyPr/>
                    <a:lstStyle/>
                    <a:p>
                      <a:pPr algn="ctr"/>
                      <a:r>
                        <a:rPr lang="en-US" sz="1200" dirty="0"/>
                        <a:t>WED</a:t>
                      </a:r>
                    </a:p>
                  </a:txBody>
                  <a:tcPr marT="45744" marB="45744"/>
                </a:tc>
                <a:tc>
                  <a:txBody>
                    <a:bodyPr/>
                    <a:lstStyle/>
                    <a:p>
                      <a:pPr algn="ctr"/>
                      <a:r>
                        <a:rPr lang="en-US" sz="1200" dirty="0"/>
                        <a:t>THU</a:t>
                      </a:r>
                    </a:p>
                  </a:txBody>
                  <a:tcPr marT="45744" marB="45744"/>
                </a:tc>
                <a:tc>
                  <a:txBody>
                    <a:bodyPr/>
                    <a:lstStyle/>
                    <a:p>
                      <a:pPr algn="ctr"/>
                      <a:r>
                        <a:rPr lang="en-US" sz="1200" dirty="0" smtClean="0"/>
                        <a:t>FRI</a:t>
                      </a:r>
                      <a:endParaRPr lang="en-US" sz="1200" dirty="0"/>
                    </a:p>
                  </a:txBody>
                  <a:tcPr marT="45744" marB="45744"/>
                </a:tc>
                <a:extLst>
                  <a:ext uri="{0D108BD9-81ED-4DB2-BD59-A6C34878D82A}">
                    <a16:rowId xmlns:a16="http://schemas.microsoft.com/office/drawing/2014/main" val="10000"/>
                  </a:ext>
                </a:extLst>
              </a:tr>
              <a:tr h="751088">
                <a:tc>
                  <a:txBody>
                    <a:bodyPr/>
                    <a:lstStyle/>
                    <a:p>
                      <a:pPr algn="ctr"/>
                      <a:r>
                        <a:rPr lang="en-US" sz="10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dirty="0" smtClean="0"/>
                        <a:t>TG13#2</a:t>
                      </a:r>
                      <a:endParaRPr lang="en-US" sz="1000" b="0"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dirty="0" smtClean="0">
                          <a:solidFill>
                            <a:schemeClr val="tx1"/>
                          </a:solidFill>
                        </a:rPr>
                        <a:t>WG15 closing</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dirty="0" smtClean="0">
                        <a:solidFill>
                          <a:schemeClr val="tx1"/>
                        </a:solidFill>
                      </a:endParaRPr>
                    </a:p>
                  </a:txBody>
                  <a:tcPr marT="45744" marB="45744" anchor="ct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r>
              <a:rPr lang="en-GB" dirty="0" smtClean="0"/>
              <a:t> </a:t>
            </a:r>
            <a:r>
              <a:rPr lang="en-GB" dirty="0"/>
              <a:t>TG13 D4 </a:t>
            </a:r>
            <a:r>
              <a:rPr lang="en-GB" dirty="0" err="1"/>
              <a:t>recirc</a:t>
            </a:r>
            <a:r>
              <a:rPr lang="en-GB" dirty="0"/>
              <a:t> runs until Nov. </a:t>
            </a:r>
            <a:r>
              <a:rPr lang="en-GB" dirty="0" smtClean="0"/>
              <a:t>12</a:t>
            </a:r>
            <a:endParaRPr lang="de-DE" dirty="0"/>
          </a:p>
          <a:p>
            <a:pPr lvl="1"/>
            <a:r>
              <a:rPr lang="en-GB" sz="1600" b="0" dirty="0" smtClean="0"/>
              <a:t>please</a:t>
            </a:r>
            <a:r>
              <a:rPr lang="en-GB" sz="1600" b="0" dirty="0"/>
              <a:t>, do vote if you have not done it before</a:t>
            </a:r>
            <a:endParaRPr lang="de-DE" sz="1600" b="0" dirty="0"/>
          </a:p>
          <a:p>
            <a:pPr lvl="1"/>
            <a:r>
              <a:rPr lang="en-GB" sz="1600" b="0" dirty="0" smtClean="0"/>
              <a:t>last </a:t>
            </a:r>
            <a:r>
              <a:rPr lang="en-GB" sz="1600" b="0" dirty="0"/>
              <a:t>NO voters should toggle their votes</a:t>
            </a:r>
            <a:endParaRPr lang="de-DE" sz="1600" b="0" dirty="0"/>
          </a:p>
          <a:p>
            <a:pPr lvl="1"/>
            <a:r>
              <a:rPr lang="en-GB" sz="1600" b="0" dirty="0" smtClean="0"/>
              <a:t>SA </a:t>
            </a:r>
            <a:r>
              <a:rPr lang="en-GB" sz="1600" b="0" dirty="0"/>
              <a:t>ballot group formation closed Oct. 29, 91 members, balanced</a:t>
            </a:r>
            <a:endParaRPr lang="de-DE" sz="1600" b="0" dirty="0"/>
          </a:p>
          <a:p>
            <a:r>
              <a:rPr lang="en-GB" dirty="0" smtClean="0"/>
              <a:t> Only one meeting: Nov</a:t>
            </a:r>
            <a:r>
              <a:rPr lang="en-GB" dirty="0"/>
              <a:t>. 11, 9-11</a:t>
            </a:r>
            <a:endParaRPr lang="de-DE" dirty="0"/>
          </a:p>
          <a:p>
            <a:pPr lvl="1"/>
            <a:r>
              <a:rPr lang="en-GB" dirty="0" smtClean="0"/>
              <a:t> </a:t>
            </a:r>
            <a:r>
              <a:rPr lang="en-GB" dirty="0"/>
              <a:t>final Q&amp;A regarding comments against D4</a:t>
            </a:r>
            <a:endParaRPr lang="de-DE" dirty="0"/>
          </a:p>
          <a:p>
            <a:pPr lvl="1"/>
            <a:r>
              <a:rPr lang="en-GB" dirty="0" smtClean="0"/>
              <a:t> </a:t>
            </a:r>
            <a:r>
              <a:rPr lang="en-GB" dirty="0"/>
              <a:t>prepare SA ballot </a:t>
            </a:r>
            <a:endParaRPr lang="en-GB" dirty="0" smtClean="0"/>
          </a:p>
          <a:p>
            <a:pPr lvl="2"/>
            <a:r>
              <a:rPr lang="en-GB" dirty="0" smtClean="0"/>
              <a:t>check </a:t>
            </a:r>
            <a:r>
              <a:rPr lang="en-GB" dirty="0"/>
              <a:t>TBDs to submit </a:t>
            </a:r>
            <a:r>
              <a:rPr lang="en-GB" dirty="0" smtClean="0"/>
              <a:t>D4 to EC</a:t>
            </a:r>
          </a:p>
          <a:p>
            <a:pPr lvl="2"/>
            <a:r>
              <a:rPr lang="en-GB" dirty="0" smtClean="0"/>
              <a:t>check </a:t>
            </a:r>
            <a:r>
              <a:rPr lang="en-GB" dirty="0"/>
              <a:t>who is in SA ballot </a:t>
            </a:r>
            <a:r>
              <a:rPr lang="en-GB" dirty="0" smtClean="0"/>
              <a:t>group </a:t>
            </a:r>
            <a:endParaRPr lang="de-DE" dirty="0"/>
          </a:p>
          <a:p>
            <a:pPr lvl="1"/>
            <a:r>
              <a:rPr lang="en-GB" dirty="0" smtClean="0"/>
              <a:t> run TG </a:t>
            </a:r>
            <a:r>
              <a:rPr lang="en-GB" dirty="0"/>
              <a:t>Motions </a:t>
            </a:r>
            <a:endParaRPr lang="en-GB" dirty="0" smtClean="0"/>
          </a:p>
          <a:p>
            <a:pPr lvl="2"/>
            <a:r>
              <a:rPr lang="en-GB" dirty="0" smtClean="0"/>
              <a:t>confirm </a:t>
            </a:r>
            <a:r>
              <a:rPr lang="en-GB" dirty="0"/>
              <a:t>CRG members </a:t>
            </a:r>
            <a:endParaRPr lang="en-GB" dirty="0" smtClean="0"/>
          </a:p>
          <a:p>
            <a:pPr lvl="2"/>
            <a:r>
              <a:rPr lang="en-GB" dirty="0" smtClean="0"/>
              <a:t>and </a:t>
            </a:r>
            <a:r>
              <a:rPr lang="en-GB" dirty="0"/>
              <a:t>pass the draft to EC for SA ballot</a:t>
            </a:r>
            <a:endParaRPr lang="de-DE" dirty="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9</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a:t>
            </a:r>
            <a:endParaRPr lang="en-US" altLang="en-US" sz="3600" dirty="0"/>
          </a:p>
          <a:p>
            <a:pPr algn="just">
              <a:buFontTx/>
              <a:buNone/>
            </a:pPr>
            <a:r>
              <a:rPr lang="en-US" altLang="en-US" sz="3600" dirty="0" smtClean="0"/>
              <a:t>Wednesday, Nov. 11, </a:t>
            </a:r>
            <a:r>
              <a:rPr lang="en-US" altLang="en-US" sz="3600" dirty="0" smtClean="0"/>
              <a:t>2020</a:t>
            </a:r>
            <a:endParaRPr lang="en-US" altLang="en-US"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2005212216"/>
              </p:ext>
            </p:extLst>
          </p:nvPr>
        </p:nvGraphicFramePr>
        <p:xfrm>
          <a:off x="571500" y="2215189"/>
          <a:ext cx="8077200" cy="4024328"/>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47212">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2"/>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a:t>
                      </a:r>
                      <a:r>
                        <a:rPr lang="en-GB" altLang="en-US" sz="1800" dirty="0" smtClean="0"/>
                        <a:t>/ Who </a:t>
                      </a:r>
                      <a:r>
                        <a:rPr lang="en-GB" altLang="en-US" sz="1800" dirty="0" smtClean="0"/>
                        <a:t>takes minutes</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Approve Meeting Agenda in doc. 15-20/0237r0</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426917551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Approve </a:t>
                      </a:r>
                      <a:r>
                        <a:rPr lang="en-GB" altLang="en-US" sz="1800" baseline="0" dirty="0" smtClean="0"/>
                        <a:t>September and CRG minutes in docs.</a:t>
                      </a:r>
                      <a:r>
                        <a:rPr lang="en-GB" altLang="en-US" dirty="0" smtClean="0">
                          <a:sym typeface="Wingdings" panose="05000000000000000000" pitchFamily="2" charset="2"/>
                        </a:rPr>
                        <a:t> ??? and 15-20/00287r0</a:t>
                      </a:r>
                      <a:endParaRPr lang="en-GB" altLang="en-US" sz="1800" dirty="0" smtClean="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3075066713"/>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Recirculation of D4.0 – Q&amp;A</a:t>
                      </a:r>
                      <a:endParaRPr lang="en-GB" altLang="en-US" sz="1800" dirty="0" smtClean="0"/>
                    </a:p>
                  </a:txBody>
                  <a:tcPr marT="45764" marB="45764"/>
                </a:tc>
                <a:tc>
                  <a:txBody>
                    <a:bodyPr/>
                    <a:lstStyle/>
                    <a:p>
                      <a:r>
                        <a:rPr lang="en-US" sz="1800" dirty="0" smtClean="0"/>
                        <a:t>30</a:t>
                      </a:r>
                      <a:endParaRPr lang="en-US" sz="1800" dirty="0"/>
                    </a:p>
                  </a:txBody>
                  <a:tcPr marT="45764" marB="45764"/>
                </a:tc>
                <a:extLst>
                  <a:ext uri="{0D108BD9-81ED-4DB2-BD59-A6C34878D82A}">
                    <a16:rowId xmlns:a16="http://schemas.microsoft.com/office/drawing/2014/main" val="1746684843"/>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Preparation of SA ballot</a:t>
                      </a:r>
                      <a:endParaRPr lang="en-GB" altLang="en-US" sz="1800" dirty="0" smtClean="0"/>
                    </a:p>
                  </a:txBody>
                  <a:tcPr marT="45764" marB="45764"/>
                </a:tc>
                <a:tc>
                  <a:txBody>
                    <a:bodyPr/>
                    <a:lstStyle/>
                    <a:p>
                      <a:r>
                        <a:rPr lang="en-US" sz="1800" dirty="0" smtClean="0"/>
                        <a:t>30</a:t>
                      </a:r>
                      <a:endParaRPr lang="en-US" sz="1800" dirty="0"/>
                    </a:p>
                  </a:txBody>
                  <a:tcPr marT="45764" marB="45764"/>
                </a:tc>
                <a:extLst>
                  <a:ext uri="{0D108BD9-81ED-4DB2-BD59-A6C34878D82A}">
                    <a16:rowId xmlns:a16="http://schemas.microsoft.com/office/drawing/2014/main" val="4259784807"/>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coexistence assurance document doc. 15-19/0572r1</a:t>
                      </a:r>
                      <a:endParaRPr lang="en-GB" altLang="en-US" sz="1800" dirty="0" smtClean="0"/>
                    </a:p>
                  </a:txBody>
                  <a:tcPr marT="45764" marB="45764"/>
                </a:tc>
                <a:tc>
                  <a:txBody>
                    <a:bodyPr/>
                    <a:lstStyle/>
                    <a:p>
                      <a:r>
                        <a:rPr lang="en-US" sz="1800" dirty="0" smtClean="0"/>
                        <a:t>15</a:t>
                      </a:r>
                      <a:endParaRPr lang="en-US" sz="1800" dirty="0"/>
                    </a:p>
                  </a:txBody>
                  <a:tcPr marT="45764" marB="45764"/>
                </a:tc>
                <a:extLst>
                  <a:ext uri="{0D108BD9-81ED-4DB2-BD59-A6C34878D82A}">
                    <a16:rowId xmlns:a16="http://schemas.microsoft.com/office/drawing/2014/main" val="3887418529"/>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Motions to confirm CRG and start SA ballot</a:t>
                      </a:r>
                      <a:endParaRPr lang="en-GB" altLang="en-US" sz="1800" dirty="0" smtClean="0"/>
                    </a:p>
                  </a:txBody>
                  <a:tcPr marT="45764" marB="45764"/>
                </a:tc>
                <a:tc>
                  <a:txBody>
                    <a:bodyPr/>
                    <a:lstStyle/>
                    <a:p>
                      <a:r>
                        <a:rPr lang="en-US" sz="1800" dirty="0" smtClean="0"/>
                        <a:t>15</a:t>
                      </a:r>
                      <a:endParaRPr lang="en-US" sz="1800" dirty="0"/>
                    </a:p>
                  </a:txBody>
                  <a:tcPr marT="45764" marB="45764"/>
                </a:tc>
                <a:extLst>
                  <a:ext uri="{0D108BD9-81ED-4DB2-BD59-A6C34878D82A}">
                    <a16:rowId xmlns:a16="http://schemas.microsoft.com/office/drawing/2014/main" val="10004"/>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1183</Words>
  <Application>Microsoft Office PowerPoint</Application>
  <PresentationFormat>Bildschirmpräsentation (4:3)</PresentationFormat>
  <Paragraphs>235</Paragraphs>
  <Slides>15</Slides>
  <Notes>14</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15</vt:i4>
      </vt:variant>
    </vt:vector>
  </HeadingPairs>
  <TitlesOfParts>
    <vt:vector size="22" baseType="lpstr">
      <vt:lpstr>ＭＳ Ｐゴシック</vt:lpstr>
      <vt:lpstr>ＭＳ Ｐゴシック</vt:lpstr>
      <vt:lpstr>Symbol</vt:lpstr>
      <vt:lpstr>Times New Roman</vt:lpstr>
      <vt:lpstr>Wingdings</vt:lpstr>
      <vt:lpstr>802-11-Submission</vt:lpstr>
      <vt:lpstr>Document</vt:lpstr>
      <vt:lpstr>IEEE 802.15 TG13  Multi-Gbit/s Optical Wireless Communication  November 2020 Meeting Slides</vt:lpstr>
      <vt:lpstr>PowerPoint-Präsentation</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PowerPoint-Präsentation</vt:lpstr>
      <vt:lpstr>PowerPoint-Präsentation</vt:lpstr>
      <vt:lpstr>Plan for finalization of TG13 Spec</vt:lpstr>
      <vt:lpstr>PowerPoint-Präsentation</vt:lpstr>
      <vt:lpstr>PowerPoint-Präsentation</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15-19/0494r0</dc:title>
  <dc:subject>Task Group AY November 2015 Meeting Agenda</dc:subject>
  <dc:creator>Jungnickel, Volker</dc:creator>
  <cp:keywords>July 2019</cp:keywords>
  <cp:lastModifiedBy>Jungnickel, Volker</cp:lastModifiedBy>
  <cp:revision>5585</cp:revision>
  <cp:lastPrinted>2014-11-04T15:04:57Z</cp:lastPrinted>
  <dcterms:created xsi:type="dcterms:W3CDTF">2007-04-17T18:10:23Z</dcterms:created>
  <dcterms:modified xsi:type="dcterms:W3CDTF">2020-11-02T15:36:00Z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