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88" r:id="rId16"/>
    <p:sldId id="990" r:id="rId17"/>
    <p:sldId id="992" r:id="rId18"/>
    <p:sldId id="982" r:id="rId19"/>
    <p:sldId id="981" r:id="rId20"/>
    <p:sldId id="991" r:id="rId21"/>
    <p:sldId id="256" r:id="rId22"/>
    <p:sldId id="965" r:id="rId23"/>
    <p:sldId id="314" r:id="rId24"/>
    <p:sldId id="985" r:id="rId25"/>
    <p:sldId id="983" r:id="rId26"/>
    <p:sldId id="964" r:id="rId2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09" d="100"/>
          <a:sy n="109" d="100"/>
        </p:scale>
        <p:origin x="120" y="9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doc.:IEEE802.15-20-0310r3</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0/15-20-0213-01-016t-ieee-802-16t-use-cases.xlsx" TargetMode="External"/><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13750800@epri.webex.com" TargetMode="External"/><Relationship Id="rId2" Type="http://schemas.openxmlformats.org/officeDocument/2006/relationships/hyperlink" Target="https://epri.webex.com/epri/j.php?MTID=m98e64d824a91ec51f20358e274da9fe9"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23ef16e16651ee76176b9f534ff83923" TargetMode="External"/><Relationship Id="rId4" Type="http://schemas.openxmlformats.org/officeDocument/2006/relationships/hyperlink" Target="https://epri.webex.com/epri/j.php?MTID=md17ef4fa8c40180a3dc57b1a77ff1637"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2020 Plenary Meeting Presentation </a:t>
            </a:r>
            <a:br>
              <a:rPr lang="en-US" altLang="en-US" dirty="0">
                <a:solidFill>
                  <a:schemeClr val="tx2"/>
                </a:solidFill>
              </a:rPr>
            </a:br>
            <a:r>
              <a:rPr lang="en-US" altLang="en-US" dirty="0">
                <a:solidFill>
                  <a:schemeClr val="tx2"/>
                </a:solidFill>
              </a:rPr>
              <a:t>				Nov 3 &amp; 10,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2020-11-02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November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sz="half"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a:t>
            </a:r>
          </a:p>
          <a:p>
            <a:r>
              <a:rPr lang="en-US" dirty="0"/>
              <a:t>Forwarded to EC for approval in November </a:t>
            </a:r>
          </a:p>
          <a:p>
            <a:endParaRPr lang="en-US" dirty="0"/>
          </a:p>
          <a:p>
            <a:r>
              <a:rPr lang="en-US" dirty="0"/>
              <a:t>PAR Modification on Agenda for 802 EC for November and submitted to NesCom.</a:t>
            </a:r>
          </a:p>
          <a:p>
            <a:endParaRPr lang="en-US" dirty="0"/>
          </a:p>
          <a:p>
            <a:r>
              <a:rPr lang="en-US" dirty="0"/>
              <a:t>Reviewed by TG, response captured in </a:t>
            </a:r>
          </a:p>
          <a:p>
            <a:r>
              <a:rPr lang="en-US" dirty="0"/>
              <a:t>15-20-0314-01-0000-comments-on-802-15-pars-during-nov-2020-plenary</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2253725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3</a:t>
            </a:r>
            <a:r>
              <a:rPr lang="en-US" baseline="30000" dirty="0"/>
              <a:t>rd</a:t>
            </a:r>
            <a:r>
              <a:rPr lang="en-US" dirty="0"/>
              <a:t>  Telecon</a:t>
            </a:r>
          </a:p>
        </p:txBody>
      </p:sp>
      <p:sp>
        <p:nvSpPr>
          <p:cNvPr id="3" name="TextBox 2">
            <a:extLst>
              <a:ext uri="{FF2B5EF4-FFF2-40B4-BE49-F238E27FC236}">
                <a16:creationId xmlns:a16="http://schemas.microsoft.com/office/drawing/2014/main" id="{F62BF44F-BAE7-419F-9CA6-98775079A7E8}"/>
              </a:ext>
            </a:extLst>
          </p:cNvPr>
          <p:cNvSpPr txBox="1"/>
          <p:nvPr/>
        </p:nvSpPr>
        <p:spPr>
          <a:xfrm>
            <a:off x="838200" y="1752600"/>
            <a:ext cx="184731" cy="369332"/>
          </a:xfrm>
          <a:prstGeom prst="rect">
            <a:avLst/>
          </a:prstGeom>
          <a:noFill/>
        </p:spPr>
        <p:txBody>
          <a:bodyPr wrap="none" rtlCol="0">
            <a:spAutoFit/>
          </a:bodyPr>
          <a:lstStyle/>
          <a:p>
            <a:endParaRPr lang="en-US" dirty="0"/>
          </a:p>
        </p:txBody>
      </p:sp>
      <p:graphicFrame>
        <p:nvGraphicFramePr>
          <p:cNvPr id="4" name="Table 3">
            <a:extLst>
              <a:ext uri="{FF2B5EF4-FFF2-40B4-BE49-F238E27FC236}">
                <a16:creationId xmlns:a16="http://schemas.microsoft.com/office/drawing/2014/main" id="{3776DE24-39B6-4759-94AB-C8E25FCD847B}"/>
              </a:ext>
            </a:extLst>
          </p:cNvPr>
          <p:cNvGraphicFramePr>
            <a:graphicFrameLocks noGrp="1"/>
          </p:cNvGraphicFramePr>
          <p:nvPr>
            <p:extLst>
              <p:ext uri="{D42A27DB-BD31-4B8C-83A1-F6EECF244321}">
                <p14:modId xmlns:p14="http://schemas.microsoft.com/office/powerpoint/2010/main" val="1012219712"/>
              </p:ext>
            </p:extLst>
          </p:nvPr>
        </p:nvGraphicFramePr>
        <p:xfrm>
          <a:off x="762000" y="1937266"/>
          <a:ext cx="10515600" cy="914400"/>
        </p:xfrm>
        <a:graphic>
          <a:graphicData uri="http://schemas.openxmlformats.org/drawingml/2006/table">
            <a:tbl>
              <a:tblPr/>
              <a:tblGrid>
                <a:gridCol w="2103120">
                  <a:extLst>
                    <a:ext uri="{9D8B030D-6E8A-4147-A177-3AD203B41FA5}">
                      <a16:colId xmlns:a16="http://schemas.microsoft.com/office/drawing/2014/main" val="183004761"/>
                    </a:ext>
                  </a:extLst>
                </a:gridCol>
                <a:gridCol w="2103120">
                  <a:extLst>
                    <a:ext uri="{9D8B030D-6E8A-4147-A177-3AD203B41FA5}">
                      <a16:colId xmlns:a16="http://schemas.microsoft.com/office/drawing/2014/main" val="3287218697"/>
                    </a:ext>
                  </a:extLst>
                </a:gridCol>
                <a:gridCol w="2103120">
                  <a:extLst>
                    <a:ext uri="{9D8B030D-6E8A-4147-A177-3AD203B41FA5}">
                      <a16:colId xmlns:a16="http://schemas.microsoft.com/office/drawing/2014/main" val="1612343878"/>
                    </a:ext>
                  </a:extLst>
                </a:gridCol>
                <a:gridCol w="2103120">
                  <a:extLst>
                    <a:ext uri="{9D8B030D-6E8A-4147-A177-3AD203B41FA5}">
                      <a16:colId xmlns:a16="http://schemas.microsoft.com/office/drawing/2014/main" val="3432862472"/>
                    </a:ext>
                  </a:extLst>
                </a:gridCol>
                <a:gridCol w="2103120">
                  <a:extLst>
                    <a:ext uri="{9D8B030D-6E8A-4147-A177-3AD203B41FA5}">
                      <a16:colId xmlns:a16="http://schemas.microsoft.com/office/drawing/2014/main" val="2067102240"/>
                    </a:ext>
                  </a:extLst>
                </a:gridCol>
              </a:tblGrid>
              <a:tr h="0">
                <a:tc>
                  <a:txBody>
                    <a:bodyPr/>
                    <a:lstStyle/>
                    <a:p>
                      <a:r>
                        <a:rPr lang="en-US" dirty="0"/>
                        <a:t>315</a:t>
                      </a:r>
                    </a:p>
                  </a:txBody>
                  <a:tcPr anchor="ctr">
                    <a:lnL>
                      <a:noFill/>
                    </a:lnL>
                    <a:lnR>
                      <a:noFill/>
                    </a:lnR>
                    <a:lnT>
                      <a:noFill/>
                    </a:lnT>
                    <a:lnB>
                      <a:noFill/>
                    </a:lnB>
                  </a:tcPr>
                </a:tc>
                <a:tc>
                  <a:txBody>
                    <a:bodyPr/>
                    <a:lstStyle/>
                    <a:p>
                      <a:r>
                        <a:rPr lang="en-US" dirty="0"/>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dirty="0"/>
                        <a:t>Security Requirements for 802.16t</a:t>
                      </a:r>
                    </a:p>
                  </a:txBody>
                  <a:tcPr anchor="ctr">
                    <a:lnL>
                      <a:noFill/>
                    </a:lnL>
                    <a:lnR>
                      <a:noFill/>
                    </a:lnR>
                    <a:lnT>
                      <a:noFill/>
                    </a:lnT>
                    <a:lnB>
                      <a:noFill/>
                    </a:lnB>
                  </a:tcPr>
                </a:tc>
                <a:tc>
                  <a:txBody>
                    <a:bodyPr/>
                    <a:lstStyle/>
                    <a:p>
                      <a:r>
                        <a:rPr lang="en-US" dirty="0"/>
                        <a:t>Yael Luz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663409496"/>
                  </a:ext>
                </a:extLst>
              </a:tr>
            </a:tbl>
          </a:graphicData>
        </a:graphic>
      </p:graphicFrame>
      <p:sp>
        <p:nvSpPr>
          <p:cNvPr id="5" name="Title 1">
            <a:extLst>
              <a:ext uri="{FF2B5EF4-FFF2-40B4-BE49-F238E27FC236}">
                <a16:creationId xmlns:a16="http://schemas.microsoft.com/office/drawing/2014/main" id="{EC23C150-9DED-402B-81D4-08E5AAEAC744}"/>
              </a:ext>
            </a:extLst>
          </p:cNvPr>
          <p:cNvSpPr txBox="1">
            <a:spLocks/>
          </p:cNvSpPr>
          <p:nvPr/>
        </p:nvSpPr>
        <p:spPr>
          <a:xfrm>
            <a:off x="808892" y="3200400"/>
            <a:ext cx="10515600" cy="930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Contributions for November 10</a:t>
            </a:r>
            <a:r>
              <a:rPr lang="en-US" baseline="30000" dirty="0"/>
              <a:t>th</a:t>
            </a:r>
            <a:r>
              <a:rPr lang="en-US" dirty="0"/>
              <a:t>  Telecon</a:t>
            </a:r>
          </a:p>
        </p:txBody>
      </p:sp>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60020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70000" lnSpcReduction="20000"/>
          </a:bodyPr>
          <a:lstStyle/>
          <a:p>
            <a:r>
              <a:rPr lang="en-US" dirty="0"/>
              <a:t>Frequency Band Layout Document</a:t>
            </a:r>
          </a:p>
          <a:p>
            <a:pPr lvl="1"/>
            <a:r>
              <a:rPr lang="en-US" dirty="0"/>
              <a:t>Version uploaded after August call - </a:t>
            </a:r>
            <a:r>
              <a:rPr lang="en-US" dirty="0">
                <a:hlinkClick r:id="rId2"/>
              </a:rPr>
              <a:t>IEEE802.15-20-0055r4</a:t>
            </a:r>
            <a:endParaRPr lang="en-US" dirty="0"/>
          </a:p>
          <a:p>
            <a:pPr lvl="1"/>
            <a:endParaRPr lang="en-US" dirty="0"/>
          </a:p>
          <a:p>
            <a:pPr lvl="1"/>
            <a:r>
              <a:rPr lang="en-US" dirty="0"/>
              <a:t>At September telcon, the TG affirmed document </a:t>
            </a:r>
            <a:r>
              <a:rPr lang="en-US" dirty="0">
                <a:hlinkClick r:id="rId2"/>
              </a:rPr>
              <a:t>IEEE802.15-20-0055r4</a:t>
            </a:r>
            <a:r>
              <a:rPr lang="en-US" dirty="0"/>
              <a:t> as final frequency band layout </a:t>
            </a:r>
          </a:p>
          <a:p>
            <a:pPr lvl="1"/>
            <a:r>
              <a:rPr lang="en-US" dirty="0"/>
              <a:t>We can include additional contributions if needed</a:t>
            </a:r>
          </a:p>
          <a:p>
            <a:pPr lvl="1"/>
            <a:endParaRPr lang="en-US" dirty="0"/>
          </a:p>
          <a:p>
            <a:pPr lvl="1"/>
            <a:endParaRPr lang="en-US" dirty="0"/>
          </a:p>
          <a:p>
            <a:r>
              <a:rPr lang="en-US" dirty="0"/>
              <a:t>Merged Use Cases Documents have been captured in document </a:t>
            </a:r>
            <a:r>
              <a:rPr lang="en-US" dirty="0">
                <a:hlinkClick r:id="rId3"/>
              </a:rPr>
              <a:t>IEEE802.15-20-0213r1</a:t>
            </a:r>
            <a:endParaRPr lang="en-US" dirty="0"/>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Please send to Daoud Serang 3 days before next call on Oct 13. </a:t>
            </a:r>
          </a:p>
          <a:p>
            <a:pPr lvl="1"/>
            <a:r>
              <a:rPr lang="en-US" dirty="0"/>
              <a:t>We will review in October call (hopefully approve and finalize Use Case)</a:t>
            </a:r>
          </a:p>
          <a:p>
            <a:r>
              <a:rPr lang="en-US" dirty="0"/>
              <a:t>Start of meeting on 2020-11-03</a:t>
            </a:r>
          </a:p>
          <a:p>
            <a:pPr lvl="1"/>
            <a:r>
              <a:rPr lang="en-US" dirty="0"/>
              <a:t>Latest version is 213r2  - it is merged, but the column of total # endpoints in global ecosystem is missing</a:t>
            </a:r>
          </a:p>
          <a:p>
            <a:pPr lvl="1"/>
            <a:r>
              <a:rPr lang="en-US" dirty="0"/>
              <a:t>Still work remaining on Ecosystem – pending responses from contributors. </a:t>
            </a:r>
          </a:p>
          <a:p>
            <a:pPr lvl="1"/>
            <a:r>
              <a:rPr lang="en-US" dirty="0"/>
              <a:t>Daoud requests contributors of use case information to provide him with that so we can close this out.</a:t>
            </a:r>
          </a:p>
          <a:p>
            <a:pPr lvl="1"/>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743276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fontScale="92500" lnSpcReduction="10000"/>
          </a:bodyPr>
          <a:lstStyle/>
          <a:p>
            <a:r>
              <a:rPr lang="en-US" dirty="0"/>
              <a:t>Menashe contribution 182r3 (discussion carry over from September)</a:t>
            </a:r>
          </a:p>
          <a:p>
            <a:pPr lvl="1"/>
            <a:r>
              <a:rPr lang="en-US" dirty="0"/>
              <a:t>Notes that repeater mode in 802.16-2017 is based on partitioning into zones. Would introduce unacceptable overhead. Would not be workable in narrow channels. A new mechanism will need to be defined.  Need to explore whether repeater even supports FDD modes. </a:t>
            </a:r>
          </a:p>
          <a:p>
            <a:pPr lvl="1"/>
            <a:r>
              <a:rPr lang="en-US" dirty="0"/>
              <a:t>Notes that voice/data coexistence should not fall under frequency band requirements</a:t>
            </a:r>
          </a:p>
          <a:p>
            <a:pPr lvl="1"/>
            <a:r>
              <a:rPr lang="en-US" dirty="0"/>
              <a:t>UL/DL ratio is not feasible for short frame duration – not enough symbols. Frame duration is important for latency. Should be general to frame structure. Would not apply to FDD. </a:t>
            </a:r>
          </a:p>
          <a:p>
            <a:pPr lvl="1"/>
            <a:r>
              <a:rPr lang="en-US" dirty="0"/>
              <a:t>Need to explicitly indicate where single-carrier applies (may not be a requirement – could remove modulation/coding from SRD</a:t>
            </a:r>
          </a:p>
          <a:p>
            <a:pPr lvl="1"/>
            <a:r>
              <a:rPr lang="en-US" dirty="0"/>
              <a:t>Need to manage overhead, change structure to remove everything possible. </a:t>
            </a:r>
          </a:p>
          <a:p>
            <a:endParaRPr lang="en-US" dirty="0"/>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2075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20000"/>
          </a:bodyPr>
          <a:lstStyle/>
          <a:p>
            <a:pPr marL="0" indent="0">
              <a:buNone/>
            </a:pPr>
            <a:r>
              <a:rPr lang="en-US" u="sng" dirty="0">
                <a:hlinkClick r:id="rId2"/>
              </a:rPr>
              <a:t>Join WebEx meeting</a:t>
            </a:r>
            <a:r>
              <a:rPr lang="en-US" dirty="0"/>
              <a:t>   </a:t>
            </a:r>
            <a:br>
              <a:rPr lang="en-US" dirty="0"/>
            </a:br>
            <a:r>
              <a:rPr lang="en-US" dirty="0" err="1"/>
              <a:t>Meeting</a:t>
            </a:r>
            <a:r>
              <a:rPr lang="en-US" dirty="0"/>
              <a:t> number: 171 375 0800  Meeting password: hiYPY79x7QP    </a:t>
            </a:r>
            <a:br>
              <a:rPr lang="en-US" dirty="0"/>
            </a:br>
            <a:br>
              <a:rPr lang="en-US" dirty="0"/>
            </a:br>
            <a:r>
              <a:rPr lang="en-US" dirty="0"/>
              <a:t>Join from a video conferencing system or application</a:t>
            </a:r>
            <a:br>
              <a:rPr lang="en-US" dirty="0"/>
            </a:br>
            <a:r>
              <a:rPr lang="en-US" dirty="0"/>
              <a:t>Dial </a:t>
            </a:r>
            <a:r>
              <a:rPr lang="en-US" u="sng" dirty="0">
                <a:hlinkClick r:id="rId3"/>
              </a:rPr>
              <a:t>1713750800@epri.webex.com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171 375 0800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endParaRPr lang="en-US" dirty="0"/>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Review of contribution 182r4 from Michael Gagne</a:t>
            </a:r>
          </a:p>
          <a:p>
            <a:r>
              <a:rPr lang="en-US" dirty="0"/>
              <a:t>Edits during teleconference uploaded as 182r5 </a:t>
            </a:r>
          </a:p>
          <a:p>
            <a:pPr lvl="1"/>
            <a:r>
              <a:rPr lang="en-US" dirty="0"/>
              <a:t>15-20-0182-05-016t-system-requirements-document-srd-outline-for-16t  </a:t>
            </a:r>
          </a:p>
          <a:p>
            <a:pPr lvl="1"/>
            <a:endParaRPr lang="en-US" dirty="0"/>
          </a:p>
          <a:p>
            <a:r>
              <a:rPr lang="en-US" dirty="0"/>
              <a:t>Discussion and contributions for 182r7</a:t>
            </a:r>
          </a:p>
          <a:p>
            <a:r>
              <a:rPr lang="en-US" dirty="0"/>
              <a:t>Post r7 as output</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329475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solidFill>
                  <a:schemeClr val="bg1">
                    <a:lumMod val="75000"/>
                  </a:schemeClr>
                </a:solidFill>
              </a:rPr>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10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22</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14300" y="44958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November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23</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r>
              <a:rPr lang="en-US" dirty="0"/>
              <a:t>Upload empty template for SDD</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4294967295"/>
          </p:nvPr>
        </p:nvSpPr>
        <p:spPr>
          <a:xfrm>
            <a:off x="838200" y="6356350"/>
            <a:ext cx="2743200" cy="365125"/>
          </a:xfrm>
        </p:spPr>
        <p:txBody>
          <a:bodyPr/>
          <a:lstStyle/>
          <a:p>
            <a:pPr>
              <a:defRPr/>
            </a:pPr>
            <a:r>
              <a:rPr lang="en-US" dirty="0"/>
              <a:t>November 2020</a:t>
            </a:r>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24</a:t>
            </a:fld>
            <a:endParaRPr lang="en-US"/>
          </a:p>
        </p:txBody>
      </p:sp>
    </p:spTree>
    <p:extLst>
      <p:ext uri="{BB962C8B-B14F-4D97-AF65-F5344CB8AC3E}">
        <p14:creationId xmlns:p14="http://schemas.microsoft.com/office/powerpoint/2010/main" val="3533497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4294967295"/>
          </p:nvPr>
        </p:nvSpPr>
        <p:spPr>
          <a:xfrm>
            <a:off x="838200" y="6356350"/>
            <a:ext cx="2743200" cy="365125"/>
          </a:xfrm>
        </p:spPr>
        <p:txBody>
          <a:bodyPr/>
          <a:lstStyle/>
          <a:p>
            <a:pPr>
              <a:defRPr/>
            </a:pPr>
            <a:r>
              <a:rPr lang="en-US" dirty="0"/>
              <a:t>November 2020</a:t>
            </a:r>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212876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the meeting presentation planned for March plenary for background information of the TG formation and goals</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26</a:t>
            </a:fld>
            <a:endParaRPr lang="en-US"/>
          </a:p>
        </p:txBody>
      </p:sp>
    </p:spTree>
    <p:extLst>
      <p:ext uri="{BB962C8B-B14F-4D97-AF65-F5344CB8AC3E}">
        <p14:creationId xmlns:p14="http://schemas.microsoft.com/office/powerpoint/2010/main" val="214858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Nov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r>
              <a:rPr lang="en-US" dirty="0"/>
              <a:t>Review of PAR Modification</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r>
              <a:rPr lang="en-US" dirty="0"/>
              <a:t>Submit IMAT Attendance : Attend on 6 of the 9 days of Plenary</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2" name="Date Placeholder 1"/>
          <p:cNvSpPr>
            <a:spLocks noGrp="1"/>
          </p:cNvSpPr>
          <p:nvPr>
            <p:ph type="dt" sz="half" idx="4294967295"/>
          </p:nvPr>
        </p:nvSpPr>
        <p:spPr>
          <a:xfrm>
            <a:off x="0" y="6356350"/>
            <a:ext cx="2743200" cy="365125"/>
          </a:xfrm>
        </p:spPr>
        <p:txBody>
          <a:bodyPr/>
          <a:lstStyle/>
          <a:p>
            <a:r>
              <a:rPr lang="en-US" dirty="0"/>
              <a:t>November 2020</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r>
              <a:rPr lang="en-US" dirty="0"/>
              <a:t>November 2020</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November 2020</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2" name="Date Placeholder 1"/>
          <p:cNvSpPr>
            <a:spLocks noGrp="1"/>
          </p:cNvSpPr>
          <p:nvPr>
            <p:ph type="dt" idx="4294967295"/>
          </p:nvPr>
        </p:nvSpPr>
        <p:spPr>
          <a:xfrm>
            <a:off x="0" y="6356350"/>
            <a:ext cx="2743200" cy="365125"/>
          </a:xfrm>
        </p:spPr>
        <p:txBody>
          <a:bodyPr/>
          <a:lstStyle/>
          <a:p>
            <a:r>
              <a:rPr lang="en-US" dirty="0"/>
              <a:t>November 2020</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4294967295"/>
          </p:nvPr>
        </p:nvSpPr>
        <p:spPr>
          <a:xfrm>
            <a:off x="0" y="6356350"/>
            <a:ext cx="2743200" cy="365125"/>
          </a:xfr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2020</a:t>
            </a:r>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8054</TotalTime>
  <Words>2910</Words>
  <Application>Microsoft Office PowerPoint</Application>
  <PresentationFormat>Widescreen</PresentationFormat>
  <Paragraphs>321</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Helvetica</vt:lpstr>
      <vt:lpstr>Times New Roman</vt:lpstr>
      <vt:lpstr>Custom Design</vt:lpstr>
      <vt:lpstr>PowerPoint Presentation</vt:lpstr>
      <vt:lpstr>WebEx</vt:lpstr>
      <vt:lpstr>TG16t Agenda  Nov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Motion on PAR Modification </vt:lpstr>
      <vt:lpstr>Contributions for November 3rd  Telecon</vt:lpstr>
      <vt:lpstr>Discussion on Security Requirements for 802.16t </vt:lpstr>
      <vt:lpstr>Finalize and Approve Use Cases</vt:lpstr>
      <vt:lpstr>Development of the SRD</vt:lpstr>
      <vt:lpstr>Development of the SRD</vt:lpstr>
      <vt:lpstr>Revised Project Timeline</vt:lpstr>
      <vt:lpstr>Teleconference Planning</vt:lpstr>
      <vt:lpstr>Upcoming Sessions</vt:lpstr>
      <vt:lpstr>Closing</vt:lpstr>
      <vt:lpstr>Backup / Reference</vt:lpstr>
      <vt:lpstr>Reference material</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226</cp:revision>
  <cp:lastPrinted>1998-02-10T13:28:06Z</cp:lastPrinted>
  <dcterms:created xsi:type="dcterms:W3CDTF">2020-01-06T16:34:14Z</dcterms:created>
  <dcterms:modified xsi:type="dcterms:W3CDTF">2020-11-10T22:13:25Z</dcterms:modified>
</cp:coreProperties>
</file>