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8"/>
  </p:notesMasterIdLst>
  <p:handoutMasterIdLst>
    <p:handoutMasterId r:id="rId29"/>
  </p:handoutMasterIdLst>
  <p:sldIdLst>
    <p:sldId id="259" r:id="rId2"/>
    <p:sldId id="987" r:id="rId3"/>
    <p:sldId id="938" r:id="rId4"/>
    <p:sldId id="963" r:id="rId5"/>
    <p:sldId id="260" r:id="rId6"/>
    <p:sldId id="261" r:id="rId7"/>
    <p:sldId id="262" r:id="rId8"/>
    <p:sldId id="263" r:id="rId9"/>
    <p:sldId id="283" r:id="rId10"/>
    <p:sldId id="284" r:id="rId11"/>
    <p:sldId id="287" r:id="rId12"/>
    <p:sldId id="944" r:id="rId13"/>
    <p:sldId id="289" r:id="rId14"/>
    <p:sldId id="950" r:id="rId15"/>
    <p:sldId id="988" r:id="rId16"/>
    <p:sldId id="990" r:id="rId17"/>
    <p:sldId id="992" r:id="rId18"/>
    <p:sldId id="982" r:id="rId19"/>
    <p:sldId id="981" r:id="rId20"/>
    <p:sldId id="991" r:id="rId21"/>
    <p:sldId id="256" r:id="rId22"/>
    <p:sldId id="965" r:id="rId23"/>
    <p:sldId id="314" r:id="rId24"/>
    <p:sldId id="985" r:id="rId25"/>
    <p:sldId id="983" r:id="rId26"/>
    <p:sldId id="964" r:id="rId27"/>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09" d="100"/>
          <a:sy n="109" d="100"/>
        </p:scale>
        <p:origin x="120" y="954"/>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6EBCF6D4-381F-48FF-842D-8250460519E3}"/>
              </a:ext>
            </a:extLst>
          </p:cNvPr>
          <p:cNvSpPr>
            <a:spLocks noGrp="1" noChangeArrowheads="1"/>
          </p:cNvSpPr>
          <p:nvPr>
            <p:ph type="hdr" sz="quarter"/>
          </p:nvPr>
        </p:nvSpPr>
        <p:spPr>
          <a:ln/>
        </p:spPr>
        <p:txBody>
          <a:bodyPr/>
          <a:lstStyle/>
          <a:p>
            <a:r>
              <a:rPr lang="en-US" altLang="en-US"/>
              <a:t>doc.: IEEE 802.15-&lt;doc#&gt;</a:t>
            </a:r>
          </a:p>
        </p:txBody>
      </p:sp>
      <p:sp>
        <p:nvSpPr>
          <p:cNvPr id="5" name="Rectangle 3">
            <a:extLst>
              <a:ext uri="{FF2B5EF4-FFF2-40B4-BE49-F238E27FC236}">
                <a16:creationId xmlns:a16="http://schemas.microsoft.com/office/drawing/2014/main" id="{5190A212-2C9C-46AB-9059-430C0A43BA32}"/>
              </a:ext>
            </a:extLst>
          </p:cNvPr>
          <p:cNvSpPr>
            <a:spLocks noGrp="1" noChangeArrowheads="1"/>
          </p:cNvSpPr>
          <p:nvPr>
            <p:ph type="dt" idx="1"/>
          </p:nvPr>
        </p:nvSpPr>
        <p:spPr>
          <a:ln/>
        </p:spPr>
        <p:txBody>
          <a:bodyPr/>
          <a:lstStyle/>
          <a:p>
            <a:r>
              <a:rPr lang="en-US" altLang="en-US"/>
              <a:t>&lt;month year&gt;</a:t>
            </a:r>
          </a:p>
        </p:txBody>
      </p:sp>
      <p:sp>
        <p:nvSpPr>
          <p:cNvPr id="6" name="Rectangle 6">
            <a:extLst>
              <a:ext uri="{FF2B5EF4-FFF2-40B4-BE49-F238E27FC236}">
                <a16:creationId xmlns:a16="http://schemas.microsoft.com/office/drawing/2014/main" id="{8A758F9F-24F5-421F-A1DB-E62341CCF970}"/>
              </a:ext>
            </a:extLst>
          </p:cNvPr>
          <p:cNvSpPr>
            <a:spLocks noGrp="1" noChangeArrowheads="1"/>
          </p:cNvSpPr>
          <p:nvPr>
            <p:ph type="ftr" sz="quarter" idx="4"/>
          </p:nvPr>
        </p:nvSpPr>
        <p:spPr>
          <a:ln/>
        </p:spPr>
        <p:txBody>
          <a:bodyPr/>
          <a:lstStyle/>
          <a:p>
            <a:pPr lvl="4"/>
            <a:r>
              <a:rPr lang="en-US" altLang="en-US"/>
              <a:t>&lt;author&gt;, &lt;company&gt;</a:t>
            </a:r>
          </a:p>
        </p:txBody>
      </p:sp>
      <p:sp>
        <p:nvSpPr>
          <p:cNvPr id="7" name="Rectangle 7">
            <a:extLst>
              <a:ext uri="{FF2B5EF4-FFF2-40B4-BE49-F238E27FC236}">
                <a16:creationId xmlns:a16="http://schemas.microsoft.com/office/drawing/2014/main" id="{A5EFA8C7-7335-4E44-9C19-5B2731430D69}"/>
              </a:ext>
            </a:extLst>
          </p:cNvPr>
          <p:cNvSpPr>
            <a:spLocks noGrp="1" noChangeArrowheads="1"/>
          </p:cNvSpPr>
          <p:nvPr>
            <p:ph type="sldNum" sz="quarter" idx="5"/>
          </p:nvPr>
        </p:nvSpPr>
        <p:spPr>
          <a:ln/>
        </p:spPr>
        <p:txBody>
          <a:bodyPr/>
          <a:lstStyle/>
          <a:p>
            <a:r>
              <a:rPr lang="en-US" altLang="en-US"/>
              <a:t>Page </a:t>
            </a:r>
            <a:fld id="{824EC013-93EB-48F9-854A-4C4A8EC68288}" type="slidenum">
              <a:rPr lang="en-US" altLang="en-US"/>
              <a:pPr/>
              <a:t>21</a:t>
            </a:fld>
            <a:endParaRPr lang="en-US" altLang="en-US"/>
          </a:p>
        </p:txBody>
      </p:sp>
      <p:sp>
        <p:nvSpPr>
          <p:cNvPr id="24578" name="Rectangle 2">
            <a:extLst>
              <a:ext uri="{FF2B5EF4-FFF2-40B4-BE49-F238E27FC236}">
                <a16:creationId xmlns:a16="http://schemas.microsoft.com/office/drawing/2014/main" id="{F0251BC8-9342-4CAB-A182-4084CB8D1B3C}"/>
              </a:ext>
            </a:extLst>
          </p:cNvPr>
          <p:cNvSpPr>
            <a:spLocks noGrp="1" noRot="1" noChangeAspect="1" noChangeArrowheads="1" noTextEdit="1"/>
          </p:cNvSpPr>
          <p:nvPr>
            <p:ph type="sldImg"/>
          </p:nvPr>
        </p:nvSpPr>
        <p:spPr>
          <a:xfrm>
            <a:off x="384175" y="701675"/>
            <a:ext cx="6165850" cy="3468688"/>
          </a:xfrm>
          <a:ln/>
        </p:spPr>
      </p:sp>
      <p:sp>
        <p:nvSpPr>
          <p:cNvPr id="24579" name="Rectangle 3">
            <a:extLst>
              <a:ext uri="{FF2B5EF4-FFF2-40B4-BE49-F238E27FC236}">
                <a16:creationId xmlns:a16="http://schemas.microsoft.com/office/drawing/2014/main" id="{A89D6B1B-1F53-4C74-8C28-348D6AAEED76}"/>
              </a:ext>
            </a:extLst>
          </p:cNvPr>
          <p:cNvSpPr>
            <a:spLocks noGrp="1" noChangeArrowheads="1"/>
          </p:cNvSpPr>
          <p:nvPr>
            <p:ph type="body" idx="1"/>
          </p:nvPr>
        </p:nvSpPr>
        <p:spPr/>
        <p:txBody>
          <a:bodyPr/>
          <a:lstStyle/>
          <a:p>
            <a:endParaRPr lang="en-US"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November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doc.:IEEE802.15-20-0310r3</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mentor.ieee.org/802.15/documents?is_dcn=DCN%2C%20Title%2C%20Author%20or%20Affiliation&amp;is_group=016t" TargetMode="External"/><Relationship Id="rId3" Type="http://schemas.openxmlformats.org/officeDocument/2006/relationships/hyperlink" Target="https://mentor.ieee.org/802.15/dcn/20/15-20-0196-01-016t-licensed-narrowband-amendment-par.pdf" TargetMode="External"/><Relationship Id="rId7" Type="http://schemas.openxmlformats.org/officeDocument/2006/relationships/hyperlink" Target="http://grouper.ieee.org/groups/802/15/calendar.html" TargetMode="External"/><Relationship Id="rId2" Type="http://schemas.openxmlformats.org/officeDocument/2006/relationships/hyperlink" Target="https://development.standards.ieee.org/myproject-web/app#viewpar/7292" TargetMode="External"/><Relationship Id="rId1" Type="http://schemas.openxmlformats.org/officeDocument/2006/relationships/slideLayout" Target="../slideLayouts/slideLayout2.xml"/><Relationship Id="rId6" Type="http://schemas.openxmlformats.org/officeDocument/2006/relationships/hyperlink" Target="http://grouper.ieee.org/groups/802/15/pub/Subscribe.html" TargetMode="External"/><Relationship Id="rId11" Type="http://schemas.openxmlformats.org/officeDocument/2006/relationships/hyperlink" Target="https://mentor.ieee.org/802.15/dcn/20/15-20-0079-04-016t-task-group-16t-call-for-contributions.docx" TargetMode="External"/><Relationship Id="rId5" Type="http://schemas.openxmlformats.org/officeDocument/2006/relationships/hyperlink" Target="https://mentor.ieee.org/802.15/dcn/20/15-20-0213-02-016t-ieee-802-16t-use-cases.xlsx" TargetMode="External"/><Relationship Id="rId10" Type="http://schemas.openxmlformats.org/officeDocument/2006/relationships/hyperlink" Target="mailto:pat.kinney@kinneyconsultingllc.com" TargetMode="External"/><Relationship Id="rId4" Type="http://schemas.openxmlformats.org/officeDocument/2006/relationships/hyperlink" Target="https://mentor.ieee.org/802.15/dcn/20/15-20-0182-06-016t-system-requirements-document-srd-outline-for-16t.docx" TargetMode="External"/><Relationship Id="rId9" Type="http://schemas.openxmlformats.org/officeDocument/2006/relationships/hyperlink" Target="mailto:tim.godfrey@ieee.org"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5/dcn/20/15-20-0213-01-016t-ieee-802-16t-use-cases.xlsx" TargetMode="External"/><Relationship Id="rId2" Type="http://schemas.openxmlformats.org/officeDocument/2006/relationships/hyperlink" Target="https://mentor.ieee.org/802.15/dcn/20/15-20-0055-04-016t-frequency-band-layout.xls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sip:1713750800@epri.webex.com" TargetMode="External"/><Relationship Id="rId2" Type="http://schemas.openxmlformats.org/officeDocument/2006/relationships/hyperlink" Target="https://epri.webex.com/epri/j.php?MTID=m98e64d824a91ec51f20358e274da9fe9" TargetMode="External"/><Relationship Id="rId1" Type="http://schemas.openxmlformats.org/officeDocument/2006/relationships/slideLayout" Target="../slideLayouts/slideLayout2.xml"/><Relationship Id="rId6" Type="http://schemas.openxmlformats.org/officeDocument/2006/relationships/hyperlink" Target="https://www.webex.com/pdf/tollfree_restrictions.pdf" TargetMode="External"/><Relationship Id="rId5" Type="http://schemas.openxmlformats.org/officeDocument/2006/relationships/hyperlink" Target="https://epri.webex.com/epri/globalcallin.php?MTID=m23ef16e16651ee76176b9f534ff83923" TargetMode="External"/><Relationship Id="rId4" Type="http://schemas.openxmlformats.org/officeDocument/2006/relationships/hyperlink" Target="https://epri.webex.com/epri/j.php?MTID=md17ef4fa8c40180a3dc57b1a77ff1637"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416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Specialty Networks (WSN)</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Amendment TG16t </a:t>
            </a:r>
            <a:r>
              <a:rPr lang="en-US" dirty="0"/>
              <a:t>November 2020 Plenary Meeting Presentation </a:t>
            </a:r>
            <a:br>
              <a:rPr lang="en-US" altLang="en-US" dirty="0">
                <a:solidFill>
                  <a:schemeClr val="tx2"/>
                </a:solidFill>
              </a:rPr>
            </a:br>
            <a:r>
              <a:rPr lang="en-US" altLang="en-US" dirty="0">
                <a:solidFill>
                  <a:schemeClr val="tx2"/>
                </a:solidFill>
              </a:rPr>
              <a:t>				Nov 3 &amp; 10,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2020-11-02</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November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
        <p:nvSpPr>
          <p:cNvPr id="6" name="Date Placeholder 5"/>
          <p:cNvSpPr>
            <a:spLocks noGrp="1"/>
          </p:cNvSpPr>
          <p:nvPr>
            <p:ph type="dt" sz="half"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Updated Nov 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676400"/>
            <a:ext cx="11277600" cy="48768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r>
              <a:rPr lang="en-US" dirty="0"/>
              <a:t>This Call for Contributions solicits input documentation toward the development the amendment. The </a:t>
            </a:r>
            <a:r>
              <a:rPr lang="en-US" u="sng" dirty="0">
                <a:hlinkClick r:id="rId2"/>
              </a:rPr>
              <a:t>approved PAR is available at</a:t>
            </a:r>
            <a:r>
              <a:rPr lang="en-US" u="sng" dirty="0"/>
              <a:t> this link</a:t>
            </a:r>
            <a:r>
              <a:rPr lang="en-US" dirty="0"/>
              <a:t>.  The approved PAR is also available on Mentor as document </a:t>
            </a:r>
            <a:r>
              <a:rPr lang="en-US" u="sng" dirty="0">
                <a:hlinkClick r:id="rId3"/>
              </a:rPr>
              <a:t>IEEE 802.15-20-0196r1</a:t>
            </a:r>
            <a:endParaRPr lang="en-US" dirty="0"/>
          </a:p>
          <a:p>
            <a:r>
              <a:rPr lang="en-US" dirty="0"/>
              <a:t>Contributions are sought on the following topics;</a:t>
            </a:r>
          </a:p>
          <a:p>
            <a:pPr lvl="1"/>
            <a:r>
              <a:rPr lang="en-US" dirty="0"/>
              <a:t>Contributions toward the System Requirements Document  (</a:t>
            </a:r>
            <a:r>
              <a:rPr lang="en-US" u="sng" dirty="0">
                <a:hlinkClick r:id="rId4"/>
              </a:rPr>
              <a:t>IEEE 802.15-20-182r6</a:t>
            </a:r>
            <a:r>
              <a:rPr lang="en-US" dirty="0"/>
              <a:t> or subsequent)</a:t>
            </a:r>
          </a:p>
          <a:p>
            <a:pPr lvl="1"/>
            <a:r>
              <a:rPr lang="en-US" dirty="0"/>
              <a:t>Contributions related to security requirements for critical infrastructure use cases as described in IEEE </a:t>
            </a:r>
            <a:r>
              <a:rPr lang="en-US" u="sng" dirty="0">
                <a:hlinkClick r:id="rId5"/>
              </a:rPr>
              <a:t>802.15-20-213r2</a:t>
            </a:r>
            <a:r>
              <a:rPr lang="en-US" dirty="0"/>
              <a:t> (or subsequent)</a:t>
            </a:r>
          </a:p>
          <a:p>
            <a:r>
              <a:rPr lang="en-US" dirty="0"/>
              <a:t>The Task Group is meeting virtually for the time being. Meetings and teleconferences are announced on the </a:t>
            </a:r>
            <a:r>
              <a:rPr lang="en-US" u="sng" dirty="0">
                <a:hlinkClick r:id="rId6"/>
              </a:rPr>
              <a:t>TG16t reflector</a:t>
            </a:r>
            <a:r>
              <a:rPr lang="en-US" dirty="0"/>
              <a:t> and the </a:t>
            </a:r>
            <a:r>
              <a:rPr lang="en-US" u="sng" dirty="0">
                <a:hlinkClick r:id="rId7"/>
              </a:rPr>
              <a:t>802.15 calendar</a:t>
            </a:r>
            <a:r>
              <a:rPr lang="en-US" dirty="0"/>
              <a:t>.</a:t>
            </a:r>
          </a:p>
          <a:p>
            <a:r>
              <a:rPr lang="en-US" dirty="0"/>
              <a:t>This call for contributions will remain open until (at least) the March 2021 electronic plenary meeting. </a:t>
            </a:r>
          </a:p>
          <a:p>
            <a:r>
              <a:rPr lang="en-US" dirty="0"/>
              <a:t>Documents should be uploaded to </a:t>
            </a:r>
            <a:r>
              <a:rPr lang="en-US" u="sng" dirty="0">
                <a:hlinkClick r:id="rId8"/>
              </a:rPr>
              <a:t>Mentor</a:t>
            </a:r>
            <a:r>
              <a:rPr lang="en-US" dirty="0"/>
              <a:t>, to the TG16t task group.</a:t>
            </a:r>
          </a:p>
          <a:p>
            <a:r>
              <a:rPr lang="en-US" dirty="0"/>
              <a:t>For further information, contact the following:</a:t>
            </a:r>
          </a:p>
          <a:p>
            <a:pPr lvl="1"/>
            <a:r>
              <a:rPr lang="en-US" dirty="0"/>
              <a:t>IEEE 802.15.16t Task Group Chair:  Tim Godfrey &lt;</a:t>
            </a:r>
            <a:r>
              <a:rPr lang="en-US" u="sng" dirty="0">
                <a:hlinkClick r:id="rId9"/>
              </a:rPr>
              <a:t>tim.godfrey@ieee.org</a:t>
            </a:r>
            <a:r>
              <a:rPr lang="en-US" dirty="0"/>
              <a:t>&gt;</a:t>
            </a:r>
          </a:p>
          <a:p>
            <a:pPr lvl="1"/>
            <a:r>
              <a:rPr lang="en-US" dirty="0"/>
              <a:t>IEEE 802.15 Working Group Chair:  Pat Kinney &lt;</a:t>
            </a:r>
            <a:r>
              <a:rPr lang="en-US" u="sng" dirty="0">
                <a:hlinkClick r:id="rId10"/>
              </a:rPr>
              <a:t>pat.kinney@kinneyconsultingllc.com</a:t>
            </a:r>
            <a:r>
              <a:rPr lang="en-US" dirty="0"/>
              <a:t>&gt;</a:t>
            </a:r>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
        <p:nvSpPr>
          <p:cNvPr id="7" name="TextBox 6">
            <a:extLst>
              <a:ext uri="{FF2B5EF4-FFF2-40B4-BE49-F238E27FC236}">
                <a16:creationId xmlns:a16="http://schemas.microsoft.com/office/drawing/2014/main" id="{82C80BA8-6A62-4194-A2F5-AC3521921B78}"/>
              </a:ext>
            </a:extLst>
          </p:cNvPr>
          <p:cNvSpPr txBox="1"/>
          <p:nvPr/>
        </p:nvSpPr>
        <p:spPr>
          <a:xfrm>
            <a:off x="8943474" y="5818743"/>
            <a:ext cx="2862515" cy="369332"/>
          </a:xfrm>
          <a:prstGeom prst="rect">
            <a:avLst/>
          </a:prstGeom>
          <a:noFill/>
        </p:spPr>
        <p:txBody>
          <a:bodyPr wrap="none" rtlCol="0">
            <a:spAutoFit/>
          </a:bodyPr>
          <a:lstStyle/>
          <a:p>
            <a:r>
              <a:rPr lang="en-US" dirty="0">
                <a:highlight>
                  <a:srgbClr val="00FF00"/>
                </a:highlight>
                <a:hlinkClick r:id="rId11"/>
              </a:rPr>
              <a:t>Updated CFC Document Link</a:t>
            </a:r>
            <a:endParaRPr lang="en-US" dirty="0">
              <a:highlight>
                <a:srgbClr val="00FF00"/>
              </a:highlight>
            </a:endParaRPr>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7654D3-8E68-4E44-AC23-DC92E823789E}"/>
              </a:ext>
            </a:extLst>
          </p:cNvPr>
          <p:cNvSpPr>
            <a:spLocks noGrp="1"/>
          </p:cNvSpPr>
          <p:nvPr>
            <p:ph type="title"/>
          </p:nvPr>
        </p:nvSpPr>
        <p:spPr/>
        <p:txBody>
          <a:bodyPr/>
          <a:lstStyle/>
          <a:p>
            <a:r>
              <a:rPr lang="en-US" dirty="0"/>
              <a:t>Motion on PAR Modification </a:t>
            </a:r>
          </a:p>
        </p:txBody>
      </p:sp>
      <p:sp>
        <p:nvSpPr>
          <p:cNvPr id="3" name="Content Placeholder 2">
            <a:extLst>
              <a:ext uri="{FF2B5EF4-FFF2-40B4-BE49-F238E27FC236}">
                <a16:creationId xmlns:a16="http://schemas.microsoft.com/office/drawing/2014/main" id="{4F57F9CF-D82D-4ABC-854F-04E535EC9380}"/>
              </a:ext>
            </a:extLst>
          </p:cNvPr>
          <p:cNvSpPr>
            <a:spLocks noGrp="1"/>
          </p:cNvSpPr>
          <p:nvPr>
            <p:ph idx="1"/>
          </p:nvPr>
        </p:nvSpPr>
        <p:spPr/>
        <p:txBody>
          <a:bodyPr>
            <a:normAutofit/>
          </a:bodyPr>
          <a:lstStyle/>
          <a:p>
            <a:r>
              <a:rPr lang="en-US" dirty="0"/>
              <a:t>Approved in July Plenary</a:t>
            </a:r>
          </a:p>
          <a:p>
            <a:r>
              <a:rPr lang="en-US" dirty="0"/>
              <a:t>Forwarded to EC for approval in November </a:t>
            </a:r>
          </a:p>
          <a:p>
            <a:endParaRPr lang="en-US" dirty="0"/>
          </a:p>
          <a:p>
            <a:r>
              <a:rPr lang="en-US" dirty="0"/>
              <a:t>PAR Modification on Agenda for 802 EC for November and submitted to NesCom.</a:t>
            </a:r>
          </a:p>
          <a:p>
            <a:endParaRPr lang="en-US" dirty="0"/>
          </a:p>
          <a:p>
            <a:r>
              <a:rPr lang="en-US" dirty="0"/>
              <a:t>Reviewed by TG, response captured in </a:t>
            </a:r>
          </a:p>
          <a:p>
            <a:r>
              <a:rPr lang="en-US" dirty="0"/>
              <a:t>15-20-0314-01-0000-comments-on-802-15-pars-during-nov-2020-plenary</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E429B083-3E0D-4104-996F-CAF81A6A4157}"/>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EC498DB1-1329-45DB-B3B5-165233713546}"/>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8412196C-6468-4B08-AA27-C875F65330C0}"/>
              </a:ext>
            </a:extLst>
          </p:cNvPr>
          <p:cNvSpPr>
            <a:spLocks noGrp="1"/>
          </p:cNvSpPr>
          <p:nvPr>
            <p:ph type="sldNum" sz="quarter" idx="12"/>
          </p:nvPr>
        </p:nvSpPr>
        <p:spPr/>
        <p:txBody>
          <a:bodyPr/>
          <a:lstStyle/>
          <a:p>
            <a:fld id="{07EF11DD-EAC9-418C-AFCF-9D5EFABD0DDC}" type="slidenum">
              <a:rPr lang="en-US" smtClean="0"/>
              <a:t>15</a:t>
            </a:fld>
            <a:endParaRPr lang="en-US"/>
          </a:p>
        </p:txBody>
      </p:sp>
    </p:spTree>
    <p:extLst>
      <p:ext uri="{BB962C8B-B14F-4D97-AF65-F5344CB8AC3E}">
        <p14:creationId xmlns:p14="http://schemas.microsoft.com/office/powerpoint/2010/main" val="22537256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28B9A9-F19F-40D8-A08F-07812A0FDFE4}"/>
              </a:ext>
            </a:extLst>
          </p:cNvPr>
          <p:cNvSpPr>
            <a:spLocks noGrp="1"/>
          </p:cNvSpPr>
          <p:nvPr>
            <p:ph type="title"/>
          </p:nvPr>
        </p:nvSpPr>
        <p:spPr/>
        <p:txBody>
          <a:bodyPr/>
          <a:lstStyle/>
          <a:p>
            <a:r>
              <a:rPr lang="en-US" dirty="0"/>
              <a:t>Contributions for November 3</a:t>
            </a:r>
            <a:r>
              <a:rPr lang="en-US" baseline="30000" dirty="0"/>
              <a:t>rd</a:t>
            </a:r>
            <a:r>
              <a:rPr lang="en-US" dirty="0"/>
              <a:t>  Telecon</a:t>
            </a:r>
          </a:p>
        </p:txBody>
      </p:sp>
      <p:sp>
        <p:nvSpPr>
          <p:cNvPr id="3" name="TextBox 2">
            <a:extLst>
              <a:ext uri="{FF2B5EF4-FFF2-40B4-BE49-F238E27FC236}">
                <a16:creationId xmlns:a16="http://schemas.microsoft.com/office/drawing/2014/main" id="{F62BF44F-BAE7-419F-9CA6-98775079A7E8}"/>
              </a:ext>
            </a:extLst>
          </p:cNvPr>
          <p:cNvSpPr txBox="1"/>
          <p:nvPr/>
        </p:nvSpPr>
        <p:spPr>
          <a:xfrm>
            <a:off x="838200" y="1752600"/>
            <a:ext cx="184731" cy="369332"/>
          </a:xfrm>
          <a:prstGeom prst="rect">
            <a:avLst/>
          </a:prstGeom>
          <a:noFill/>
        </p:spPr>
        <p:txBody>
          <a:bodyPr wrap="none" rtlCol="0">
            <a:spAutoFit/>
          </a:bodyPr>
          <a:lstStyle/>
          <a:p>
            <a:endParaRPr lang="en-US" dirty="0"/>
          </a:p>
        </p:txBody>
      </p:sp>
      <p:graphicFrame>
        <p:nvGraphicFramePr>
          <p:cNvPr id="4" name="Table 3">
            <a:extLst>
              <a:ext uri="{FF2B5EF4-FFF2-40B4-BE49-F238E27FC236}">
                <a16:creationId xmlns:a16="http://schemas.microsoft.com/office/drawing/2014/main" id="{3776DE24-39B6-4759-94AB-C8E25FCD847B}"/>
              </a:ext>
            </a:extLst>
          </p:cNvPr>
          <p:cNvGraphicFramePr>
            <a:graphicFrameLocks noGrp="1"/>
          </p:cNvGraphicFramePr>
          <p:nvPr>
            <p:extLst>
              <p:ext uri="{D42A27DB-BD31-4B8C-83A1-F6EECF244321}">
                <p14:modId xmlns:p14="http://schemas.microsoft.com/office/powerpoint/2010/main" val="1012219712"/>
              </p:ext>
            </p:extLst>
          </p:nvPr>
        </p:nvGraphicFramePr>
        <p:xfrm>
          <a:off x="762000" y="1937266"/>
          <a:ext cx="10515600" cy="914400"/>
        </p:xfrm>
        <a:graphic>
          <a:graphicData uri="http://schemas.openxmlformats.org/drawingml/2006/table">
            <a:tbl>
              <a:tblPr/>
              <a:tblGrid>
                <a:gridCol w="2103120">
                  <a:extLst>
                    <a:ext uri="{9D8B030D-6E8A-4147-A177-3AD203B41FA5}">
                      <a16:colId xmlns:a16="http://schemas.microsoft.com/office/drawing/2014/main" val="183004761"/>
                    </a:ext>
                  </a:extLst>
                </a:gridCol>
                <a:gridCol w="2103120">
                  <a:extLst>
                    <a:ext uri="{9D8B030D-6E8A-4147-A177-3AD203B41FA5}">
                      <a16:colId xmlns:a16="http://schemas.microsoft.com/office/drawing/2014/main" val="3287218697"/>
                    </a:ext>
                  </a:extLst>
                </a:gridCol>
                <a:gridCol w="2103120">
                  <a:extLst>
                    <a:ext uri="{9D8B030D-6E8A-4147-A177-3AD203B41FA5}">
                      <a16:colId xmlns:a16="http://schemas.microsoft.com/office/drawing/2014/main" val="1612343878"/>
                    </a:ext>
                  </a:extLst>
                </a:gridCol>
                <a:gridCol w="2103120">
                  <a:extLst>
                    <a:ext uri="{9D8B030D-6E8A-4147-A177-3AD203B41FA5}">
                      <a16:colId xmlns:a16="http://schemas.microsoft.com/office/drawing/2014/main" val="3432862472"/>
                    </a:ext>
                  </a:extLst>
                </a:gridCol>
                <a:gridCol w="2103120">
                  <a:extLst>
                    <a:ext uri="{9D8B030D-6E8A-4147-A177-3AD203B41FA5}">
                      <a16:colId xmlns:a16="http://schemas.microsoft.com/office/drawing/2014/main" val="2067102240"/>
                    </a:ext>
                  </a:extLst>
                </a:gridCol>
              </a:tblGrid>
              <a:tr h="0">
                <a:tc>
                  <a:txBody>
                    <a:bodyPr/>
                    <a:lstStyle/>
                    <a:p>
                      <a:r>
                        <a:rPr lang="en-US" dirty="0"/>
                        <a:t>315</a:t>
                      </a:r>
                    </a:p>
                  </a:txBody>
                  <a:tcPr anchor="ctr">
                    <a:lnL>
                      <a:noFill/>
                    </a:lnL>
                    <a:lnR>
                      <a:noFill/>
                    </a:lnR>
                    <a:lnT>
                      <a:noFill/>
                    </a:lnT>
                    <a:lnB>
                      <a:noFill/>
                    </a:lnB>
                  </a:tcPr>
                </a:tc>
                <a:tc>
                  <a:txBody>
                    <a:bodyPr/>
                    <a:lstStyle/>
                    <a:p>
                      <a:r>
                        <a:rPr lang="en-US" dirty="0"/>
                        <a:t>1</a:t>
                      </a:r>
                    </a:p>
                  </a:txBody>
                  <a:tcPr anchor="ctr">
                    <a:lnL>
                      <a:noFill/>
                    </a:lnL>
                    <a:lnR>
                      <a:noFill/>
                    </a:lnR>
                    <a:lnT>
                      <a:noFill/>
                    </a:lnT>
                    <a:lnB>
                      <a:noFill/>
                    </a:lnB>
                  </a:tcPr>
                </a:tc>
                <a:tc>
                  <a:txBody>
                    <a:bodyPr/>
                    <a:lstStyle/>
                    <a:p>
                      <a:r>
                        <a:rPr lang="en-US"/>
                        <a:t>TG16t</a:t>
                      </a:r>
                    </a:p>
                  </a:txBody>
                  <a:tcPr anchor="ctr">
                    <a:lnL>
                      <a:noFill/>
                    </a:lnL>
                    <a:lnR>
                      <a:noFill/>
                    </a:lnR>
                    <a:lnT>
                      <a:noFill/>
                    </a:lnT>
                    <a:lnB>
                      <a:noFill/>
                    </a:lnB>
                  </a:tcPr>
                </a:tc>
                <a:tc>
                  <a:txBody>
                    <a:bodyPr/>
                    <a:lstStyle/>
                    <a:p>
                      <a:r>
                        <a:rPr lang="en-US" dirty="0"/>
                        <a:t>Security Requirements for 802.16t</a:t>
                      </a:r>
                    </a:p>
                  </a:txBody>
                  <a:tcPr anchor="ctr">
                    <a:lnL>
                      <a:noFill/>
                    </a:lnL>
                    <a:lnR>
                      <a:noFill/>
                    </a:lnR>
                    <a:lnT>
                      <a:noFill/>
                    </a:lnT>
                    <a:lnB>
                      <a:noFill/>
                    </a:lnB>
                  </a:tcPr>
                </a:tc>
                <a:tc>
                  <a:txBody>
                    <a:bodyPr/>
                    <a:lstStyle/>
                    <a:p>
                      <a:r>
                        <a:rPr lang="en-US" dirty="0"/>
                        <a:t>Yael Luz (</a:t>
                      </a:r>
                      <a:r>
                        <a:rPr lang="en-US" dirty="0" err="1"/>
                        <a:t>Ondas</a:t>
                      </a:r>
                      <a:r>
                        <a:rPr lang="en-US" dirty="0"/>
                        <a:t> Networks)</a:t>
                      </a:r>
                    </a:p>
                  </a:txBody>
                  <a:tcPr anchor="ctr">
                    <a:lnL>
                      <a:noFill/>
                    </a:lnL>
                    <a:lnR>
                      <a:noFill/>
                    </a:lnR>
                    <a:lnT>
                      <a:noFill/>
                    </a:lnT>
                    <a:lnB>
                      <a:noFill/>
                    </a:lnB>
                  </a:tcPr>
                </a:tc>
                <a:extLst>
                  <a:ext uri="{0D108BD9-81ED-4DB2-BD59-A6C34878D82A}">
                    <a16:rowId xmlns:a16="http://schemas.microsoft.com/office/drawing/2014/main" val="663409496"/>
                  </a:ext>
                </a:extLst>
              </a:tr>
            </a:tbl>
          </a:graphicData>
        </a:graphic>
      </p:graphicFrame>
      <p:sp>
        <p:nvSpPr>
          <p:cNvPr id="5" name="Title 1">
            <a:extLst>
              <a:ext uri="{FF2B5EF4-FFF2-40B4-BE49-F238E27FC236}">
                <a16:creationId xmlns:a16="http://schemas.microsoft.com/office/drawing/2014/main" id="{EC23C150-9DED-402B-81D4-08E5AAEAC744}"/>
              </a:ext>
            </a:extLst>
          </p:cNvPr>
          <p:cNvSpPr txBox="1">
            <a:spLocks/>
          </p:cNvSpPr>
          <p:nvPr/>
        </p:nvSpPr>
        <p:spPr>
          <a:xfrm>
            <a:off x="808892" y="3200400"/>
            <a:ext cx="10515600" cy="930275"/>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t>Contributions for November 10</a:t>
            </a:r>
            <a:r>
              <a:rPr lang="en-US" baseline="30000" dirty="0"/>
              <a:t>th</a:t>
            </a:r>
            <a:r>
              <a:rPr lang="en-US" dirty="0"/>
              <a:t>  Telecon</a:t>
            </a:r>
          </a:p>
        </p:txBody>
      </p:sp>
    </p:spTree>
    <p:extLst>
      <p:ext uri="{BB962C8B-B14F-4D97-AF65-F5344CB8AC3E}">
        <p14:creationId xmlns:p14="http://schemas.microsoft.com/office/powerpoint/2010/main" val="1231182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6C5172-1F26-4208-8023-5502550C7176}"/>
              </a:ext>
            </a:extLst>
          </p:cNvPr>
          <p:cNvSpPr>
            <a:spLocks noGrp="1"/>
          </p:cNvSpPr>
          <p:nvPr>
            <p:ph type="title"/>
          </p:nvPr>
        </p:nvSpPr>
        <p:spPr/>
        <p:txBody>
          <a:bodyPr>
            <a:normAutofit fontScale="90000"/>
          </a:bodyPr>
          <a:lstStyle/>
          <a:p>
            <a:r>
              <a:rPr lang="en-US" dirty="0"/>
              <a:t>Discussion on Security Requirements for 802.16t</a:t>
            </a:r>
            <a:br>
              <a:rPr lang="en-US" dirty="0"/>
            </a:br>
            <a:endParaRPr lang="en-US" dirty="0"/>
          </a:p>
        </p:txBody>
      </p:sp>
      <p:sp>
        <p:nvSpPr>
          <p:cNvPr id="3" name="Content Placeholder 2">
            <a:extLst>
              <a:ext uri="{FF2B5EF4-FFF2-40B4-BE49-F238E27FC236}">
                <a16:creationId xmlns:a16="http://schemas.microsoft.com/office/drawing/2014/main" id="{9B10A2D8-754E-4D34-8FFC-58B24AE1F949}"/>
              </a:ext>
            </a:extLst>
          </p:cNvPr>
          <p:cNvSpPr>
            <a:spLocks noGrp="1"/>
          </p:cNvSpPr>
          <p:nvPr>
            <p:ph idx="1"/>
          </p:nvPr>
        </p:nvSpPr>
        <p:spPr/>
        <p:txBody>
          <a:bodyPr>
            <a:normAutofit fontScale="92500" lnSpcReduction="20000"/>
          </a:bodyPr>
          <a:lstStyle/>
          <a:p>
            <a:r>
              <a:rPr lang="en-US" dirty="0"/>
              <a:t>The group discusses whether the current 16t scope can include security changes under the umbrella of “required by the physical layer changes.” </a:t>
            </a:r>
          </a:p>
          <a:p>
            <a:r>
              <a:rPr lang="en-US" dirty="0"/>
              <a:t>Options:</a:t>
            </a:r>
          </a:p>
          <a:p>
            <a:pPr lvl="1"/>
            <a:r>
              <a:rPr lang="en-US" dirty="0"/>
              <a:t>1) Continue 16t and change PAR to include security changes (driven by use cases) in scope</a:t>
            </a:r>
          </a:p>
          <a:p>
            <a:pPr lvl="1"/>
            <a:r>
              <a:rPr lang="en-US" dirty="0"/>
              <a:t>2 Create a new PAR and TG for Security changes.</a:t>
            </a:r>
          </a:p>
          <a:p>
            <a:pPr lvl="1"/>
            <a:endParaRPr lang="en-US" dirty="0"/>
          </a:p>
          <a:p>
            <a:r>
              <a:rPr lang="en-US" dirty="0"/>
              <a:t>Path forward:</a:t>
            </a:r>
          </a:p>
          <a:p>
            <a:pPr lvl="1"/>
            <a:r>
              <a:rPr lang="en-US" dirty="0"/>
              <a:t>Ask for contributions on security.  Amend Call for Contribution</a:t>
            </a:r>
          </a:p>
          <a:p>
            <a:pPr lvl="1"/>
            <a:r>
              <a:rPr lang="en-US" dirty="0"/>
              <a:t>Understand the requirements for security – what has to be changed</a:t>
            </a:r>
          </a:p>
          <a:p>
            <a:pPr lvl="2"/>
            <a:r>
              <a:rPr lang="en-US" dirty="0"/>
              <a:t>Look at post-quantum security architecture</a:t>
            </a:r>
          </a:p>
          <a:p>
            <a:pPr lvl="1"/>
            <a:r>
              <a:rPr lang="en-US" dirty="0"/>
              <a:t>Can the work be done in this TG, or do we need a new TG in parallel?</a:t>
            </a:r>
          </a:p>
          <a:p>
            <a:pPr lvl="1"/>
            <a:r>
              <a:rPr lang="en-US" dirty="0"/>
              <a:t>Solicit contributions from stakeholders on what their customers and markets require</a:t>
            </a:r>
          </a:p>
          <a:p>
            <a:pPr lvl="1"/>
            <a:endParaRPr lang="en-US" dirty="0"/>
          </a:p>
          <a:p>
            <a:endParaRPr lang="en-US" dirty="0"/>
          </a:p>
        </p:txBody>
      </p:sp>
      <p:sp>
        <p:nvSpPr>
          <p:cNvPr id="4" name="Footer Placeholder 3">
            <a:extLst>
              <a:ext uri="{FF2B5EF4-FFF2-40B4-BE49-F238E27FC236}">
                <a16:creationId xmlns:a16="http://schemas.microsoft.com/office/drawing/2014/main" id="{AB88EE08-1827-4313-8ECD-DFFE283352C7}"/>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D86552C-9F04-4E8E-9E14-1801A223079D}"/>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6002074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B29DB0-E5FD-450E-9A88-BD42347B7A0E}"/>
              </a:ext>
            </a:extLst>
          </p:cNvPr>
          <p:cNvSpPr>
            <a:spLocks noGrp="1"/>
          </p:cNvSpPr>
          <p:nvPr>
            <p:ph type="title"/>
          </p:nvPr>
        </p:nvSpPr>
        <p:spPr/>
        <p:txBody>
          <a:bodyPr>
            <a:normAutofit/>
          </a:bodyPr>
          <a:lstStyle/>
          <a:p>
            <a:r>
              <a:rPr lang="en-US" dirty="0"/>
              <a:t>Finalize and Approve Use Cases</a:t>
            </a:r>
          </a:p>
        </p:txBody>
      </p:sp>
      <p:sp>
        <p:nvSpPr>
          <p:cNvPr id="3" name="Content Placeholder 2">
            <a:extLst>
              <a:ext uri="{FF2B5EF4-FFF2-40B4-BE49-F238E27FC236}">
                <a16:creationId xmlns:a16="http://schemas.microsoft.com/office/drawing/2014/main" id="{FFA75076-53A5-4D4C-9CE2-31ADA9F88D58}"/>
              </a:ext>
            </a:extLst>
          </p:cNvPr>
          <p:cNvSpPr>
            <a:spLocks noGrp="1"/>
          </p:cNvSpPr>
          <p:nvPr>
            <p:ph idx="1"/>
          </p:nvPr>
        </p:nvSpPr>
        <p:spPr/>
        <p:txBody>
          <a:bodyPr>
            <a:normAutofit fontScale="70000" lnSpcReduction="20000"/>
          </a:bodyPr>
          <a:lstStyle/>
          <a:p>
            <a:r>
              <a:rPr lang="en-US" dirty="0"/>
              <a:t>Frequency Band Layout Document</a:t>
            </a:r>
          </a:p>
          <a:p>
            <a:pPr lvl="1"/>
            <a:r>
              <a:rPr lang="en-US" dirty="0"/>
              <a:t>Version uploaded after August call - </a:t>
            </a:r>
            <a:r>
              <a:rPr lang="en-US" dirty="0">
                <a:hlinkClick r:id="rId2"/>
              </a:rPr>
              <a:t>IEEE802.15-20-0055r4</a:t>
            </a:r>
            <a:endParaRPr lang="en-US" dirty="0"/>
          </a:p>
          <a:p>
            <a:pPr lvl="1"/>
            <a:endParaRPr lang="en-US" dirty="0"/>
          </a:p>
          <a:p>
            <a:pPr lvl="1"/>
            <a:r>
              <a:rPr lang="en-US" dirty="0"/>
              <a:t>At September telcon, the TG affirmed document </a:t>
            </a:r>
            <a:r>
              <a:rPr lang="en-US" dirty="0">
                <a:hlinkClick r:id="rId2"/>
              </a:rPr>
              <a:t>IEEE802.15-20-0055r4</a:t>
            </a:r>
            <a:r>
              <a:rPr lang="en-US" dirty="0"/>
              <a:t> as final frequency band layout </a:t>
            </a:r>
          </a:p>
          <a:p>
            <a:pPr lvl="1"/>
            <a:r>
              <a:rPr lang="en-US" dirty="0"/>
              <a:t>We can include additional contributions if needed</a:t>
            </a:r>
          </a:p>
          <a:p>
            <a:pPr lvl="1"/>
            <a:endParaRPr lang="en-US" dirty="0"/>
          </a:p>
          <a:p>
            <a:pPr lvl="1"/>
            <a:endParaRPr lang="en-US" dirty="0"/>
          </a:p>
          <a:p>
            <a:r>
              <a:rPr lang="en-US" dirty="0"/>
              <a:t>Merged Use Cases Documents have been captured in document </a:t>
            </a:r>
            <a:r>
              <a:rPr lang="en-US" dirty="0">
                <a:hlinkClick r:id="rId3"/>
              </a:rPr>
              <a:t>IEEE802.15-20-0213r1</a:t>
            </a:r>
            <a:endParaRPr lang="en-US" dirty="0"/>
          </a:p>
          <a:p>
            <a:pPr lvl="1"/>
            <a:r>
              <a:rPr lang="en-US" dirty="0">
                <a:highlight>
                  <a:srgbClr val="FFFF00"/>
                </a:highlight>
              </a:rPr>
              <a:t>Action Item for those that submitted use cases to spreadsheet. </a:t>
            </a:r>
          </a:p>
          <a:p>
            <a:pPr lvl="1"/>
            <a:r>
              <a:rPr lang="en-US" dirty="0"/>
              <a:t>Need to include data for column on ecosystem size: (</a:t>
            </a:r>
            <a:r>
              <a:rPr lang="en-US" b="1" dirty="0"/>
              <a:t>Total # of Endpoints</a:t>
            </a:r>
            <a:r>
              <a:rPr lang="en-US" dirty="0"/>
              <a:t> and source of information)</a:t>
            </a:r>
          </a:p>
          <a:p>
            <a:pPr lvl="1"/>
            <a:r>
              <a:rPr lang="en-US" dirty="0"/>
              <a:t>Please send to Daoud Serang 3 days before next call on Oct 13. </a:t>
            </a:r>
          </a:p>
          <a:p>
            <a:pPr lvl="1"/>
            <a:r>
              <a:rPr lang="en-US" dirty="0"/>
              <a:t>We will review in October call (hopefully approve and finalize Use Case)</a:t>
            </a:r>
          </a:p>
          <a:p>
            <a:r>
              <a:rPr lang="en-US" dirty="0"/>
              <a:t>Start of meeting on 2020-11-03</a:t>
            </a:r>
          </a:p>
          <a:p>
            <a:pPr lvl="1"/>
            <a:r>
              <a:rPr lang="en-US" dirty="0"/>
              <a:t>Latest version is 213r2  - it is merged, but the column of total # endpoints in global ecosystem is missing</a:t>
            </a:r>
          </a:p>
          <a:p>
            <a:pPr lvl="1"/>
            <a:r>
              <a:rPr lang="en-US" dirty="0"/>
              <a:t>Still work remaining on Ecosystem – pending responses from contributors. </a:t>
            </a:r>
          </a:p>
          <a:p>
            <a:pPr lvl="1"/>
            <a:r>
              <a:rPr lang="en-US" dirty="0"/>
              <a:t>Daoud requests contributors of use case information to provide him with that so we can close this out.</a:t>
            </a:r>
          </a:p>
          <a:p>
            <a:pPr lvl="1"/>
            <a:endParaRPr lang="en-US" dirty="0"/>
          </a:p>
          <a:p>
            <a:endParaRPr lang="en-US" dirty="0"/>
          </a:p>
        </p:txBody>
      </p:sp>
      <p:sp>
        <p:nvSpPr>
          <p:cNvPr id="4" name="Date Placeholder 3">
            <a:extLst>
              <a:ext uri="{FF2B5EF4-FFF2-40B4-BE49-F238E27FC236}">
                <a16:creationId xmlns:a16="http://schemas.microsoft.com/office/drawing/2014/main" id="{D8C59BC6-4C38-4C90-B8EA-71C70550AE1D}"/>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FCA6AA5E-D4E6-4B4C-8A81-B60007EEC9B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48019E7F-A3A5-4C66-B14B-F8A8BECEA320}"/>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7432765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fontScale="92500" lnSpcReduction="10000"/>
          </a:bodyPr>
          <a:lstStyle/>
          <a:p>
            <a:r>
              <a:rPr lang="en-US" dirty="0"/>
              <a:t>Menashe contribution 182r3 (discussion carry over from September)</a:t>
            </a:r>
          </a:p>
          <a:p>
            <a:pPr lvl="1"/>
            <a:r>
              <a:rPr lang="en-US" dirty="0"/>
              <a:t>Notes that repeater mode in 802.16-2017 is based on partitioning into zones. Would introduce unacceptable overhead. Would not be workable in narrow channels. A new mechanism will need to be defined.  Need to explore whether repeater even supports FDD modes. </a:t>
            </a:r>
          </a:p>
          <a:p>
            <a:pPr lvl="1"/>
            <a:r>
              <a:rPr lang="en-US" dirty="0"/>
              <a:t>Notes that voice/data coexistence should not fall under frequency band requirements</a:t>
            </a:r>
          </a:p>
          <a:p>
            <a:pPr lvl="1"/>
            <a:r>
              <a:rPr lang="en-US" dirty="0"/>
              <a:t>UL/DL ratio is not feasible for short frame duration – not enough symbols. Frame duration is important for latency. Should be general to frame structure. Would not apply to FDD. </a:t>
            </a:r>
          </a:p>
          <a:p>
            <a:pPr lvl="1"/>
            <a:r>
              <a:rPr lang="en-US" dirty="0"/>
              <a:t>Need to explicitly indicate where single-carrier applies (may not be a requirement – could remove modulation/coding from SRD</a:t>
            </a:r>
          </a:p>
          <a:p>
            <a:pPr lvl="1"/>
            <a:r>
              <a:rPr lang="en-US" dirty="0"/>
              <a:t>Need to manage overhead, change structure to remove everything possible. </a:t>
            </a:r>
          </a:p>
          <a:p>
            <a:endParaRPr lang="en-US" dirty="0"/>
          </a:p>
          <a:p>
            <a:pPr lvl="1"/>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32075774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4D260009-4DF9-414B-AC81-0AE4BFEE11F5}"/>
              </a:ext>
            </a:extLst>
          </p:cNvPr>
          <p:cNvSpPr>
            <a:spLocks noGrp="1"/>
          </p:cNvSpPr>
          <p:nvPr>
            <p:ph type="title"/>
          </p:nvPr>
        </p:nvSpPr>
        <p:spPr/>
        <p:txBody>
          <a:bodyPr/>
          <a:lstStyle/>
          <a:p>
            <a:r>
              <a:rPr lang="en-US" dirty="0"/>
              <a:t>WebEx</a:t>
            </a:r>
          </a:p>
        </p:txBody>
      </p:sp>
      <p:sp>
        <p:nvSpPr>
          <p:cNvPr id="7" name="Content Placeholder 6">
            <a:extLst>
              <a:ext uri="{FF2B5EF4-FFF2-40B4-BE49-F238E27FC236}">
                <a16:creationId xmlns:a16="http://schemas.microsoft.com/office/drawing/2014/main" id="{885E520D-0818-4738-BD53-C75C8FA71938}"/>
              </a:ext>
            </a:extLst>
          </p:cNvPr>
          <p:cNvSpPr>
            <a:spLocks noGrp="1"/>
          </p:cNvSpPr>
          <p:nvPr>
            <p:ph idx="1"/>
          </p:nvPr>
        </p:nvSpPr>
        <p:spPr/>
        <p:txBody>
          <a:bodyPr>
            <a:normAutofit fontScale="92500" lnSpcReduction="20000"/>
          </a:bodyPr>
          <a:lstStyle/>
          <a:p>
            <a:pPr marL="0" indent="0">
              <a:buNone/>
            </a:pPr>
            <a:r>
              <a:rPr lang="en-US" u="sng" dirty="0">
                <a:hlinkClick r:id="rId2"/>
              </a:rPr>
              <a:t>Join WebEx meeting</a:t>
            </a:r>
            <a:r>
              <a:rPr lang="en-US" dirty="0"/>
              <a:t>   </a:t>
            </a:r>
            <a:br>
              <a:rPr lang="en-US" dirty="0"/>
            </a:br>
            <a:r>
              <a:rPr lang="en-US" dirty="0" err="1"/>
              <a:t>Meeting</a:t>
            </a:r>
            <a:r>
              <a:rPr lang="en-US" dirty="0"/>
              <a:t> number: 171 375 0800  Meeting password: hiYPY79x7QP    </a:t>
            </a:r>
            <a:br>
              <a:rPr lang="en-US" dirty="0"/>
            </a:br>
            <a:br>
              <a:rPr lang="en-US" dirty="0"/>
            </a:br>
            <a:r>
              <a:rPr lang="en-US" dirty="0"/>
              <a:t>Join from a video conferencing system or application</a:t>
            </a:r>
            <a:br>
              <a:rPr lang="en-US" dirty="0"/>
            </a:br>
            <a:r>
              <a:rPr lang="en-US" dirty="0"/>
              <a:t>Dial </a:t>
            </a:r>
            <a:r>
              <a:rPr lang="en-US" u="sng" dirty="0">
                <a:hlinkClick r:id="rId3"/>
              </a:rPr>
              <a:t>1713750800@epri.webex.com</a:t>
            </a:r>
            <a:r>
              <a:rPr lang="en-US" dirty="0"/>
              <a:t>  </a:t>
            </a:r>
            <a:br>
              <a:rPr lang="en-US" dirty="0"/>
            </a:br>
            <a:r>
              <a:rPr lang="en-US" dirty="0"/>
              <a:t>You can also dial 173.243.2.68 and enter your meeting number.   </a:t>
            </a:r>
            <a:br>
              <a:rPr lang="en-US" dirty="0"/>
            </a:br>
            <a:r>
              <a:rPr lang="en-US" dirty="0"/>
              <a:t>  </a:t>
            </a:r>
            <a:br>
              <a:rPr lang="en-US" dirty="0"/>
            </a:br>
            <a:r>
              <a:rPr lang="en-US" dirty="0"/>
              <a:t>  </a:t>
            </a:r>
            <a:br>
              <a:rPr lang="en-US" dirty="0"/>
            </a:br>
            <a:r>
              <a:rPr lang="en-US" dirty="0"/>
              <a:t>If you are a host, </a:t>
            </a:r>
            <a:r>
              <a:rPr lang="en-US" dirty="0">
                <a:hlinkClick r:id="rId4"/>
              </a:rPr>
              <a:t>click here</a:t>
            </a:r>
            <a:r>
              <a:rPr lang="en-US" dirty="0"/>
              <a:t> to view host information. </a:t>
            </a:r>
            <a:r>
              <a:rPr lang="en-US" b="1" dirty="0"/>
              <a:t>Join by phone</a:t>
            </a:r>
            <a:r>
              <a:rPr lang="en-US" dirty="0"/>
              <a:t>  </a:t>
            </a:r>
            <a:br>
              <a:rPr lang="en-US" dirty="0"/>
            </a:br>
            <a:r>
              <a:rPr lang="en-US" dirty="0"/>
              <a:t>+1-855-797-9485 US Toll free  </a:t>
            </a:r>
            <a:br>
              <a:rPr lang="en-US" dirty="0"/>
            </a:br>
            <a:r>
              <a:rPr lang="en-US" dirty="0"/>
              <a:t>+1-415-655-0002 US Toll  </a:t>
            </a:r>
            <a:br>
              <a:rPr lang="en-US" dirty="0"/>
            </a:br>
            <a:r>
              <a:rPr lang="en-US" dirty="0"/>
              <a:t>Access code: 171 375 0800  </a:t>
            </a:r>
            <a:br>
              <a:rPr lang="en-US" dirty="0"/>
            </a:br>
            <a:r>
              <a:rPr lang="en-US" u="sng" dirty="0">
                <a:hlinkClick r:id="rId5"/>
              </a:rPr>
              <a:t>Global call-in numbers</a:t>
            </a:r>
            <a:r>
              <a:rPr lang="en-US" dirty="0"/>
              <a:t>  |  </a:t>
            </a:r>
            <a:r>
              <a:rPr lang="en-US" u="sng" dirty="0">
                <a:hlinkClick r:id="rId6"/>
              </a:rPr>
              <a:t>Toll-free calling restrictions</a:t>
            </a:r>
            <a:r>
              <a:rPr lang="en-US" dirty="0"/>
              <a:t>   </a:t>
            </a:r>
            <a:br>
              <a:rPr lang="en-US" dirty="0"/>
            </a:br>
            <a:r>
              <a:rPr lang="en-US" dirty="0"/>
              <a:t> </a:t>
            </a:r>
            <a:br>
              <a:rPr lang="en-US" dirty="0"/>
            </a:br>
            <a:endParaRPr lang="en-US" dirty="0"/>
          </a:p>
        </p:txBody>
      </p:sp>
      <p:sp>
        <p:nvSpPr>
          <p:cNvPr id="2" name="Date Placeholder 1">
            <a:extLst>
              <a:ext uri="{FF2B5EF4-FFF2-40B4-BE49-F238E27FC236}">
                <a16:creationId xmlns:a16="http://schemas.microsoft.com/office/drawing/2014/main" id="{AFD7D879-0326-4FAE-8E10-6F582579692E}"/>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D78F1B81-112D-4E9C-981C-0CA50A284B0E}"/>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E103145B-34DF-4766-806C-509701DD6268}"/>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39991298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EDC59B8-EC07-45AE-B48B-1FCA8828A451}"/>
              </a:ext>
            </a:extLst>
          </p:cNvPr>
          <p:cNvSpPr>
            <a:spLocks noGrp="1"/>
          </p:cNvSpPr>
          <p:nvPr>
            <p:ph type="title"/>
          </p:nvPr>
        </p:nvSpPr>
        <p:spPr/>
        <p:txBody>
          <a:bodyPr/>
          <a:lstStyle/>
          <a:p>
            <a:r>
              <a:rPr lang="en-US" dirty="0"/>
              <a:t>Development of the SRD</a:t>
            </a:r>
          </a:p>
        </p:txBody>
      </p:sp>
      <p:sp>
        <p:nvSpPr>
          <p:cNvPr id="3" name="Content Placeholder 2">
            <a:extLst>
              <a:ext uri="{FF2B5EF4-FFF2-40B4-BE49-F238E27FC236}">
                <a16:creationId xmlns:a16="http://schemas.microsoft.com/office/drawing/2014/main" id="{9FD88886-DA36-4F68-990F-8BB520CE2383}"/>
              </a:ext>
            </a:extLst>
          </p:cNvPr>
          <p:cNvSpPr>
            <a:spLocks noGrp="1"/>
          </p:cNvSpPr>
          <p:nvPr>
            <p:ph idx="1"/>
          </p:nvPr>
        </p:nvSpPr>
        <p:spPr/>
        <p:txBody>
          <a:bodyPr>
            <a:normAutofit/>
          </a:bodyPr>
          <a:lstStyle/>
          <a:p>
            <a:r>
              <a:rPr lang="en-US" dirty="0"/>
              <a:t>Review of contribution 182r4 from Michael Gagne</a:t>
            </a:r>
          </a:p>
          <a:p>
            <a:r>
              <a:rPr lang="en-US" dirty="0"/>
              <a:t>Edits during teleconference uploaded as 182r5 </a:t>
            </a:r>
          </a:p>
          <a:p>
            <a:pPr lvl="1"/>
            <a:r>
              <a:rPr lang="en-US" dirty="0"/>
              <a:t>15-20-0182-05-016t-system-requirements-document-srd-outline-for-16t  </a:t>
            </a:r>
          </a:p>
          <a:p>
            <a:pPr lvl="1"/>
            <a:endParaRPr lang="en-US" dirty="0"/>
          </a:p>
          <a:p>
            <a:r>
              <a:rPr lang="en-US" dirty="0"/>
              <a:t>Discussion and contributions for 182r7</a:t>
            </a:r>
          </a:p>
          <a:p>
            <a:r>
              <a:rPr lang="en-US" dirty="0"/>
              <a:t>Post r7 as output</a:t>
            </a:r>
          </a:p>
          <a:p>
            <a:endParaRPr lang="en-US" dirty="0"/>
          </a:p>
          <a:p>
            <a:endParaRPr lang="en-US" dirty="0"/>
          </a:p>
          <a:p>
            <a:endParaRPr lang="en-US" dirty="0"/>
          </a:p>
        </p:txBody>
      </p:sp>
      <p:sp>
        <p:nvSpPr>
          <p:cNvPr id="4" name="Date Placeholder 3">
            <a:extLst>
              <a:ext uri="{FF2B5EF4-FFF2-40B4-BE49-F238E27FC236}">
                <a16:creationId xmlns:a16="http://schemas.microsoft.com/office/drawing/2014/main" id="{9F5ADC03-EABD-48E8-A9E8-61AEF1778ADF}"/>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8D4A42E3-1B6E-4D4C-BE4E-17428D7A6E7E}"/>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0DC697F-026F-4D70-81A6-D432B409C242}"/>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32947515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3632F5D1-E476-4449-A80B-7535CF561D07}"/>
              </a:ext>
            </a:extLst>
          </p:cNvPr>
          <p:cNvSpPr>
            <a:spLocks noGrp="1"/>
          </p:cNvSpPr>
          <p:nvPr>
            <p:ph type="title"/>
          </p:nvPr>
        </p:nvSpPr>
        <p:spPr/>
        <p:txBody>
          <a:bodyPr/>
          <a:lstStyle/>
          <a:p>
            <a:r>
              <a:rPr lang="en-US" dirty="0"/>
              <a:t>Revised Project Timeline</a:t>
            </a:r>
          </a:p>
        </p:txBody>
      </p:sp>
      <p:sp>
        <p:nvSpPr>
          <p:cNvPr id="4" name="Date Placeholder 3">
            <a:extLst>
              <a:ext uri="{FF2B5EF4-FFF2-40B4-BE49-F238E27FC236}">
                <a16:creationId xmlns:a16="http://schemas.microsoft.com/office/drawing/2014/main" id="{128589EE-0C28-447A-8821-EF1D883293F2}"/>
              </a:ext>
            </a:extLst>
          </p:cNvPr>
          <p:cNvSpPr>
            <a:spLocks noGrp="1"/>
          </p:cNvSpPr>
          <p:nvPr>
            <p:ph type="dt" sz="half" idx="4294967295"/>
          </p:nvPr>
        </p:nvSpPr>
        <p:spPr>
          <a:xfrm>
            <a:off x="838200" y="6356350"/>
            <a:ext cx="2743200" cy="365125"/>
          </a:xfrm>
        </p:spPr>
        <p:txBody>
          <a:bodyPr/>
          <a:lstStyle/>
          <a:p>
            <a:r>
              <a:rPr lang="en-US" altLang="en-US" dirty="0"/>
              <a:t>November 2020</a:t>
            </a:r>
          </a:p>
        </p:txBody>
      </p:sp>
      <p:sp>
        <p:nvSpPr>
          <p:cNvPr id="5" name="Footer Placeholder 4">
            <a:extLst>
              <a:ext uri="{FF2B5EF4-FFF2-40B4-BE49-F238E27FC236}">
                <a16:creationId xmlns:a16="http://schemas.microsoft.com/office/drawing/2014/main" id="{423E8DBA-E452-4028-BAB1-DB01D76EF076}"/>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72CDEFBC-B0A4-47FF-8255-F7239665A0A7}"/>
              </a:ext>
            </a:extLst>
          </p:cNvPr>
          <p:cNvSpPr>
            <a:spLocks noGrp="1"/>
          </p:cNvSpPr>
          <p:nvPr>
            <p:ph type="sldNum" sz="quarter" idx="12"/>
          </p:nvPr>
        </p:nvSpPr>
        <p:spPr/>
        <p:txBody>
          <a:bodyPr/>
          <a:lstStyle/>
          <a:p>
            <a:r>
              <a:rPr lang="en-US" altLang="en-US"/>
              <a:t>Slide </a:t>
            </a:r>
            <a:fld id="{F9EEA8B6-4152-421A-8DF9-457DEB0C2B56}" type="slidenum">
              <a:rPr lang="en-US" altLang="en-US"/>
              <a:pPr/>
              <a:t>21</a:t>
            </a:fld>
            <a:endParaRPr lang="en-US" altLang="en-US"/>
          </a:p>
        </p:txBody>
      </p:sp>
      <p:graphicFrame>
        <p:nvGraphicFramePr>
          <p:cNvPr id="10" name="Table 9">
            <a:extLst>
              <a:ext uri="{FF2B5EF4-FFF2-40B4-BE49-F238E27FC236}">
                <a16:creationId xmlns:a16="http://schemas.microsoft.com/office/drawing/2014/main" id="{9F0B2D0A-D6BB-4DB3-90D6-9FDE91CE81C6}"/>
              </a:ext>
            </a:extLst>
          </p:cNvPr>
          <p:cNvGraphicFramePr>
            <a:graphicFrameLocks noGrp="1"/>
          </p:cNvGraphicFramePr>
          <p:nvPr>
            <p:extLst>
              <p:ext uri="{D42A27DB-BD31-4B8C-83A1-F6EECF244321}">
                <p14:modId xmlns:p14="http://schemas.microsoft.com/office/powerpoint/2010/main" val="1341982247"/>
              </p:ext>
            </p:extLst>
          </p:nvPr>
        </p:nvGraphicFramePr>
        <p:xfrm>
          <a:off x="1295400" y="1371600"/>
          <a:ext cx="9220200" cy="4724397"/>
        </p:xfrm>
        <a:graphic>
          <a:graphicData uri="http://schemas.openxmlformats.org/drawingml/2006/table">
            <a:tbl>
              <a:tblPr firstRow="1" bandRow="1">
                <a:tableStyleId>{5C22544A-7EE6-4342-B048-85BDC9FD1C3A}</a:tableStyleId>
              </a:tblPr>
              <a:tblGrid>
                <a:gridCol w="5334000">
                  <a:extLst>
                    <a:ext uri="{9D8B030D-6E8A-4147-A177-3AD203B41FA5}">
                      <a16:colId xmlns:a16="http://schemas.microsoft.com/office/drawing/2014/main" val="3384751907"/>
                    </a:ext>
                  </a:extLst>
                </a:gridCol>
                <a:gridCol w="1905000">
                  <a:extLst>
                    <a:ext uri="{9D8B030D-6E8A-4147-A177-3AD203B41FA5}">
                      <a16:colId xmlns:a16="http://schemas.microsoft.com/office/drawing/2014/main" val="2633383389"/>
                    </a:ext>
                  </a:extLst>
                </a:gridCol>
                <a:gridCol w="1981200">
                  <a:extLst>
                    <a:ext uri="{9D8B030D-6E8A-4147-A177-3AD203B41FA5}">
                      <a16:colId xmlns:a16="http://schemas.microsoft.com/office/drawing/2014/main" val="434009601"/>
                    </a:ext>
                  </a:extLst>
                </a:gridCol>
              </a:tblGrid>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Milestone</a:t>
                      </a:r>
                    </a:p>
                  </a:txBody>
                  <a:tcPr/>
                </a:tc>
                <a:tc>
                  <a:txBody>
                    <a:bodyPr/>
                    <a:lstStyle/>
                    <a:p>
                      <a:r>
                        <a:rPr lang="en-US" sz="2400" dirty="0"/>
                        <a:t>Date</a:t>
                      </a:r>
                    </a:p>
                  </a:txBody>
                  <a:tcPr/>
                </a:tc>
                <a:tc>
                  <a:txBody>
                    <a:bodyPr/>
                    <a:lstStyle/>
                    <a:p>
                      <a:r>
                        <a:rPr lang="en-US" sz="2400" dirty="0"/>
                        <a:t>Updated Date</a:t>
                      </a:r>
                    </a:p>
                  </a:txBody>
                  <a:tcPr/>
                </a:tc>
                <a:extLst>
                  <a:ext uri="{0D108BD9-81ED-4DB2-BD59-A6C34878D82A}">
                    <a16:rowId xmlns:a16="http://schemas.microsoft.com/office/drawing/2014/main" val="4207709845"/>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solidFill>
                            <a:schemeClr val="bg1">
                              <a:lumMod val="65000"/>
                            </a:schemeClr>
                          </a:solidFill>
                        </a:rPr>
                        <a:t>Task Group Start</a:t>
                      </a:r>
                    </a:p>
                  </a:txBody>
                  <a:tcPr/>
                </a:tc>
                <a:tc>
                  <a:txBody>
                    <a:bodyPr/>
                    <a:lstStyle/>
                    <a:p>
                      <a:r>
                        <a:rPr lang="en-US" sz="2400" dirty="0">
                          <a:solidFill>
                            <a:schemeClr val="bg1">
                              <a:lumMod val="65000"/>
                            </a:schemeClr>
                          </a:solidFill>
                        </a:rPr>
                        <a:t>January 2020</a:t>
                      </a:r>
                    </a:p>
                  </a:txBody>
                  <a:tcPr/>
                </a:tc>
                <a:tc>
                  <a:txBody>
                    <a:bodyPr/>
                    <a:lstStyle/>
                    <a:p>
                      <a:endParaRPr lang="en-US" sz="2400" dirty="0">
                        <a:solidFill>
                          <a:schemeClr val="bg1">
                            <a:lumMod val="65000"/>
                          </a:schemeClr>
                        </a:solidFill>
                      </a:endParaRPr>
                    </a:p>
                  </a:txBody>
                  <a:tcPr/>
                </a:tc>
                <a:extLst>
                  <a:ext uri="{0D108BD9-81ED-4DB2-BD59-A6C34878D82A}">
                    <a16:rowId xmlns:a16="http://schemas.microsoft.com/office/drawing/2014/main" val="166859690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SRD Approval</a:t>
                      </a:r>
                    </a:p>
                  </a:txBody>
                  <a:tcPr/>
                </a:tc>
                <a:tc>
                  <a:txBody>
                    <a:bodyPr/>
                    <a:lstStyle/>
                    <a:p>
                      <a:r>
                        <a:rPr lang="en-US" sz="2400" dirty="0">
                          <a:solidFill>
                            <a:schemeClr val="bg1">
                              <a:lumMod val="65000"/>
                            </a:schemeClr>
                          </a:solidFill>
                        </a:rPr>
                        <a:t>Nov 2020</a:t>
                      </a:r>
                    </a:p>
                  </a:txBody>
                  <a:tcPr/>
                </a:tc>
                <a:tc>
                  <a:txBody>
                    <a:bodyPr/>
                    <a:lstStyle/>
                    <a:p>
                      <a:r>
                        <a:rPr lang="en-US" sz="2400" dirty="0"/>
                        <a:t>March 2021</a:t>
                      </a:r>
                    </a:p>
                  </a:txBody>
                  <a:tcPr/>
                </a:tc>
                <a:extLst>
                  <a:ext uri="{0D108BD9-81ED-4DB2-BD59-A6C34878D82A}">
                    <a16:rowId xmlns:a16="http://schemas.microsoft.com/office/drawing/2014/main" val="3428218732"/>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SDD Approval</a:t>
                      </a:r>
                    </a:p>
                  </a:txBody>
                  <a:tcPr/>
                </a:tc>
                <a:tc>
                  <a:txBody>
                    <a:bodyPr/>
                    <a:lstStyle/>
                    <a:p>
                      <a:r>
                        <a:rPr lang="en-US" sz="2400" dirty="0">
                          <a:solidFill>
                            <a:schemeClr val="bg1">
                              <a:lumMod val="65000"/>
                            </a:schemeClr>
                          </a:solidFill>
                        </a:rPr>
                        <a:t>May 2021</a:t>
                      </a:r>
                    </a:p>
                  </a:txBody>
                  <a:tcPr/>
                </a:tc>
                <a:tc>
                  <a:txBody>
                    <a:bodyPr/>
                    <a:lstStyle/>
                    <a:p>
                      <a:r>
                        <a:rPr lang="en-US" sz="2400" dirty="0"/>
                        <a:t>Sept 2021</a:t>
                      </a:r>
                    </a:p>
                  </a:txBody>
                  <a:tcPr/>
                </a:tc>
                <a:extLst>
                  <a:ext uri="{0D108BD9-81ED-4DB2-BD59-A6C34878D82A}">
                    <a16:rowId xmlns:a16="http://schemas.microsoft.com/office/drawing/2014/main" val="3689323579"/>
                  </a:ext>
                </a:extLst>
              </a:tr>
              <a:tr h="524933">
                <a:tc>
                  <a:txBody>
                    <a:bodyPr/>
                    <a:lstStyle/>
                    <a:p>
                      <a:r>
                        <a:rPr lang="en-US" sz="2400" dirty="0"/>
                        <a:t>Informal TG review of draft</a:t>
                      </a:r>
                    </a:p>
                  </a:txBody>
                  <a:tcPr/>
                </a:tc>
                <a:tc>
                  <a:txBody>
                    <a:bodyPr/>
                    <a:lstStyle/>
                    <a:p>
                      <a:r>
                        <a:rPr lang="en-US" sz="2400" dirty="0">
                          <a:solidFill>
                            <a:schemeClr val="bg1">
                              <a:lumMod val="65000"/>
                            </a:schemeClr>
                          </a:solidFill>
                        </a:rPr>
                        <a:t>Sept 2021</a:t>
                      </a:r>
                    </a:p>
                  </a:txBody>
                  <a:tcPr/>
                </a:tc>
                <a:tc>
                  <a:txBody>
                    <a:bodyPr/>
                    <a:lstStyle/>
                    <a:p>
                      <a:r>
                        <a:rPr lang="en-US" sz="2400" dirty="0"/>
                        <a:t>Jan 2022</a:t>
                      </a:r>
                    </a:p>
                  </a:txBody>
                  <a:tcPr/>
                </a:tc>
                <a:extLst>
                  <a:ext uri="{0D108BD9-81ED-4DB2-BD59-A6C34878D82A}">
                    <a16:rowId xmlns:a16="http://schemas.microsoft.com/office/drawing/2014/main" val="1866948594"/>
                  </a:ext>
                </a:extLst>
              </a:tr>
              <a:tr h="524933">
                <a:tc>
                  <a:txBody>
                    <a:bodyPr/>
                    <a:lstStyle/>
                    <a:p>
                      <a:r>
                        <a:rPr lang="en-US" sz="2400" dirty="0"/>
                        <a:t>Working Group Letter Ballot</a:t>
                      </a:r>
                    </a:p>
                  </a:txBody>
                  <a:tcPr/>
                </a:tc>
                <a:tc>
                  <a:txBody>
                    <a:bodyPr/>
                    <a:lstStyle/>
                    <a:p>
                      <a:r>
                        <a:rPr lang="en-US" sz="2400" dirty="0">
                          <a:solidFill>
                            <a:schemeClr val="bg1">
                              <a:lumMod val="65000"/>
                            </a:schemeClr>
                          </a:solidFill>
                        </a:rPr>
                        <a:t>Nov 2021</a:t>
                      </a:r>
                    </a:p>
                  </a:txBody>
                  <a:tcPr/>
                </a:tc>
                <a:tc>
                  <a:txBody>
                    <a:bodyPr/>
                    <a:lstStyle/>
                    <a:p>
                      <a:r>
                        <a:rPr lang="en-US" sz="2400" dirty="0"/>
                        <a:t>March 2022</a:t>
                      </a:r>
                    </a:p>
                  </a:txBody>
                  <a:tcPr/>
                </a:tc>
                <a:extLst>
                  <a:ext uri="{0D108BD9-81ED-4DB2-BD59-A6C34878D82A}">
                    <a16:rowId xmlns:a16="http://schemas.microsoft.com/office/drawing/2014/main" val="634721270"/>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Working Group Recirculation Letter Ballot</a:t>
                      </a:r>
                    </a:p>
                  </a:txBody>
                  <a:tcPr/>
                </a:tc>
                <a:tc>
                  <a:txBody>
                    <a:bodyPr/>
                    <a:lstStyle/>
                    <a:p>
                      <a:r>
                        <a:rPr lang="en-US" sz="2400" dirty="0">
                          <a:solidFill>
                            <a:schemeClr val="bg1">
                              <a:lumMod val="65000"/>
                            </a:schemeClr>
                          </a:solidFill>
                        </a:rPr>
                        <a:t>Mar 2022</a:t>
                      </a:r>
                    </a:p>
                  </a:txBody>
                  <a:tcPr/>
                </a:tc>
                <a:tc>
                  <a:txBody>
                    <a:bodyPr/>
                    <a:lstStyle/>
                    <a:p>
                      <a:r>
                        <a:rPr lang="en-US" sz="2400" dirty="0"/>
                        <a:t>July 2022</a:t>
                      </a:r>
                    </a:p>
                  </a:txBody>
                  <a:tcPr/>
                </a:tc>
                <a:extLst>
                  <a:ext uri="{0D108BD9-81ED-4DB2-BD59-A6C34878D82A}">
                    <a16:rowId xmlns:a16="http://schemas.microsoft.com/office/drawing/2014/main" val="197094696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SA Ballot</a:t>
                      </a:r>
                    </a:p>
                  </a:txBody>
                  <a:tcPr/>
                </a:tc>
                <a:tc>
                  <a:txBody>
                    <a:bodyPr/>
                    <a:lstStyle/>
                    <a:p>
                      <a:r>
                        <a:rPr lang="en-US" sz="2400" dirty="0">
                          <a:solidFill>
                            <a:schemeClr val="bg1">
                              <a:lumMod val="65000"/>
                            </a:schemeClr>
                          </a:solidFill>
                        </a:rPr>
                        <a:t>Sept 2022</a:t>
                      </a:r>
                    </a:p>
                  </a:txBody>
                  <a:tcPr/>
                </a:tc>
                <a:tc>
                  <a:txBody>
                    <a:bodyPr/>
                    <a:lstStyle/>
                    <a:p>
                      <a:r>
                        <a:rPr lang="en-US" sz="2400" dirty="0"/>
                        <a:t>Jan 2023</a:t>
                      </a:r>
                    </a:p>
                  </a:txBody>
                  <a:tcPr/>
                </a:tc>
                <a:extLst>
                  <a:ext uri="{0D108BD9-81ED-4DB2-BD59-A6C34878D82A}">
                    <a16:rowId xmlns:a16="http://schemas.microsoft.com/office/drawing/2014/main" val="1018105641"/>
                  </a:ext>
                </a:extLst>
              </a:tr>
              <a:tr h="52493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2400" dirty="0"/>
                        <a:t>Forward to RevCom</a:t>
                      </a:r>
                    </a:p>
                  </a:txBody>
                  <a:tcPr/>
                </a:tc>
                <a:tc>
                  <a:txBody>
                    <a:bodyPr/>
                    <a:lstStyle/>
                    <a:p>
                      <a:r>
                        <a:rPr lang="en-US" sz="2400" dirty="0">
                          <a:solidFill>
                            <a:schemeClr val="bg1">
                              <a:lumMod val="65000"/>
                            </a:schemeClr>
                          </a:solidFill>
                        </a:rPr>
                        <a:t>March 2023</a:t>
                      </a:r>
                    </a:p>
                  </a:txBody>
                  <a:tcPr/>
                </a:tc>
                <a:tc>
                  <a:txBody>
                    <a:bodyPr/>
                    <a:lstStyle/>
                    <a:p>
                      <a:r>
                        <a:rPr lang="en-US" sz="2400" dirty="0"/>
                        <a:t>July 2023</a:t>
                      </a:r>
                    </a:p>
                  </a:txBody>
                  <a:tcPr/>
                </a:tc>
                <a:extLst>
                  <a:ext uri="{0D108BD9-81ED-4DB2-BD59-A6C34878D82A}">
                    <a16:rowId xmlns:a16="http://schemas.microsoft.com/office/drawing/2014/main" val="1058448561"/>
                  </a:ext>
                </a:extLst>
              </a:tr>
            </a:tbl>
          </a:graphicData>
        </a:graphic>
      </p:graphicFrame>
      <p:sp>
        <p:nvSpPr>
          <p:cNvPr id="15" name="Arrow: Left 14">
            <a:extLst>
              <a:ext uri="{FF2B5EF4-FFF2-40B4-BE49-F238E27FC236}">
                <a16:creationId xmlns:a16="http://schemas.microsoft.com/office/drawing/2014/main" id="{0AD6A851-0925-4E02-8C80-DCE7584BFFF0}"/>
              </a:ext>
            </a:extLst>
          </p:cNvPr>
          <p:cNvSpPr/>
          <p:nvPr/>
        </p:nvSpPr>
        <p:spPr>
          <a:xfrm>
            <a:off x="10744200" y="4260897"/>
            <a:ext cx="1295400" cy="1066800"/>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Request PAR Extension</a:t>
            </a:r>
          </a:p>
        </p:txBody>
      </p:sp>
      <p:sp>
        <p:nvSpPr>
          <p:cNvPr id="9" name="Arrow: Left 8">
            <a:extLst>
              <a:ext uri="{FF2B5EF4-FFF2-40B4-BE49-F238E27FC236}">
                <a16:creationId xmlns:a16="http://schemas.microsoft.com/office/drawing/2014/main" id="{7E0A3760-9E25-4C04-8CFA-A4BBA3EB66FC}"/>
              </a:ext>
            </a:extLst>
          </p:cNvPr>
          <p:cNvSpPr/>
          <p:nvPr/>
        </p:nvSpPr>
        <p:spPr>
          <a:xfrm>
            <a:off x="10744200" y="2227872"/>
            <a:ext cx="978408" cy="972528"/>
          </a:xfrm>
          <a:prstGeom prst="leftArrow">
            <a:avLst>
              <a:gd name="adj1" fmla="val 50000"/>
              <a:gd name="adj2" fmla="val 34149"/>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Assign Editor</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Teleconference Planning</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normAutofit fontScale="92500" lnSpcReduction="20000"/>
          </a:bodyPr>
          <a:lstStyle/>
          <a:p>
            <a:r>
              <a:rPr lang="en-US" dirty="0"/>
              <a:t>Plan for rest of 2020</a:t>
            </a:r>
          </a:p>
          <a:p>
            <a:endParaRPr lang="en-US" dirty="0"/>
          </a:p>
          <a:p>
            <a:r>
              <a:rPr lang="en-US" dirty="0">
                <a:solidFill>
                  <a:schemeClr val="bg1">
                    <a:lumMod val="75000"/>
                  </a:schemeClr>
                </a:solidFill>
              </a:rPr>
              <a:t>August 13   	11am Pacific, 2pm Eastern</a:t>
            </a:r>
          </a:p>
          <a:p>
            <a:r>
              <a:rPr lang="en-US" dirty="0">
                <a:solidFill>
                  <a:schemeClr val="bg1">
                    <a:lumMod val="75000"/>
                  </a:schemeClr>
                </a:solidFill>
              </a:rPr>
              <a:t>Sept 17	11am Pacific, 2pm Eastern  (802.15 electronic Interim)</a:t>
            </a:r>
          </a:p>
          <a:p>
            <a:r>
              <a:rPr lang="en-US" dirty="0">
                <a:solidFill>
                  <a:schemeClr val="bg1">
                    <a:lumMod val="75000"/>
                  </a:schemeClr>
                </a:solidFill>
              </a:rPr>
              <a:t>Oct 14	10:30am Pacific, 3:30pm Eastern  (1.5 hours)</a:t>
            </a:r>
          </a:p>
          <a:p>
            <a:r>
              <a:rPr lang="en-US" dirty="0"/>
              <a:t>IEEE 802 Electronic Plenary  -- IEEE 802.15 will meet over two weeks</a:t>
            </a:r>
          </a:p>
          <a:p>
            <a:pPr lvl="1"/>
            <a:r>
              <a:rPr lang="en-US" dirty="0"/>
              <a:t>TG16t Meeting 1		Tuesday Nov 3	   PM2	1-3pm Pacific 4-6pm Eastern</a:t>
            </a:r>
          </a:p>
          <a:p>
            <a:pPr lvl="1"/>
            <a:r>
              <a:rPr lang="en-US" dirty="0"/>
              <a:t>TG16t Meeting 2		Tuesday Nov 10	   PM2	1-3pm Pacific 4-6pm Eastern</a:t>
            </a:r>
          </a:p>
          <a:p>
            <a:pPr lvl="1"/>
            <a:endParaRPr lang="en-US" dirty="0"/>
          </a:p>
          <a:p>
            <a:r>
              <a:rPr lang="en-US" dirty="0"/>
              <a:t>Dec 3 	 11am Pacific, 2pm Eastern</a:t>
            </a:r>
          </a:p>
          <a:p>
            <a:r>
              <a:rPr lang="en-US" dirty="0"/>
              <a:t>January 12	 11am Pacific, 2pm Eastern</a:t>
            </a:r>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22</a:t>
            </a:fld>
            <a:endParaRPr lang="en-US"/>
          </a:p>
        </p:txBody>
      </p:sp>
      <p:sp>
        <p:nvSpPr>
          <p:cNvPr id="7" name="Arrow: Right 6">
            <a:extLst>
              <a:ext uri="{FF2B5EF4-FFF2-40B4-BE49-F238E27FC236}">
                <a16:creationId xmlns:a16="http://schemas.microsoft.com/office/drawing/2014/main" id="{7D88BA48-D714-442A-A845-A5A0B4DAE46B}"/>
              </a:ext>
            </a:extLst>
          </p:cNvPr>
          <p:cNvSpPr/>
          <p:nvPr/>
        </p:nvSpPr>
        <p:spPr>
          <a:xfrm>
            <a:off x="114300" y="4495800"/>
            <a:ext cx="7239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91923512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4294967295"/>
          </p:nvPr>
        </p:nvSpPr>
        <p:spPr>
          <a:xfrm>
            <a:off x="838200" y="6356350"/>
            <a:ext cx="2743200" cy="365125"/>
          </a:xfrm>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November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23</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September 13-18, 2020, Grand Hyatt Atlanta in Buckhead, Atlanta, Georgia, </a:t>
            </a:r>
            <a:r>
              <a:rPr lang="en-US" sz="2000" i="1" strike="sngStrike" dirty="0">
                <a:solidFill>
                  <a:srgbClr val="FF0000"/>
                </a:solidFill>
              </a:rPr>
              <a:t>802 Wireless Interim Session.</a:t>
            </a:r>
            <a:endParaRPr lang="en-US" sz="2000" strike="sngStrike" dirty="0">
              <a:solidFill>
                <a:srgbClr val="FF0000"/>
              </a:solidFill>
            </a:endParaRPr>
          </a:p>
          <a:p>
            <a:r>
              <a:rPr lang="en-US" sz="2000" strike="sngStrike" dirty="0">
                <a:solidFill>
                  <a:srgbClr val="FF0000"/>
                </a:solidFill>
              </a:rPr>
              <a:t>November 18-13, 2020, Marriott Marquis Queen's Park,  Bangkok, Thailand, </a:t>
            </a:r>
            <a:r>
              <a:rPr lang="en-US" sz="2000" i="1" strike="sngStrike" dirty="0">
                <a:solidFill>
                  <a:srgbClr val="FF0000"/>
                </a:solidFill>
              </a:rPr>
              <a:t>802 Plenary Session.</a:t>
            </a:r>
            <a:endParaRPr lang="en-US" sz="2000" strike="sngStrike" dirty="0">
              <a:solidFill>
                <a:srgbClr val="FF0000"/>
              </a:solidFill>
            </a:endParaRPr>
          </a:p>
          <a:p>
            <a:r>
              <a:rPr lang="en-US" sz="2000" strike="sngStrike" dirty="0">
                <a:solidFill>
                  <a:srgbClr val="FF0000"/>
                </a:solidFill>
              </a:rPr>
              <a:t>January 12-14, 2021, Hotel Irvine, Irvine, California </a:t>
            </a:r>
            <a:r>
              <a:rPr lang="en-US" sz="2000" i="1" strike="sngStrike" dirty="0">
                <a:solidFill>
                  <a:srgbClr val="FF0000"/>
                </a:solidFill>
              </a:rPr>
              <a:t>802 Wireless Interim Session.</a:t>
            </a:r>
            <a:endParaRPr lang="en-US" sz="2000" strike="sngStrike" dirty="0">
              <a:solidFill>
                <a:srgbClr val="FF0000"/>
              </a:solidFill>
            </a:endParaRPr>
          </a:p>
          <a:p>
            <a:pPr>
              <a:defRPr/>
            </a:pPr>
            <a:r>
              <a:rPr lang="en-US" sz="2000" dirty="0"/>
              <a:t>March 16-18, 2021 Hyatt Regency Denver Convention Center, 802 Plenary Session</a:t>
            </a:r>
          </a:p>
          <a:p>
            <a:pPr>
              <a:defRPr/>
            </a:pPr>
            <a:endParaRPr lang="en-US" sz="2000" dirty="0"/>
          </a:p>
          <a:p>
            <a:pPr>
              <a:defRPr/>
            </a:pPr>
            <a:endParaRPr lang="en-US" sz="2000" dirty="0"/>
          </a:p>
          <a:p>
            <a:pPr>
              <a:defRPr/>
            </a:pPr>
            <a:endParaRPr lang="en-US" sz="2000" dirty="0"/>
          </a:p>
          <a:p>
            <a:pPr>
              <a:defRPr/>
            </a:pPr>
            <a:r>
              <a:rPr lang="en-US" sz="2000" dirty="0"/>
              <a:t>802.16t meets on Tuesday-Thursday during face to face meeting sessions.</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
        <p:nvSpPr>
          <p:cNvPr id="8" name="TextBox 7">
            <a:extLst>
              <a:ext uri="{FF2B5EF4-FFF2-40B4-BE49-F238E27FC236}">
                <a16:creationId xmlns:a16="http://schemas.microsoft.com/office/drawing/2014/main" id="{1E7DD7EE-8025-4EF7-AB34-1F25DB91296C}"/>
              </a:ext>
            </a:extLst>
          </p:cNvPr>
          <p:cNvSpPr txBox="1"/>
          <p:nvPr/>
        </p:nvSpPr>
        <p:spPr>
          <a:xfrm>
            <a:off x="10591800" y="2217270"/>
            <a:ext cx="1096775" cy="369332"/>
          </a:xfrm>
          <a:prstGeom prst="rect">
            <a:avLst/>
          </a:prstGeom>
          <a:solidFill>
            <a:srgbClr val="FFFF00"/>
          </a:solidFill>
        </p:spPr>
        <p:txBody>
          <a:bodyPr wrap="none" rtlCol="0">
            <a:spAutoFit/>
          </a:bodyPr>
          <a:lstStyle/>
          <a:p>
            <a:r>
              <a:rPr lang="en-US" dirty="0"/>
              <a:t>Cancelled</a:t>
            </a:r>
          </a:p>
        </p:txBody>
      </p:sp>
      <p:sp>
        <p:nvSpPr>
          <p:cNvPr id="9" name="TextBox 8">
            <a:extLst>
              <a:ext uri="{FF2B5EF4-FFF2-40B4-BE49-F238E27FC236}">
                <a16:creationId xmlns:a16="http://schemas.microsoft.com/office/drawing/2014/main" id="{535AAB71-C54D-40FA-8498-50AB329FF6D7}"/>
              </a:ext>
            </a:extLst>
          </p:cNvPr>
          <p:cNvSpPr txBox="1"/>
          <p:nvPr/>
        </p:nvSpPr>
        <p:spPr>
          <a:xfrm>
            <a:off x="10591799" y="2770752"/>
            <a:ext cx="1096775" cy="369332"/>
          </a:xfrm>
          <a:prstGeom prst="rect">
            <a:avLst/>
          </a:prstGeom>
          <a:solidFill>
            <a:srgbClr val="FFFF00"/>
          </a:solidFill>
        </p:spPr>
        <p:txBody>
          <a:bodyPr wrap="none" rtlCol="0">
            <a:spAutoFit/>
          </a:bodyPr>
          <a:lstStyle/>
          <a:p>
            <a:r>
              <a:rPr lang="en-US" dirty="0"/>
              <a:t>Cancelled</a:t>
            </a:r>
          </a:p>
        </p:txBody>
      </p:sp>
      <p:sp>
        <p:nvSpPr>
          <p:cNvPr id="10" name="TextBox 9">
            <a:extLst>
              <a:ext uri="{FF2B5EF4-FFF2-40B4-BE49-F238E27FC236}">
                <a16:creationId xmlns:a16="http://schemas.microsoft.com/office/drawing/2014/main" id="{6130F41C-61A2-4687-9F6E-3006CF62971B}"/>
              </a:ext>
            </a:extLst>
          </p:cNvPr>
          <p:cNvSpPr txBox="1"/>
          <p:nvPr/>
        </p:nvSpPr>
        <p:spPr>
          <a:xfrm>
            <a:off x="10591799" y="3429045"/>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FFD60146-0E57-44B1-B333-07EB425BF3CB}"/>
              </a:ext>
            </a:extLst>
          </p:cNvPr>
          <p:cNvSpPr>
            <a:spLocks noGrp="1"/>
          </p:cNvSpPr>
          <p:nvPr>
            <p:ph type="title"/>
          </p:nvPr>
        </p:nvSpPr>
        <p:spPr/>
        <p:txBody>
          <a:bodyPr/>
          <a:lstStyle/>
          <a:p>
            <a:r>
              <a:rPr lang="en-US" dirty="0"/>
              <a:t>Closing</a:t>
            </a:r>
          </a:p>
        </p:txBody>
      </p:sp>
      <p:sp>
        <p:nvSpPr>
          <p:cNvPr id="9" name="Content Placeholder 8">
            <a:extLst>
              <a:ext uri="{FF2B5EF4-FFF2-40B4-BE49-F238E27FC236}">
                <a16:creationId xmlns:a16="http://schemas.microsoft.com/office/drawing/2014/main" id="{797719C7-1423-480F-B173-B0369E2AE66C}"/>
              </a:ext>
            </a:extLst>
          </p:cNvPr>
          <p:cNvSpPr>
            <a:spLocks noGrp="1"/>
          </p:cNvSpPr>
          <p:nvPr>
            <p:ph idx="1"/>
          </p:nvPr>
        </p:nvSpPr>
        <p:spPr/>
        <p:txBody>
          <a:bodyPr/>
          <a:lstStyle/>
          <a:p>
            <a:r>
              <a:rPr lang="en-US" dirty="0"/>
              <a:t>Any Other Business</a:t>
            </a:r>
          </a:p>
          <a:p>
            <a:pPr lvl="1"/>
            <a:r>
              <a:rPr lang="en-US" dirty="0"/>
              <a:t>Upload empty template for SDD</a:t>
            </a:r>
          </a:p>
          <a:p>
            <a:pPr lvl="1"/>
            <a:endParaRPr lang="en-US" dirty="0"/>
          </a:p>
          <a:p>
            <a:endParaRPr lang="en-US" dirty="0"/>
          </a:p>
          <a:p>
            <a:r>
              <a:rPr lang="en-US" dirty="0"/>
              <a:t>Adjourn</a:t>
            </a:r>
          </a:p>
          <a:p>
            <a:endParaRPr lang="en-US" dirty="0"/>
          </a:p>
        </p:txBody>
      </p:sp>
      <p:sp>
        <p:nvSpPr>
          <p:cNvPr id="5" name="Date Placeholder 4">
            <a:extLst>
              <a:ext uri="{FF2B5EF4-FFF2-40B4-BE49-F238E27FC236}">
                <a16:creationId xmlns:a16="http://schemas.microsoft.com/office/drawing/2014/main" id="{38B65B00-D3EF-4F82-985F-BD8F5A9EAF45}"/>
              </a:ext>
            </a:extLst>
          </p:cNvPr>
          <p:cNvSpPr>
            <a:spLocks noGrp="1"/>
          </p:cNvSpPr>
          <p:nvPr>
            <p:ph type="dt" sz="half" idx="4294967295"/>
          </p:nvPr>
        </p:nvSpPr>
        <p:spPr>
          <a:xfrm>
            <a:off x="838200" y="6356350"/>
            <a:ext cx="2743200" cy="365125"/>
          </a:xfrm>
        </p:spPr>
        <p:txBody>
          <a:bodyPr/>
          <a:lstStyle/>
          <a:p>
            <a:pPr>
              <a:defRPr/>
            </a:pPr>
            <a:r>
              <a:rPr lang="en-US" dirty="0"/>
              <a:t>November 2020</a:t>
            </a:r>
          </a:p>
        </p:txBody>
      </p:sp>
      <p:sp>
        <p:nvSpPr>
          <p:cNvPr id="6" name="Footer Placeholder 5">
            <a:extLst>
              <a:ext uri="{FF2B5EF4-FFF2-40B4-BE49-F238E27FC236}">
                <a16:creationId xmlns:a16="http://schemas.microsoft.com/office/drawing/2014/main" id="{7321A577-C9A9-4F08-B390-3C79AC0A8D08}"/>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76C9F6A-8989-4575-AE8C-B9873D0064BC}"/>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24</a:t>
            </a:fld>
            <a:endParaRPr lang="en-US"/>
          </a:p>
        </p:txBody>
      </p:sp>
    </p:spTree>
    <p:extLst>
      <p:ext uri="{BB962C8B-B14F-4D97-AF65-F5344CB8AC3E}">
        <p14:creationId xmlns:p14="http://schemas.microsoft.com/office/powerpoint/2010/main" val="35334977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74DD9208-B5D8-4B49-90DD-0F9A87DA7644}"/>
              </a:ext>
            </a:extLst>
          </p:cNvPr>
          <p:cNvSpPr>
            <a:spLocks noGrp="1"/>
          </p:cNvSpPr>
          <p:nvPr>
            <p:ph type="title"/>
          </p:nvPr>
        </p:nvSpPr>
        <p:spPr/>
        <p:txBody>
          <a:bodyPr/>
          <a:lstStyle/>
          <a:p>
            <a:r>
              <a:rPr lang="en-US" dirty="0"/>
              <a:t>Backup / Reference</a:t>
            </a:r>
          </a:p>
        </p:txBody>
      </p:sp>
      <p:sp>
        <p:nvSpPr>
          <p:cNvPr id="9" name="Text Placeholder 8">
            <a:extLst>
              <a:ext uri="{FF2B5EF4-FFF2-40B4-BE49-F238E27FC236}">
                <a16:creationId xmlns:a16="http://schemas.microsoft.com/office/drawing/2014/main" id="{F9BCE85C-27B0-4BEB-94DD-5D3DD5EA2C9A}"/>
              </a:ext>
            </a:extLst>
          </p:cNvPr>
          <p:cNvSpPr>
            <a:spLocks noGrp="1"/>
          </p:cNvSpPr>
          <p:nvPr>
            <p:ph type="body" idx="1"/>
          </p:nvPr>
        </p:nvSpPr>
        <p:spPr/>
        <p:txBody>
          <a:bodyPr/>
          <a:lstStyle/>
          <a:p>
            <a:endParaRPr lang="en-US"/>
          </a:p>
        </p:txBody>
      </p:sp>
      <p:sp>
        <p:nvSpPr>
          <p:cNvPr id="5" name="Date Placeholder 4">
            <a:extLst>
              <a:ext uri="{FF2B5EF4-FFF2-40B4-BE49-F238E27FC236}">
                <a16:creationId xmlns:a16="http://schemas.microsoft.com/office/drawing/2014/main" id="{331B3EF9-3020-49DE-A523-6BF3719C3A7D}"/>
              </a:ext>
            </a:extLst>
          </p:cNvPr>
          <p:cNvSpPr>
            <a:spLocks noGrp="1"/>
          </p:cNvSpPr>
          <p:nvPr>
            <p:ph type="dt" sz="half" idx="4294967295"/>
          </p:nvPr>
        </p:nvSpPr>
        <p:spPr>
          <a:xfrm>
            <a:off x="838200" y="6356350"/>
            <a:ext cx="2743200" cy="365125"/>
          </a:xfrm>
        </p:spPr>
        <p:txBody>
          <a:bodyPr/>
          <a:lstStyle/>
          <a:p>
            <a:pPr>
              <a:defRPr/>
            </a:pPr>
            <a:r>
              <a:rPr lang="en-US" dirty="0"/>
              <a:t>November 2020</a:t>
            </a:r>
          </a:p>
        </p:txBody>
      </p:sp>
      <p:sp>
        <p:nvSpPr>
          <p:cNvPr id="6" name="Footer Placeholder 5">
            <a:extLst>
              <a:ext uri="{FF2B5EF4-FFF2-40B4-BE49-F238E27FC236}">
                <a16:creationId xmlns:a16="http://schemas.microsoft.com/office/drawing/2014/main" id="{AAEBEACD-732A-44E8-9EC3-2C92924B29BC}"/>
              </a:ext>
            </a:extLst>
          </p:cNvPr>
          <p:cNvSpPr>
            <a:spLocks noGrp="1"/>
          </p:cNvSpPr>
          <p:nvPr>
            <p:ph type="ftr" sz="quarter" idx="11"/>
          </p:nvPr>
        </p:nvSpPr>
        <p:spPr/>
        <p:txBody>
          <a:bodyPr/>
          <a:lstStyle/>
          <a:p>
            <a:pPr>
              <a:defRPr/>
            </a:pPr>
            <a:r>
              <a:rPr lang="en-US"/>
              <a:t>Tim Godfrey, EPRI</a:t>
            </a:r>
          </a:p>
        </p:txBody>
      </p:sp>
      <p:sp>
        <p:nvSpPr>
          <p:cNvPr id="7" name="Slide Number Placeholder 6">
            <a:extLst>
              <a:ext uri="{FF2B5EF4-FFF2-40B4-BE49-F238E27FC236}">
                <a16:creationId xmlns:a16="http://schemas.microsoft.com/office/drawing/2014/main" id="{BEEF476B-FCBD-4B44-9731-35A82C58F4AD}"/>
              </a:ext>
            </a:extLst>
          </p:cNvPr>
          <p:cNvSpPr>
            <a:spLocks noGrp="1"/>
          </p:cNvSpPr>
          <p:nvPr>
            <p:ph type="sldNum" sz="quarter" idx="12"/>
          </p:nvPr>
        </p:nvSpPr>
        <p:spPr/>
        <p:txBody>
          <a:bodyPr/>
          <a:lstStyle/>
          <a:p>
            <a:pPr>
              <a:defRPr/>
            </a:pPr>
            <a:r>
              <a:rPr lang="en-US"/>
              <a:t>Slide </a:t>
            </a:r>
            <a:fld id="{C251FCF5-DCE1-4BE7-BAC9-5817EB43EA6A}" type="slidenum">
              <a:rPr lang="en-US" smtClean="0"/>
              <a:pPr>
                <a:defRPr/>
              </a:pPr>
              <a:t>25</a:t>
            </a:fld>
            <a:endParaRPr lang="en-US"/>
          </a:p>
        </p:txBody>
      </p:sp>
    </p:spTree>
    <p:extLst>
      <p:ext uri="{BB962C8B-B14F-4D97-AF65-F5344CB8AC3E}">
        <p14:creationId xmlns:p14="http://schemas.microsoft.com/office/powerpoint/2010/main" val="21287676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the meeting presentation planned for March plenary for background information of the TG formation and goals</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26</a:t>
            </a:fld>
            <a:endParaRPr lang="en-US"/>
          </a:p>
        </p:txBody>
      </p:sp>
    </p:spTree>
    <p:extLst>
      <p:ext uri="{BB962C8B-B14F-4D97-AF65-F5344CB8AC3E}">
        <p14:creationId xmlns:p14="http://schemas.microsoft.com/office/powerpoint/2010/main" val="21485821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TG16t Agenda  Nov 2020 Teleconference</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 of Contributions</a:t>
            </a:r>
          </a:p>
          <a:p>
            <a:r>
              <a:rPr lang="en-US" dirty="0"/>
              <a:t>Review of PAR Modification</a:t>
            </a:r>
          </a:p>
          <a:p>
            <a:r>
              <a:rPr lang="en-US" dirty="0"/>
              <a:t>Development of System Requirements Document (SRD)</a:t>
            </a:r>
          </a:p>
          <a:p>
            <a:r>
              <a:rPr lang="en-US" dirty="0"/>
              <a:t>Adjourn</a:t>
            </a:r>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20064856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meeting</a:t>
            </a:r>
          </a:p>
          <a:p>
            <a:endParaRPr lang="en-US" dirty="0"/>
          </a:p>
          <a:p>
            <a:r>
              <a:rPr lang="en-US" dirty="0"/>
              <a:t>Agenda review and Approval</a:t>
            </a:r>
          </a:p>
          <a:p>
            <a:endParaRPr lang="en-US" dirty="0"/>
          </a:p>
          <a:p>
            <a:r>
              <a:rPr lang="en-US" dirty="0"/>
              <a:t>Submit IMAT Attendance : Attend on 6 of the 9 days of Plenary</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4294967295"/>
          </p:nvPr>
        </p:nvSpPr>
        <p:spPr>
          <a:xfrm>
            <a:off x="838200" y="6356350"/>
            <a:ext cx="2743200" cy="365125"/>
          </a:xfrm>
        </p:spPr>
        <p:txBody>
          <a:bodyPr/>
          <a:lstStyle/>
          <a:p>
            <a:r>
              <a:rPr lang="en-US" dirty="0"/>
              <a:t>November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867171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2" name="Date Placeholder 1"/>
          <p:cNvSpPr>
            <a:spLocks noGrp="1"/>
          </p:cNvSpPr>
          <p:nvPr>
            <p:ph type="dt" sz="half" idx="4294967295"/>
          </p:nvPr>
        </p:nvSpPr>
        <p:spPr>
          <a:xfrm>
            <a:off x="0" y="6356350"/>
            <a:ext cx="2743200" cy="365125"/>
          </a:xfrm>
        </p:spPr>
        <p:txBody>
          <a:bodyPr/>
          <a:lstStyle/>
          <a:p>
            <a:r>
              <a:rPr lang="en-US" dirty="0"/>
              <a:t>November 2020</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solidFill>
                  <a:srgbClr val="0070C0"/>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r>
              <a:rPr lang="en-US" dirty="0"/>
              <a:t>November 2020</a:t>
            </a: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dirty="0"/>
              <a:t>November 2020</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2" name="Date Placeholder 1"/>
          <p:cNvSpPr>
            <a:spLocks noGrp="1"/>
          </p:cNvSpPr>
          <p:nvPr>
            <p:ph type="dt" idx="4294967295"/>
          </p:nvPr>
        </p:nvSpPr>
        <p:spPr>
          <a:xfrm>
            <a:off x="0" y="6356350"/>
            <a:ext cx="2743200" cy="365125"/>
          </a:xfrm>
        </p:spPr>
        <p:txBody>
          <a:bodyPr/>
          <a:lstStyle/>
          <a:p>
            <a:r>
              <a:rPr lang="en-US" dirty="0"/>
              <a:t>November 2020</a:t>
            </a:r>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
        <p:nvSpPr>
          <p:cNvPr id="5" name="Date Placeholder 4"/>
          <p:cNvSpPr>
            <a:spLocks noGrp="1"/>
          </p:cNvSpPr>
          <p:nvPr>
            <p:ph type="dt" idx="4294967295"/>
          </p:nvPr>
        </p:nvSpPr>
        <p:spPr>
          <a:xfrm>
            <a:off x="0" y="6356350"/>
            <a:ext cx="2743200" cy="365125"/>
          </a:xfrm>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November 2020</a:t>
            </a:r>
            <a:endParaRPr lang="en-GB" dirty="0"/>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8054</TotalTime>
  <Words>2910</Words>
  <Application>Microsoft Office PowerPoint</Application>
  <PresentationFormat>Widescreen</PresentationFormat>
  <Paragraphs>321</Paragraphs>
  <Slides>26</Slides>
  <Notes>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26</vt:i4>
      </vt:variant>
    </vt:vector>
  </HeadingPairs>
  <TitlesOfParts>
    <vt:vector size="32" baseType="lpstr">
      <vt:lpstr>Arial</vt:lpstr>
      <vt:lpstr>Calibri</vt:lpstr>
      <vt:lpstr>Calibri Light</vt:lpstr>
      <vt:lpstr>Helvetica</vt:lpstr>
      <vt:lpstr>Times New Roman</vt:lpstr>
      <vt:lpstr>Custom Design</vt:lpstr>
      <vt:lpstr>PowerPoint Presentation</vt:lpstr>
      <vt:lpstr>WebEx</vt:lpstr>
      <vt:lpstr>TG16t Agenda  Nov 2020 Teleconference</vt:lpstr>
      <vt:lpstr>Opening</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Updated Nov 4, 2020</vt:lpstr>
      <vt:lpstr>Motion on PAR Modification </vt:lpstr>
      <vt:lpstr>Contributions for November 3rd  Telecon</vt:lpstr>
      <vt:lpstr>Discussion on Security Requirements for 802.16t </vt:lpstr>
      <vt:lpstr>Finalize and Approve Use Cases</vt:lpstr>
      <vt:lpstr>Development of the SRD</vt:lpstr>
      <vt:lpstr>Development of the SRD</vt:lpstr>
      <vt:lpstr>Revised Project Timeline</vt:lpstr>
      <vt:lpstr>Teleconference Planning</vt:lpstr>
      <vt:lpstr>Upcoming Sessions</vt:lpstr>
      <vt:lpstr>Closing</vt:lpstr>
      <vt:lpstr>Backup / Reference</vt:lpstr>
      <vt:lpstr>Reference material</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226</cp:revision>
  <cp:lastPrinted>1998-02-10T13:28:06Z</cp:lastPrinted>
  <dcterms:created xsi:type="dcterms:W3CDTF">2020-01-06T16:34:14Z</dcterms:created>
  <dcterms:modified xsi:type="dcterms:W3CDTF">2020-11-10T22:13:25Z</dcterms:modified>
</cp:coreProperties>
</file>