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72" r:id="rId1"/>
  </p:sldMasterIdLst>
  <p:notesMasterIdLst>
    <p:notesMasterId r:id="rId28"/>
  </p:notesMasterIdLst>
  <p:handoutMasterIdLst>
    <p:handoutMasterId r:id="rId29"/>
  </p:handoutMasterIdLst>
  <p:sldIdLst>
    <p:sldId id="259" r:id="rId2"/>
    <p:sldId id="987" r:id="rId3"/>
    <p:sldId id="938" r:id="rId4"/>
    <p:sldId id="963" r:id="rId5"/>
    <p:sldId id="260" r:id="rId6"/>
    <p:sldId id="261" r:id="rId7"/>
    <p:sldId id="262" r:id="rId8"/>
    <p:sldId id="263" r:id="rId9"/>
    <p:sldId id="283" r:id="rId10"/>
    <p:sldId id="284" r:id="rId11"/>
    <p:sldId id="287" r:id="rId12"/>
    <p:sldId id="944" r:id="rId13"/>
    <p:sldId id="289" r:id="rId14"/>
    <p:sldId id="950" r:id="rId15"/>
    <p:sldId id="988" r:id="rId16"/>
    <p:sldId id="990" r:id="rId17"/>
    <p:sldId id="982" r:id="rId18"/>
    <p:sldId id="981" r:id="rId19"/>
    <p:sldId id="991" r:id="rId20"/>
    <p:sldId id="989" r:id="rId21"/>
    <p:sldId id="256" r:id="rId22"/>
    <p:sldId id="965" r:id="rId23"/>
    <p:sldId id="314" r:id="rId24"/>
    <p:sldId id="985" r:id="rId25"/>
    <p:sldId id="983" r:id="rId26"/>
    <p:sldId id="964" r:id="rId27"/>
  </p:sldIdLst>
  <p:sldSz cx="12192000" cy="6858000"/>
  <p:notesSz cx="6934200" cy="928052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627" autoAdjust="0"/>
    <p:restoredTop sz="96869" autoAdjust="0"/>
  </p:normalViewPr>
  <p:slideViewPr>
    <p:cSldViewPr>
      <p:cViewPr varScale="1">
        <p:scale>
          <a:sx n="140" d="100"/>
          <a:sy n="140" d="100"/>
        </p:scale>
        <p:origin x="138" y="444"/>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F5928BCF-2AFA-4C96-B9B3-61CD3F9444E2}"/>
              </a:ext>
            </a:extLst>
          </p:cNvPr>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3075" name="Rectangle 3">
            <a:extLst>
              <a:ext uri="{FF2B5EF4-FFF2-40B4-BE49-F238E27FC236}">
                <a16:creationId xmlns:a16="http://schemas.microsoft.com/office/drawing/2014/main" id="{DEF691EB-F493-4BFC-BA9E-3804951B8A37}"/>
              </a:ext>
            </a:extLst>
          </p:cNvPr>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a:extLst>
              <a:ext uri="{FF2B5EF4-FFF2-40B4-BE49-F238E27FC236}">
                <a16:creationId xmlns:a16="http://schemas.microsoft.com/office/drawing/2014/main" id="{232F04D8-6A01-4CE6-A9C2-6C120CEDC44A}"/>
              </a:ext>
            </a:extLst>
          </p:cNvPr>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a:extLst>
              <a:ext uri="{FF2B5EF4-FFF2-40B4-BE49-F238E27FC236}">
                <a16:creationId xmlns:a16="http://schemas.microsoft.com/office/drawing/2014/main" id="{B4CD7DB4-6C86-4F93-B031-A53510EABFA9}"/>
              </a:ext>
            </a:extLst>
          </p:cNvPr>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5AAE0BD8-2335-40DF-9498-A6F5F5948586}" type="slidenum">
              <a:rPr lang="en-US" altLang="en-US"/>
              <a:pPr/>
              <a:t>‹#›</a:t>
            </a:fld>
            <a:endParaRPr lang="en-US" altLang="en-US"/>
          </a:p>
        </p:txBody>
      </p:sp>
      <p:sp>
        <p:nvSpPr>
          <p:cNvPr id="3078" name="Line 6">
            <a:extLst>
              <a:ext uri="{FF2B5EF4-FFF2-40B4-BE49-F238E27FC236}">
                <a16:creationId xmlns:a16="http://schemas.microsoft.com/office/drawing/2014/main" id="{AD189D1B-483F-40B4-96ED-E26E84F78A63}"/>
              </a:ext>
            </a:extLst>
          </p:cNvPr>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a:extLst>
              <a:ext uri="{FF2B5EF4-FFF2-40B4-BE49-F238E27FC236}">
                <a16:creationId xmlns:a16="http://schemas.microsoft.com/office/drawing/2014/main" id="{D71EEEC5-D10E-4666-9412-D03AC31B469D}"/>
              </a:ext>
            </a:extLst>
          </p:cNvPr>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Submission</a:t>
            </a:r>
          </a:p>
        </p:txBody>
      </p:sp>
      <p:sp>
        <p:nvSpPr>
          <p:cNvPr id="3080" name="Line 8">
            <a:extLst>
              <a:ext uri="{FF2B5EF4-FFF2-40B4-BE49-F238E27FC236}">
                <a16:creationId xmlns:a16="http://schemas.microsoft.com/office/drawing/2014/main" id="{2C8F3342-9321-4B99-B429-C517113CCA72}"/>
              </a:ext>
            </a:extLst>
          </p:cNvPr>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84243AA9-4B2E-43FD-AABB-87B7E512A5ED}"/>
              </a:ext>
            </a:extLst>
          </p:cNvPr>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2051" name="Rectangle 3">
            <a:extLst>
              <a:ext uri="{FF2B5EF4-FFF2-40B4-BE49-F238E27FC236}">
                <a16:creationId xmlns:a16="http://schemas.microsoft.com/office/drawing/2014/main" id="{B09104E7-A174-4C94-BFDB-4A3AA4AE627D}"/>
              </a:ext>
            </a:extLst>
          </p:cNvPr>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a:extLst>
              <a:ext uri="{FF2B5EF4-FFF2-40B4-BE49-F238E27FC236}">
                <a16:creationId xmlns:a16="http://schemas.microsoft.com/office/drawing/2014/main" id="{6A4426A3-3499-40E9-B689-31D2D0C4D535}"/>
              </a:ext>
            </a:extLst>
          </p:cNvPr>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a:extLst>
              <a:ext uri="{FF2B5EF4-FFF2-40B4-BE49-F238E27FC236}">
                <a16:creationId xmlns:a16="http://schemas.microsoft.com/office/drawing/2014/main" id="{B42F2D2C-0C5E-41E5-B6D3-0AF9D69A99F5}"/>
              </a:ext>
            </a:extLst>
          </p:cNvPr>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a:extLst>
              <a:ext uri="{FF2B5EF4-FFF2-40B4-BE49-F238E27FC236}">
                <a16:creationId xmlns:a16="http://schemas.microsoft.com/office/drawing/2014/main" id="{B2153063-818B-4690-A098-18057C1D3A99}"/>
              </a:ext>
            </a:extLst>
          </p:cNvPr>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a:extLst>
              <a:ext uri="{FF2B5EF4-FFF2-40B4-BE49-F238E27FC236}">
                <a16:creationId xmlns:a16="http://schemas.microsoft.com/office/drawing/2014/main" id="{717088A5-A9E1-4A78-B24A-87B8E5F23532}"/>
              </a:ext>
            </a:extLst>
          </p:cNvPr>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288914EB-C816-47C1-9ECC-820C733E652F}" type="slidenum">
              <a:rPr lang="en-US" altLang="en-US"/>
              <a:pPr/>
              <a:t>‹#›</a:t>
            </a:fld>
            <a:endParaRPr lang="en-US" altLang="en-US"/>
          </a:p>
        </p:txBody>
      </p:sp>
      <p:sp>
        <p:nvSpPr>
          <p:cNvPr id="2056" name="Rectangle 8">
            <a:extLst>
              <a:ext uri="{FF2B5EF4-FFF2-40B4-BE49-F238E27FC236}">
                <a16:creationId xmlns:a16="http://schemas.microsoft.com/office/drawing/2014/main" id="{FB1F6655-D839-4B13-9639-009B30FBB540}"/>
              </a:ext>
            </a:extLst>
          </p:cNvPr>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a:extLst>
              <a:ext uri="{FF2B5EF4-FFF2-40B4-BE49-F238E27FC236}">
                <a16:creationId xmlns:a16="http://schemas.microsoft.com/office/drawing/2014/main" id="{84365D5C-13DD-4238-847E-B85309BCCAB4}"/>
              </a:ext>
            </a:extLst>
          </p:cNvPr>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a:extLst>
              <a:ext uri="{FF2B5EF4-FFF2-40B4-BE49-F238E27FC236}">
                <a16:creationId xmlns:a16="http://schemas.microsoft.com/office/drawing/2014/main" id="{86379176-2AB9-4008-9787-60375EB17C64}"/>
              </a:ext>
            </a:extLst>
          </p:cNvPr>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8</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6EBCF6D4-381F-48FF-842D-8250460519E3}"/>
              </a:ext>
            </a:extLst>
          </p:cNvPr>
          <p:cNvSpPr>
            <a:spLocks noGrp="1" noChangeArrowheads="1"/>
          </p:cNvSpPr>
          <p:nvPr>
            <p:ph type="hdr" sz="quarter"/>
          </p:nvPr>
        </p:nvSpPr>
        <p:spPr>
          <a:ln/>
        </p:spPr>
        <p:txBody>
          <a:bodyPr/>
          <a:lstStyle/>
          <a:p>
            <a:r>
              <a:rPr lang="en-US" altLang="en-US"/>
              <a:t>doc.: IEEE 802.15-&lt;doc#&gt;</a:t>
            </a:r>
          </a:p>
        </p:txBody>
      </p:sp>
      <p:sp>
        <p:nvSpPr>
          <p:cNvPr id="5" name="Rectangle 3">
            <a:extLst>
              <a:ext uri="{FF2B5EF4-FFF2-40B4-BE49-F238E27FC236}">
                <a16:creationId xmlns:a16="http://schemas.microsoft.com/office/drawing/2014/main" id="{5190A212-2C9C-46AB-9059-430C0A43BA32}"/>
              </a:ext>
            </a:extLst>
          </p:cNvPr>
          <p:cNvSpPr>
            <a:spLocks noGrp="1" noChangeArrowheads="1"/>
          </p:cNvSpPr>
          <p:nvPr>
            <p:ph type="dt" idx="1"/>
          </p:nvPr>
        </p:nvSpPr>
        <p:spPr>
          <a:ln/>
        </p:spPr>
        <p:txBody>
          <a:bodyPr/>
          <a:lstStyle/>
          <a:p>
            <a:r>
              <a:rPr lang="en-US" altLang="en-US"/>
              <a:t>&lt;month year&gt;</a:t>
            </a:r>
          </a:p>
        </p:txBody>
      </p:sp>
      <p:sp>
        <p:nvSpPr>
          <p:cNvPr id="6" name="Rectangle 6">
            <a:extLst>
              <a:ext uri="{FF2B5EF4-FFF2-40B4-BE49-F238E27FC236}">
                <a16:creationId xmlns:a16="http://schemas.microsoft.com/office/drawing/2014/main" id="{8A758F9F-24F5-421F-A1DB-E62341CCF970}"/>
              </a:ext>
            </a:extLst>
          </p:cNvPr>
          <p:cNvSpPr>
            <a:spLocks noGrp="1" noChangeArrowheads="1"/>
          </p:cNvSpPr>
          <p:nvPr>
            <p:ph type="ftr" sz="quarter" idx="4"/>
          </p:nvPr>
        </p:nvSpPr>
        <p:spPr>
          <a:ln/>
        </p:spPr>
        <p:txBody>
          <a:bodyPr/>
          <a:lstStyle/>
          <a:p>
            <a:pPr lvl="4"/>
            <a:r>
              <a:rPr lang="en-US" altLang="en-US"/>
              <a:t>&lt;author&gt;, &lt;company&gt;</a:t>
            </a:r>
          </a:p>
        </p:txBody>
      </p:sp>
      <p:sp>
        <p:nvSpPr>
          <p:cNvPr id="7" name="Rectangle 7">
            <a:extLst>
              <a:ext uri="{FF2B5EF4-FFF2-40B4-BE49-F238E27FC236}">
                <a16:creationId xmlns:a16="http://schemas.microsoft.com/office/drawing/2014/main" id="{A5EFA8C7-7335-4E44-9C19-5B2731430D69}"/>
              </a:ext>
            </a:extLst>
          </p:cNvPr>
          <p:cNvSpPr>
            <a:spLocks noGrp="1" noChangeArrowheads="1"/>
          </p:cNvSpPr>
          <p:nvPr>
            <p:ph type="sldNum" sz="quarter" idx="5"/>
          </p:nvPr>
        </p:nvSpPr>
        <p:spPr>
          <a:ln/>
        </p:spPr>
        <p:txBody>
          <a:bodyPr/>
          <a:lstStyle/>
          <a:p>
            <a:r>
              <a:rPr lang="en-US" altLang="en-US"/>
              <a:t>Page </a:t>
            </a:r>
            <a:fld id="{824EC013-93EB-48F9-854A-4C4A8EC68288}" type="slidenum">
              <a:rPr lang="en-US" altLang="en-US"/>
              <a:pPr/>
              <a:t>21</a:t>
            </a:fld>
            <a:endParaRPr lang="en-US" altLang="en-US"/>
          </a:p>
        </p:txBody>
      </p:sp>
      <p:sp>
        <p:nvSpPr>
          <p:cNvPr id="24578" name="Rectangle 2">
            <a:extLst>
              <a:ext uri="{FF2B5EF4-FFF2-40B4-BE49-F238E27FC236}">
                <a16:creationId xmlns:a16="http://schemas.microsoft.com/office/drawing/2014/main" id="{F0251BC8-9342-4CAB-A182-4084CB8D1B3C}"/>
              </a:ext>
            </a:extLst>
          </p:cNvPr>
          <p:cNvSpPr>
            <a:spLocks noGrp="1" noRot="1" noChangeAspect="1" noChangeArrowheads="1" noTextEdit="1"/>
          </p:cNvSpPr>
          <p:nvPr>
            <p:ph type="sldImg"/>
          </p:nvPr>
        </p:nvSpPr>
        <p:spPr>
          <a:xfrm>
            <a:off x="384175" y="701675"/>
            <a:ext cx="6165850" cy="3468688"/>
          </a:xfrm>
          <a:ln/>
        </p:spPr>
      </p:sp>
      <p:sp>
        <p:nvSpPr>
          <p:cNvPr id="24579" name="Rectangle 3">
            <a:extLst>
              <a:ext uri="{FF2B5EF4-FFF2-40B4-BE49-F238E27FC236}">
                <a16:creationId xmlns:a16="http://schemas.microsoft.com/office/drawing/2014/main" id="{A89D6B1B-1F53-4C74-8C28-348D6AAEED76}"/>
              </a:ext>
            </a:extLst>
          </p:cNvPr>
          <p:cNvSpPr>
            <a:spLocks noGrp="1" noChangeArrowheads="1"/>
          </p:cNvSpPr>
          <p:nvPr>
            <p:ph type="body" idx="1"/>
          </p:nvPr>
        </p:nvSpPr>
        <p:spPr/>
        <p:txBody>
          <a:bodyPr/>
          <a:lstStyle/>
          <a:p>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9340BF-5F8E-4D0D-A5E0-5A0A6D7C836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42053BFB-49A4-49D0-92A4-0B6BAD3B76A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5" name="Footer Placeholder 4">
            <a:extLst>
              <a:ext uri="{FF2B5EF4-FFF2-40B4-BE49-F238E27FC236}">
                <a16:creationId xmlns:a16="http://schemas.microsoft.com/office/drawing/2014/main" id="{4EA778FC-785C-4BC9-BC40-B3D49D6FAD97}"/>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18A494C4-704D-4121-880C-BADA06E989CE}"/>
              </a:ext>
            </a:extLst>
          </p:cNvPr>
          <p:cNvSpPr>
            <a:spLocks noGrp="1"/>
          </p:cNvSpPr>
          <p:nvPr>
            <p:ph type="sldNum" sz="quarter" idx="12"/>
          </p:nvPr>
        </p:nvSpPr>
        <p:spPr/>
        <p:txBody>
          <a:bodyPr/>
          <a:lstStyle/>
          <a:p>
            <a:fld id="{07EF11DD-EAC9-418C-AFCF-9D5EFABD0DDC}" type="slidenum">
              <a:rPr lang="en-US" smtClean="0"/>
              <a:t>‹#›</a:t>
            </a:fld>
            <a:endParaRPr lang="en-US" dirty="0"/>
          </a:p>
        </p:txBody>
      </p:sp>
    </p:spTree>
    <p:extLst>
      <p:ext uri="{BB962C8B-B14F-4D97-AF65-F5344CB8AC3E}">
        <p14:creationId xmlns:p14="http://schemas.microsoft.com/office/powerpoint/2010/main" val="9773624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7073BA-DFE5-4C44-954A-E15992A8507B}"/>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1955512-4FEA-46E7-B28E-27C557F9ACB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0A98E974-41EA-49D3-9C7D-BF95D02862FC}"/>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11364F44-03F0-42B4-87C8-857D5C6B63A7}"/>
              </a:ext>
            </a:extLst>
          </p:cNvPr>
          <p:cNvSpPr>
            <a:spLocks noGrp="1"/>
          </p:cNvSpPr>
          <p:nvPr>
            <p:ph type="sldNum" sz="quarter" idx="12"/>
          </p:nvPr>
        </p:nvSpPr>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577076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72D77BA-4D2B-4B3E-B7FE-5D96FB966678}"/>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EBE9592F-7187-4CF9-AC1A-E0C988BD63B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784AD52A-0731-4E67-8DB5-CF6FBF150E3C}"/>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AE3ABBE5-9CB9-4B4A-A05F-DAB895D53990}"/>
              </a:ext>
            </a:extLst>
          </p:cNvPr>
          <p:cNvSpPr>
            <a:spLocks noGrp="1"/>
          </p:cNvSpPr>
          <p:nvPr>
            <p:ph type="sldNum" sz="quarter" idx="12"/>
          </p:nvPr>
        </p:nvSpPr>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425494025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0"/>
            <a:ext cx="10363200" cy="1066800"/>
          </a:xfrm>
        </p:spPr>
        <p:txBody>
          <a:bodyPr/>
          <a:lstStyle/>
          <a:p>
            <a:r>
              <a:rPr lang="en-US"/>
              <a:t>Click to edit Master title style</a:t>
            </a:r>
          </a:p>
        </p:txBody>
      </p:sp>
      <p:sp>
        <p:nvSpPr>
          <p:cNvPr id="3" name="Text Placeholder 2"/>
          <p:cNvSpPr>
            <a:spLocks noGrp="1"/>
          </p:cNvSpPr>
          <p:nvPr>
            <p:ph type="body" sz="half" idx="1"/>
          </p:nvPr>
        </p:nvSpPr>
        <p:spPr>
          <a:xfrm>
            <a:off x="9144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5"/>
          <p:cNvSpPr>
            <a:spLocks noGrp="1" noChangeArrowheads="1"/>
          </p:cNvSpPr>
          <p:nvPr>
            <p:ph type="ftr" sz="quarter" idx="11"/>
          </p:nvPr>
        </p:nvSpPr>
        <p:spPr>
          <a:ln/>
        </p:spPr>
        <p:txBody>
          <a:bodyPr/>
          <a:lstStyle>
            <a:lvl1pPr>
              <a:defRPr/>
            </a:lvl1pPr>
          </a:lstStyle>
          <a:p>
            <a:pPr>
              <a:defRPr/>
            </a:pPr>
            <a:r>
              <a:rPr lang="en-US"/>
              <a:t>Tim Godfrey, EPRI</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C251FCF5-DCE1-4BE7-BAC9-5817EB43EA6A}" type="slidenum">
              <a:rPr lang="en-US"/>
              <a:pPr>
                <a:defRPr/>
              </a:pPr>
              <a:t>‹#›</a:t>
            </a:fld>
            <a:endParaRPr lang="en-US"/>
          </a:p>
        </p:txBody>
      </p:sp>
    </p:spTree>
    <p:extLst>
      <p:ext uri="{BB962C8B-B14F-4D97-AF65-F5344CB8AC3E}">
        <p14:creationId xmlns:p14="http://schemas.microsoft.com/office/powerpoint/2010/main" val="17780012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63350B-D256-44E7-8DD3-38060DAAD0E8}"/>
              </a:ext>
            </a:extLst>
          </p:cNvPr>
          <p:cNvSpPr>
            <a:spLocks noGrp="1"/>
          </p:cNvSpPr>
          <p:nvPr>
            <p:ph type="title"/>
          </p:nvPr>
        </p:nvSpPr>
        <p:spPr>
          <a:xfrm>
            <a:off x="838200" y="365125"/>
            <a:ext cx="10515600" cy="930275"/>
          </a:xfrm>
        </p:spPr>
        <p:txBody>
          <a:bodyPr/>
          <a:lstStyle/>
          <a:p>
            <a:r>
              <a:rPr lang="en-US"/>
              <a:t>Click to edit Master title style</a:t>
            </a:r>
          </a:p>
        </p:txBody>
      </p:sp>
      <p:sp>
        <p:nvSpPr>
          <p:cNvPr id="3" name="Content Placeholder 2">
            <a:extLst>
              <a:ext uri="{FF2B5EF4-FFF2-40B4-BE49-F238E27FC236}">
                <a16:creationId xmlns:a16="http://schemas.microsoft.com/office/drawing/2014/main" id="{BBD421C6-9CB3-41CD-8227-890B3D0449A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78DA6447-DA94-425E-BDE1-D21A72CCDAE4}"/>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68D5D4A3-7633-4E8D-842A-4F45BFB25D6E}"/>
              </a:ext>
            </a:extLst>
          </p:cNvPr>
          <p:cNvSpPr>
            <a:spLocks noGrp="1"/>
          </p:cNvSpPr>
          <p:nvPr>
            <p:ph type="sldNum" sz="quarter" idx="12"/>
          </p:nvPr>
        </p:nvSpPr>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12049222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027142-C481-40BB-8C62-2589565C5BD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68F42F0D-64F5-4F57-809B-361119C9420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5" name="Footer Placeholder 4">
            <a:extLst>
              <a:ext uri="{FF2B5EF4-FFF2-40B4-BE49-F238E27FC236}">
                <a16:creationId xmlns:a16="http://schemas.microsoft.com/office/drawing/2014/main" id="{E8F1227C-1827-4C02-8ED1-FA33BA291579}"/>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D851D1B6-7A65-422B-A56F-025734ED9681}"/>
              </a:ext>
            </a:extLst>
          </p:cNvPr>
          <p:cNvSpPr>
            <a:spLocks noGrp="1"/>
          </p:cNvSpPr>
          <p:nvPr>
            <p:ph type="sldNum" sz="quarter" idx="12"/>
          </p:nvPr>
        </p:nvSpPr>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18019923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1B6E73-F79A-4294-AB49-DB8A23551354}"/>
              </a:ext>
            </a:extLst>
          </p:cNvPr>
          <p:cNvSpPr>
            <a:spLocks noGrp="1"/>
          </p:cNvSpPr>
          <p:nvPr>
            <p:ph type="title"/>
          </p:nvPr>
        </p:nvSpPr>
        <p:spPr>
          <a:xfrm>
            <a:off x="838200" y="365125"/>
            <a:ext cx="10515600" cy="930275"/>
          </a:xfrm>
        </p:spPr>
        <p:txBody>
          <a:bodyPr/>
          <a:lstStyle/>
          <a:p>
            <a:r>
              <a:rPr lang="en-US"/>
              <a:t>Click to edit Master title style</a:t>
            </a:r>
          </a:p>
        </p:txBody>
      </p:sp>
      <p:sp>
        <p:nvSpPr>
          <p:cNvPr id="3" name="Content Placeholder 2">
            <a:extLst>
              <a:ext uri="{FF2B5EF4-FFF2-40B4-BE49-F238E27FC236}">
                <a16:creationId xmlns:a16="http://schemas.microsoft.com/office/drawing/2014/main" id="{DE892829-C4B6-40F9-8536-F4E7C661EED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D1814764-BA73-4A2C-B415-2A1020208BA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a:extLst>
              <a:ext uri="{FF2B5EF4-FFF2-40B4-BE49-F238E27FC236}">
                <a16:creationId xmlns:a16="http://schemas.microsoft.com/office/drawing/2014/main" id="{AE6E336D-F23D-4CA2-AA0E-C78141335070}"/>
              </a:ext>
            </a:extLst>
          </p:cNvPr>
          <p:cNvSpPr>
            <a:spLocks noGrp="1"/>
          </p:cNvSpPr>
          <p:nvPr>
            <p:ph type="ftr" sz="quarter" idx="11"/>
          </p:nvPr>
        </p:nvSpPr>
        <p:spPr/>
        <p:txBody>
          <a:bodyPr/>
          <a:lstStyle/>
          <a:p>
            <a:r>
              <a:rPr lang="en-US"/>
              <a:t>Tim Godfrey, EPRI</a:t>
            </a:r>
          </a:p>
        </p:txBody>
      </p:sp>
      <p:sp>
        <p:nvSpPr>
          <p:cNvPr id="7" name="Slide Number Placeholder 6">
            <a:extLst>
              <a:ext uri="{FF2B5EF4-FFF2-40B4-BE49-F238E27FC236}">
                <a16:creationId xmlns:a16="http://schemas.microsoft.com/office/drawing/2014/main" id="{2BABFD56-369C-463C-84E4-88F20A312188}"/>
              </a:ext>
            </a:extLst>
          </p:cNvPr>
          <p:cNvSpPr>
            <a:spLocks noGrp="1"/>
          </p:cNvSpPr>
          <p:nvPr>
            <p:ph type="sldNum" sz="quarter" idx="12"/>
          </p:nvPr>
        </p:nvSpPr>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2357040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484CBD-1CC6-4FF3-8562-A467F6E7DC8E}"/>
              </a:ext>
            </a:extLst>
          </p:cNvPr>
          <p:cNvSpPr>
            <a:spLocks noGrp="1"/>
          </p:cNvSpPr>
          <p:nvPr>
            <p:ph type="title"/>
          </p:nvPr>
        </p:nvSpPr>
        <p:spPr>
          <a:xfrm>
            <a:off x="839788" y="365125"/>
            <a:ext cx="10515600" cy="823913"/>
          </a:xfrm>
        </p:spPr>
        <p:txBody>
          <a:bodyPr/>
          <a:lstStyle/>
          <a:p>
            <a:r>
              <a:rPr lang="en-US" dirty="0"/>
              <a:t>Click to edit Master title style</a:t>
            </a:r>
          </a:p>
        </p:txBody>
      </p:sp>
      <p:sp>
        <p:nvSpPr>
          <p:cNvPr id="3" name="Text Placeholder 2">
            <a:extLst>
              <a:ext uri="{FF2B5EF4-FFF2-40B4-BE49-F238E27FC236}">
                <a16:creationId xmlns:a16="http://schemas.microsoft.com/office/drawing/2014/main" id="{A68EC7E5-4FD1-4F6C-A00D-EBD1AEE9834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40AAB7E-4161-45BC-B6A2-502784EAB85D}"/>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8C577CD-7926-450F-BA89-6047CE1E44D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0FB9390-E2E2-4EB8-BBFD-A88A78505D53}"/>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ooter Placeholder 7">
            <a:extLst>
              <a:ext uri="{FF2B5EF4-FFF2-40B4-BE49-F238E27FC236}">
                <a16:creationId xmlns:a16="http://schemas.microsoft.com/office/drawing/2014/main" id="{A48AADB4-F065-4243-BC32-C53D77F12E3A}"/>
              </a:ext>
            </a:extLst>
          </p:cNvPr>
          <p:cNvSpPr>
            <a:spLocks noGrp="1"/>
          </p:cNvSpPr>
          <p:nvPr>
            <p:ph type="ftr" sz="quarter" idx="11"/>
          </p:nvPr>
        </p:nvSpPr>
        <p:spPr/>
        <p:txBody>
          <a:bodyPr/>
          <a:lstStyle/>
          <a:p>
            <a:r>
              <a:rPr lang="en-US"/>
              <a:t>Tim Godfrey, EPRI</a:t>
            </a:r>
          </a:p>
        </p:txBody>
      </p:sp>
      <p:sp>
        <p:nvSpPr>
          <p:cNvPr id="9" name="Slide Number Placeholder 8">
            <a:extLst>
              <a:ext uri="{FF2B5EF4-FFF2-40B4-BE49-F238E27FC236}">
                <a16:creationId xmlns:a16="http://schemas.microsoft.com/office/drawing/2014/main" id="{73A90B6F-4CA1-4484-84E6-75247FA5405C}"/>
              </a:ext>
            </a:extLst>
          </p:cNvPr>
          <p:cNvSpPr>
            <a:spLocks noGrp="1"/>
          </p:cNvSpPr>
          <p:nvPr>
            <p:ph type="sldNum" sz="quarter" idx="12"/>
          </p:nvPr>
        </p:nvSpPr>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37599448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986945-D244-4ACF-A404-655E61D9F2B6}"/>
              </a:ext>
            </a:extLst>
          </p:cNvPr>
          <p:cNvSpPr>
            <a:spLocks noGrp="1"/>
          </p:cNvSpPr>
          <p:nvPr>
            <p:ph type="title"/>
          </p:nvPr>
        </p:nvSpPr>
        <p:spPr>
          <a:xfrm>
            <a:off x="838200" y="365125"/>
            <a:ext cx="10515600" cy="854075"/>
          </a:xfrm>
        </p:spPr>
        <p:txBody>
          <a:bodyPr/>
          <a:lstStyle/>
          <a:p>
            <a:r>
              <a:rPr lang="en-US" dirty="0"/>
              <a:t>Click to edit Master title style</a:t>
            </a:r>
          </a:p>
        </p:txBody>
      </p:sp>
      <p:sp>
        <p:nvSpPr>
          <p:cNvPr id="4" name="Footer Placeholder 3">
            <a:extLst>
              <a:ext uri="{FF2B5EF4-FFF2-40B4-BE49-F238E27FC236}">
                <a16:creationId xmlns:a16="http://schemas.microsoft.com/office/drawing/2014/main" id="{68D4BF79-07B4-4955-B85E-4405A1F860BD}"/>
              </a:ext>
            </a:extLst>
          </p:cNvPr>
          <p:cNvSpPr>
            <a:spLocks noGrp="1"/>
          </p:cNvSpPr>
          <p:nvPr>
            <p:ph type="ftr" sz="quarter" idx="11"/>
          </p:nvPr>
        </p:nvSpPr>
        <p:spPr/>
        <p:txBody>
          <a:bodyPr/>
          <a:lstStyle/>
          <a:p>
            <a:r>
              <a:rPr lang="en-US"/>
              <a:t>Tim Godfrey, EPRI</a:t>
            </a:r>
          </a:p>
        </p:txBody>
      </p:sp>
      <p:sp>
        <p:nvSpPr>
          <p:cNvPr id="5" name="Slide Number Placeholder 4">
            <a:extLst>
              <a:ext uri="{FF2B5EF4-FFF2-40B4-BE49-F238E27FC236}">
                <a16:creationId xmlns:a16="http://schemas.microsoft.com/office/drawing/2014/main" id="{B8AD029C-D020-47D5-BB22-7E9C3ECD6ED2}"/>
              </a:ext>
            </a:extLst>
          </p:cNvPr>
          <p:cNvSpPr>
            <a:spLocks noGrp="1"/>
          </p:cNvSpPr>
          <p:nvPr>
            <p:ph type="sldNum" sz="quarter" idx="12"/>
          </p:nvPr>
        </p:nvSpPr>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16757147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a:extLst>
              <a:ext uri="{FF2B5EF4-FFF2-40B4-BE49-F238E27FC236}">
                <a16:creationId xmlns:a16="http://schemas.microsoft.com/office/drawing/2014/main" id="{2365A174-56AE-48D1-AEA8-B9023FC3FC5F}"/>
              </a:ext>
            </a:extLst>
          </p:cNvPr>
          <p:cNvSpPr>
            <a:spLocks noGrp="1"/>
          </p:cNvSpPr>
          <p:nvPr>
            <p:ph type="ftr" sz="quarter" idx="11"/>
          </p:nvPr>
        </p:nvSpPr>
        <p:spPr/>
        <p:txBody>
          <a:bodyPr/>
          <a:lstStyle/>
          <a:p>
            <a:r>
              <a:rPr lang="en-US"/>
              <a:t>Tim Godfrey, EPRI</a:t>
            </a:r>
          </a:p>
        </p:txBody>
      </p:sp>
      <p:sp>
        <p:nvSpPr>
          <p:cNvPr id="4" name="Slide Number Placeholder 3">
            <a:extLst>
              <a:ext uri="{FF2B5EF4-FFF2-40B4-BE49-F238E27FC236}">
                <a16:creationId xmlns:a16="http://schemas.microsoft.com/office/drawing/2014/main" id="{359ADC39-63CB-4FFF-9A4E-E9D8BC55143D}"/>
              </a:ext>
            </a:extLst>
          </p:cNvPr>
          <p:cNvSpPr>
            <a:spLocks noGrp="1"/>
          </p:cNvSpPr>
          <p:nvPr>
            <p:ph type="sldNum" sz="quarter" idx="12"/>
          </p:nvPr>
        </p:nvSpPr>
        <p:spPr>
          <a:xfrm>
            <a:off x="8763000" y="6324600"/>
            <a:ext cx="2971800" cy="365125"/>
          </a:xfrm>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25967126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A86261-5664-4BA1-AD8D-3C2951254CA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CCE03710-801E-48A3-88E4-273215BF714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D25BE92-F09A-40B2-91D2-966B9CECC97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6" name="Footer Placeholder 5">
            <a:extLst>
              <a:ext uri="{FF2B5EF4-FFF2-40B4-BE49-F238E27FC236}">
                <a16:creationId xmlns:a16="http://schemas.microsoft.com/office/drawing/2014/main" id="{25075EBD-42C1-4C96-A5AC-4EFD298D6DEC}"/>
              </a:ext>
            </a:extLst>
          </p:cNvPr>
          <p:cNvSpPr>
            <a:spLocks noGrp="1"/>
          </p:cNvSpPr>
          <p:nvPr>
            <p:ph type="ftr" sz="quarter" idx="11"/>
          </p:nvPr>
        </p:nvSpPr>
        <p:spPr/>
        <p:txBody>
          <a:bodyPr/>
          <a:lstStyle/>
          <a:p>
            <a:r>
              <a:rPr lang="en-US"/>
              <a:t>Tim Godfrey, EPRI</a:t>
            </a:r>
          </a:p>
        </p:txBody>
      </p:sp>
      <p:sp>
        <p:nvSpPr>
          <p:cNvPr id="7" name="Slide Number Placeholder 6">
            <a:extLst>
              <a:ext uri="{FF2B5EF4-FFF2-40B4-BE49-F238E27FC236}">
                <a16:creationId xmlns:a16="http://schemas.microsoft.com/office/drawing/2014/main" id="{2DB7ACE0-D531-441A-8943-C5CCE77839B8}"/>
              </a:ext>
            </a:extLst>
          </p:cNvPr>
          <p:cNvSpPr>
            <a:spLocks noGrp="1"/>
          </p:cNvSpPr>
          <p:nvPr>
            <p:ph type="sldNum" sz="quarter" idx="12"/>
          </p:nvPr>
        </p:nvSpPr>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8258329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626A7D-2472-4CDF-ABB8-66DC7ABFF4E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21B1465E-A98A-478B-9060-52E165B4556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01C3CB6B-9C7B-4B3D-9A69-A2E172F61E8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6" name="Footer Placeholder 5">
            <a:extLst>
              <a:ext uri="{FF2B5EF4-FFF2-40B4-BE49-F238E27FC236}">
                <a16:creationId xmlns:a16="http://schemas.microsoft.com/office/drawing/2014/main" id="{5E7DC09F-8F0C-4098-9491-389FBE232850}"/>
              </a:ext>
            </a:extLst>
          </p:cNvPr>
          <p:cNvSpPr>
            <a:spLocks noGrp="1"/>
          </p:cNvSpPr>
          <p:nvPr>
            <p:ph type="ftr" sz="quarter" idx="11"/>
          </p:nvPr>
        </p:nvSpPr>
        <p:spPr/>
        <p:txBody>
          <a:bodyPr/>
          <a:lstStyle/>
          <a:p>
            <a:r>
              <a:rPr lang="en-US"/>
              <a:t>Tim Godfrey, EPRI</a:t>
            </a:r>
          </a:p>
        </p:txBody>
      </p:sp>
      <p:sp>
        <p:nvSpPr>
          <p:cNvPr id="7" name="Slide Number Placeholder 6">
            <a:extLst>
              <a:ext uri="{FF2B5EF4-FFF2-40B4-BE49-F238E27FC236}">
                <a16:creationId xmlns:a16="http://schemas.microsoft.com/office/drawing/2014/main" id="{70B0D7CC-DB8E-4140-BA08-577D0AD11663}"/>
              </a:ext>
            </a:extLst>
          </p:cNvPr>
          <p:cNvSpPr>
            <a:spLocks noGrp="1"/>
          </p:cNvSpPr>
          <p:nvPr>
            <p:ph type="sldNum" sz="quarter" idx="12"/>
          </p:nvPr>
        </p:nvSpPr>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29923070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1AB3816-5C3B-4480-A3BA-9E26AB749B5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F64C7785-415E-4D48-8CF9-C23EA7D30E5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9A46D66-C183-4B27-AD35-6FEBAD97DA0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dirty="0"/>
              <a:t>November 2020</a:t>
            </a:r>
          </a:p>
        </p:txBody>
      </p:sp>
      <p:sp>
        <p:nvSpPr>
          <p:cNvPr id="5" name="Footer Placeholder 4">
            <a:extLst>
              <a:ext uri="{FF2B5EF4-FFF2-40B4-BE49-F238E27FC236}">
                <a16:creationId xmlns:a16="http://schemas.microsoft.com/office/drawing/2014/main" id="{DD4F7FCF-5385-49E4-8DA1-C7DBB0F96C7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Tim Godfrey, EPRI</a:t>
            </a:r>
          </a:p>
        </p:txBody>
      </p:sp>
      <p:sp>
        <p:nvSpPr>
          <p:cNvPr id="6" name="Slide Number Placeholder 5">
            <a:extLst>
              <a:ext uri="{FF2B5EF4-FFF2-40B4-BE49-F238E27FC236}">
                <a16:creationId xmlns:a16="http://schemas.microsoft.com/office/drawing/2014/main" id="{44346B63-CD11-439F-A72D-80BE47519D7F}"/>
              </a:ext>
            </a:extLst>
          </p:cNvPr>
          <p:cNvSpPr>
            <a:spLocks noGrp="1"/>
          </p:cNvSpPr>
          <p:nvPr>
            <p:ph type="sldNum" sz="quarter" idx="4"/>
          </p:nvPr>
        </p:nvSpPr>
        <p:spPr>
          <a:xfrm>
            <a:off x="8915400" y="6356350"/>
            <a:ext cx="2971800" cy="365125"/>
          </a:xfrm>
          <a:prstGeom prst="rect">
            <a:avLst/>
          </a:prstGeom>
        </p:spPr>
        <p:txBody>
          <a:bodyPr vert="horz" lIns="91440" tIns="45720" rIns="91440" bIns="45720" rtlCol="0" anchor="ctr"/>
          <a:lstStyle>
            <a:lvl1pPr algn="r">
              <a:defRPr sz="1400" b="1">
                <a:solidFill>
                  <a:schemeClr val="tx1"/>
                </a:solidFill>
              </a:defRPr>
            </a:lvl1pPr>
          </a:lstStyle>
          <a:p>
            <a:r>
              <a:rPr lang="en-US" dirty="0"/>
              <a:t>&lt;#&gt;</a:t>
            </a:r>
          </a:p>
        </p:txBody>
      </p:sp>
      <p:sp>
        <p:nvSpPr>
          <p:cNvPr id="7" name="TextBox 6">
            <a:extLst>
              <a:ext uri="{FF2B5EF4-FFF2-40B4-BE49-F238E27FC236}">
                <a16:creationId xmlns:a16="http://schemas.microsoft.com/office/drawing/2014/main" id="{8DF26BF1-2382-417D-B3C8-4E7D1A89DD76}"/>
              </a:ext>
            </a:extLst>
          </p:cNvPr>
          <p:cNvSpPr txBox="1"/>
          <p:nvPr userDrawn="1"/>
        </p:nvSpPr>
        <p:spPr>
          <a:xfrm>
            <a:off x="8153400" y="-17905"/>
            <a:ext cx="2723823" cy="369332"/>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dirty="0"/>
              <a:t>doc.:IEEE802.15-20-0310r0</a:t>
            </a:r>
          </a:p>
        </p:txBody>
      </p:sp>
    </p:spTree>
    <p:extLst>
      <p:ext uri="{BB962C8B-B14F-4D97-AF65-F5344CB8AC3E}">
        <p14:creationId xmlns:p14="http://schemas.microsoft.com/office/powerpoint/2010/main" val="117866395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2.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8" Type="http://schemas.openxmlformats.org/officeDocument/2006/relationships/hyperlink" Target="https://mentor.ieee.org/802.15/dcn/20/15-20-0079-03-016t-task-group-16t-call-for-contributions.docx" TargetMode="External"/><Relationship Id="rId3" Type="http://schemas.openxmlformats.org/officeDocument/2006/relationships/hyperlink" Target="https://mentor.ieee.org/802.15/dcn/20/15-20-0182-00-016t" TargetMode="External"/><Relationship Id="rId7" Type="http://schemas.openxmlformats.org/officeDocument/2006/relationships/hyperlink" Target="mailto:tim.godfrey@ieee.org" TargetMode="External"/><Relationship Id="rId2" Type="http://schemas.openxmlformats.org/officeDocument/2006/relationships/hyperlink" Target="https://mentor.ieee.org/802.15/dcn/20/15-20-0071-00-016t-802-16t-use-case-spreadsheet.xlsx" TargetMode="External"/><Relationship Id="rId1" Type="http://schemas.openxmlformats.org/officeDocument/2006/relationships/slideLayout" Target="../slideLayouts/slideLayout2.xml"/><Relationship Id="rId6" Type="http://schemas.openxmlformats.org/officeDocument/2006/relationships/hyperlink" Target="https://mentor.ieee.org/802.15" TargetMode="External"/><Relationship Id="rId5" Type="http://schemas.openxmlformats.org/officeDocument/2006/relationships/hyperlink" Target="http://grouper.ieee.org/groups/802/15/calendar.html" TargetMode="External"/><Relationship Id="rId4" Type="http://schemas.openxmlformats.org/officeDocument/2006/relationships/hyperlink" Target="http://grouper.ieee.org/groups/802/15/pub/Subscribe.html"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5/dcn/20/15-20-0213-01-016t-ieee-802-16t-use-cases.xlsx" TargetMode="External"/><Relationship Id="rId2" Type="http://schemas.openxmlformats.org/officeDocument/2006/relationships/hyperlink" Target="https://mentor.ieee.org/802.15/dcn/20/15-20-0055-04-016t-frequency-band-layout.xlsx"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sip:1711567626@epri.webex.com" TargetMode="External"/><Relationship Id="rId2" Type="http://schemas.openxmlformats.org/officeDocument/2006/relationships/hyperlink" Target="https://epri.webex.com/epri/j.php?MTID=m74c56fd1c17318e71ad4b0912b348681" TargetMode="External"/><Relationship Id="rId1" Type="http://schemas.openxmlformats.org/officeDocument/2006/relationships/slideLayout" Target="../slideLayouts/slideLayout2.xml"/><Relationship Id="rId6" Type="http://schemas.openxmlformats.org/officeDocument/2006/relationships/hyperlink" Target="https://www.webex.com/pdf/tollfree_restrictions.pdf" TargetMode="External"/><Relationship Id="rId5" Type="http://schemas.openxmlformats.org/officeDocument/2006/relationships/hyperlink" Target="https://epri.webex.com/epri/globalcallin.php?MTID=m24a25091cbbae336ee8989225df3a5bc" TargetMode="External"/><Relationship Id="rId4" Type="http://schemas.openxmlformats.org/officeDocument/2006/relationships/hyperlink" Target="https://epri.webex.com/epri/j.php?MTID=mf97bb07dad7c341493f6ca1ac009c880"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2" Type="http://schemas.openxmlformats.org/officeDocument/2006/relationships/hyperlink" Target="https://mentor.ieee.org/802.15/dcn/20/15-20-0069-01-016t-march-2020-tg16t-meeting-presentation.pptx"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a:extLst>
              <a:ext uri="{FF2B5EF4-FFF2-40B4-BE49-F238E27FC236}">
                <a16:creationId xmlns:a16="http://schemas.microsoft.com/office/drawing/2014/main" id="{5DE7E795-F202-4917-99A0-673B57CFE9E3}"/>
              </a:ext>
            </a:extLst>
          </p:cNvPr>
          <p:cNvSpPr>
            <a:spLocks noGrp="1"/>
          </p:cNvSpPr>
          <p:nvPr>
            <p:ph type="dt" sz="half" idx="4294967295"/>
          </p:nvPr>
        </p:nvSpPr>
        <p:spPr>
          <a:xfrm>
            <a:off x="838200" y="6356350"/>
            <a:ext cx="2743200" cy="365125"/>
          </a:xfrm>
        </p:spPr>
        <p:txBody>
          <a:bodyPr/>
          <a:lstStyle/>
          <a:p>
            <a:r>
              <a:rPr lang="en-US" altLang="en-US" dirty="0"/>
              <a:t>November 2020</a:t>
            </a:r>
          </a:p>
        </p:txBody>
      </p:sp>
      <p:sp>
        <p:nvSpPr>
          <p:cNvPr id="5" name="Footer Placeholder 2">
            <a:extLst>
              <a:ext uri="{FF2B5EF4-FFF2-40B4-BE49-F238E27FC236}">
                <a16:creationId xmlns:a16="http://schemas.microsoft.com/office/drawing/2014/main" id="{0534660E-41DC-4E57-96E1-79D8CC785BC3}"/>
              </a:ext>
            </a:extLst>
          </p:cNvPr>
          <p:cNvSpPr>
            <a:spLocks noGrp="1"/>
          </p:cNvSpPr>
          <p:nvPr>
            <p:ph type="ftr" sz="quarter" idx="11"/>
          </p:nvPr>
        </p:nvSpPr>
        <p:spPr/>
        <p:txBody>
          <a:bodyPr/>
          <a:lstStyle/>
          <a:p>
            <a:r>
              <a:rPr lang="en-US" altLang="en-US"/>
              <a:t>Tim Godfrey, EPRI</a:t>
            </a:r>
            <a:endParaRPr lang="en-US" altLang="en-US" dirty="0"/>
          </a:p>
        </p:txBody>
      </p:sp>
      <p:sp>
        <p:nvSpPr>
          <p:cNvPr id="6" name="Slide Number Placeholder 3">
            <a:extLst>
              <a:ext uri="{FF2B5EF4-FFF2-40B4-BE49-F238E27FC236}">
                <a16:creationId xmlns:a16="http://schemas.microsoft.com/office/drawing/2014/main" id="{CB0E719E-DD36-40FA-8351-E33DEAA0C7E6}"/>
              </a:ext>
            </a:extLst>
          </p:cNvPr>
          <p:cNvSpPr>
            <a:spLocks noGrp="1"/>
          </p:cNvSpPr>
          <p:nvPr>
            <p:ph type="sldNum" sz="quarter" idx="12"/>
          </p:nvPr>
        </p:nvSpPr>
        <p:spPr/>
        <p:txBody>
          <a:bodyPr/>
          <a:lstStyle/>
          <a:p>
            <a:r>
              <a:rPr lang="en-US" altLang="en-US"/>
              <a:t>Slide </a:t>
            </a:r>
            <a:fld id="{C6213B5F-16EA-4E6C-B391-0D0EC6DE41A6}" type="slidenum">
              <a:rPr lang="en-US" altLang="en-US"/>
              <a:pPr/>
              <a:t>1</a:t>
            </a:fld>
            <a:endParaRPr lang="en-US" altLang="en-US"/>
          </a:p>
        </p:txBody>
      </p:sp>
      <p:sp>
        <p:nvSpPr>
          <p:cNvPr id="27651" name="Rectangle 3">
            <a:extLst>
              <a:ext uri="{FF2B5EF4-FFF2-40B4-BE49-F238E27FC236}">
                <a16:creationId xmlns:a16="http://schemas.microsoft.com/office/drawing/2014/main" id="{17B834E8-C5BF-45C8-98A9-4170D14E20A0}"/>
              </a:ext>
            </a:extLst>
          </p:cNvPr>
          <p:cNvSpPr>
            <a:spLocks noChangeArrowheads="1"/>
          </p:cNvSpPr>
          <p:nvPr/>
        </p:nvSpPr>
        <p:spPr bwMode="auto">
          <a:xfrm>
            <a:off x="381000" y="609600"/>
            <a:ext cx="11430000" cy="513986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20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b="1" dirty="0">
              <a:solidFill>
                <a:schemeClr val="tx2"/>
              </a:solidFill>
            </a:endParaRPr>
          </a:p>
          <a:p>
            <a:endParaRPr lang="en-US" altLang="en-US" dirty="0">
              <a:solidFill>
                <a:schemeClr val="tx2"/>
              </a:solidFill>
            </a:endParaRPr>
          </a:p>
          <a:p>
            <a:endParaRPr lang="en-US" altLang="en-US" b="1" dirty="0">
              <a:solidFill>
                <a:schemeClr val="tx2"/>
              </a:solidFill>
            </a:endParaRPr>
          </a:p>
          <a:p>
            <a:r>
              <a:rPr lang="en-US" altLang="en-US" b="1" dirty="0">
                <a:solidFill>
                  <a:schemeClr val="tx2"/>
                </a:solidFill>
              </a:rPr>
              <a:t>Submission Title:</a:t>
            </a:r>
            <a:r>
              <a:rPr lang="en-US" altLang="en-US" dirty="0">
                <a:solidFill>
                  <a:schemeClr val="tx2"/>
                </a:solidFill>
              </a:rPr>
              <a:t> Licensed Narrowband 16t </a:t>
            </a:r>
            <a:r>
              <a:rPr lang="en-US" dirty="0"/>
              <a:t>November 2020 Plenary Meeting 1 Presentation </a:t>
            </a:r>
            <a:r>
              <a:rPr lang="en-US" altLang="en-US" dirty="0">
                <a:solidFill>
                  <a:schemeClr val="tx2"/>
                </a:solidFill>
              </a:rPr>
              <a:t>– Nov 3, 2020	</a:t>
            </a:r>
          </a:p>
          <a:p>
            <a:endParaRPr lang="en-US" altLang="en-US" dirty="0">
              <a:solidFill>
                <a:schemeClr val="tx2"/>
              </a:solidFill>
            </a:endParaRPr>
          </a:p>
          <a:p>
            <a:r>
              <a:rPr lang="en-US" altLang="en-US" b="1" dirty="0">
                <a:solidFill>
                  <a:schemeClr val="tx2"/>
                </a:solidFill>
              </a:rPr>
              <a:t>Date Submitted: </a:t>
            </a:r>
            <a:r>
              <a:rPr lang="en-US" altLang="en-US" dirty="0">
                <a:solidFill>
                  <a:schemeClr val="tx2"/>
                </a:solidFill>
              </a:rPr>
              <a:t>2020-11-02</a:t>
            </a:r>
          </a:p>
          <a:p>
            <a:endParaRPr lang="en-US" altLang="en-US" dirty="0">
              <a:solidFill>
                <a:schemeClr val="tx2"/>
              </a:solidFill>
            </a:endParaRPr>
          </a:p>
          <a:p>
            <a:r>
              <a:rPr lang="en-US" altLang="en-US" b="1" dirty="0">
                <a:solidFill>
                  <a:schemeClr val="tx2"/>
                </a:solidFill>
              </a:rPr>
              <a:t>Source:</a:t>
            </a:r>
            <a:r>
              <a:rPr lang="en-US" altLang="en-US" dirty="0">
                <a:solidFill>
                  <a:schemeClr val="tx2"/>
                </a:solidFill>
              </a:rPr>
              <a:t> Tim Godfrey, EPRI</a:t>
            </a:r>
          </a:p>
          <a:p>
            <a:endParaRPr lang="en-US" altLang="en-US" dirty="0">
              <a:solidFill>
                <a:schemeClr val="tx2"/>
              </a:solidFill>
            </a:endParaRPr>
          </a:p>
          <a:p>
            <a:pPr>
              <a:spcBef>
                <a:spcPts val="600"/>
              </a:spcBef>
              <a:spcAft>
                <a:spcPts val="600"/>
              </a:spcAft>
            </a:pPr>
            <a:r>
              <a:rPr lang="en-US" altLang="en-US" b="1" dirty="0">
                <a:solidFill>
                  <a:schemeClr val="tx2"/>
                </a:solidFill>
              </a:rPr>
              <a:t>Abstract:</a:t>
            </a:r>
            <a:r>
              <a:rPr lang="en-US" altLang="en-US" dirty="0">
                <a:solidFill>
                  <a:schemeClr val="tx2"/>
                </a:solidFill>
              </a:rPr>
              <a:t>	Meeting Agenda and Presentation</a:t>
            </a:r>
          </a:p>
          <a:p>
            <a:pPr>
              <a:spcBef>
                <a:spcPts val="600"/>
              </a:spcBef>
              <a:spcAft>
                <a:spcPts val="600"/>
              </a:spcAft>
            </a:pPr>
            <a:r>
              <a:rPr lang="en-US" altLang="en-US" b="1" dirty="0">
                <a:solidFill>
                  <a:schemeClr val="tx2"/>
                </a:solidFill>
              </a:rPr>
              <a:t>Purpose:</a:t>
            </a:r>
            <a:r>
              <a:rPr lang="en-US" altLang="en-US" dirty="0">
                <a:solidFill>
                  <a:schemeClr val="tx2"/>
                </a:solidFill>
              </a:rPr>
              <a:t>	Chair’s presentation for task group meeting</a:t>
            </a:r>
          </a:p>
          <a:p>
            <a:r>
              <a:rPr lang="en-US" altLang="en-US" b="1" dirty="0">
                <a:solidFill>
                  <a:schemeClr val="tx2"/>
                </a:solidFill>
              </a:rPr>
              <a:t>Notice:</a:t>
            </a:r>
            <a:r>
              <a:rPr lang="en-US" altLang="en-US"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b="1" dirty="0">
                <a:solidFill>
                  <a:schemeClr val="tx2"/>
                </a:solidFill>
              </a:rPr>
              <a:t>Release:</a:t>
            </a:r>
            <a:r>
              <a:rPr lang="en-US" altLang="en-US" dirty="0">
                <a:solidFill>
                  <a:schemeClr val="tx2"/>
                </a:solidFill>
              </a:rPr>
              <a:t>	The contributor acknowledges and accepts that this contribution becomes the property of IEEE and may be made publicly available by P802.15.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304800" y="1344612"/>
            <a:ext cx="11582400" cy="4351338"/>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sz="quarter" idx="12"/>
          </p:nvPr>
        </p:nvSpPr>
        <p:spPr/>
        <p:txBody>
          <a:bodyPr/>
          <a:lstStyle/>
          <a:p>
            <a:fld id="{A3979A82-1A5E-4C7B-AFC0-111CA6C3130A}" type="slidenum">
              <a:rPr lang="en-US" altLang="en-US" smtClean="0"/>
              <a:pPr/>
              <a:t>10</a:t>
            </a:fld>
            <a:endParaRPr lang="en-US" altLang="en-US"/>
          </a:p>
        </p:txBody>
      </p:sp>
      <p:sp>
        <p:nvSpPr>
          <p:cNvPr id="6" name="Footer Placeholder 5"/>
          <p:cNvSpPr>
            <a:spLocks noGrp="1"/>
          </p:cNvSpPr>
          <p:nvPr>
            <p:ph type="ftr" idx="4294967295"/>
          </p:nvPr>
        </p:nvSpPr>
        <p:spPr bwMode="auto">
          <a:xfrm>
            <a:off x="0" y="6540500"/>
            <a:ext cx="4246563"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Tim Godfrey, EPRI</a:t>
            </a:r>
          </a:p>
        </p:txBody>
      </p:sp>
      <p:sp>
        <p:nvSpPr>
          <p:cNvPr id="5" name="Date Placeholder 4"/>
          <p:cNvSpPr>
            <a:spLocks noGrp="1"/>
          </p:cNvSpPr>
          <p:nvPr>
            <p:ph type="dt" idx="4294967295"/>
          </p:nvPr>
        </p:nvSpPr>
        <p:spPr bwMode="auto">
          <a:xfrm>
            <a:off x="0" y="6491288"/>
            <a:ext cx="250031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lgn="ctr"/>
            <a:r>
              <a:rPr lang="en-US" dirty="0"/>
              <a:t>November 2020</a:t>
            </a:r>
            <a:endParaRPr lang="en-GB" dirty="0"/>
          </a:p>
        </p:txBody>
      </p:sp>
    </p:spTree>
    <p:extLst>
      <p:ext uri="{BB962C8B-B14F-4D97-AF65-F5344CB8AC3E}">
        <p14:creationId xmlns:p14="http://schemas.microsoft.com/office/powerpoint/2010/main" val="1311718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normAutofit fontScale="92500" lnSpcReduction="20000"/>
          </a:bodyPr>
          <a:lstStyle/>
          <a:p>
            <a:r>
              <a:rPr lang="en-US" dirty="0"/>
              <a:t>All participants in IEEE-SA activities are expected to adhere to the core principles underlying the:</a:t>
            </a:r>
          </a:p>
          <a:p>
            <a:pPr lvl="1"/>
            <a:r>
              <a:rPr lang="en-US" dirty="0">
                <a:hlinkClick r:id="rId2"/>
              </a:rPr>
              <a:t>IEEE Code of Ethics</a:t>
            </a:r>
            <a:endParaRPr lang="en-US" dirty="0"/>
          </a:p>
          <a:p>
            <a:pPr lvl="1"/>
            <a:r>
              <a:rPr lang="en-US" dirty="0">
                <a:hlinkClick r:id="rId3"/>
              </a:rPr>
              <a:t>IEEE Code of Conduct</a:t>
            </a:r>
            <a:endParaRPr lang="en-US" dirty="0"/>
          </a:p>
          <a:p>
            <a:r>
              <a:rPr lang="en-US" dirty="0"/>
              <a:t>The core principles of the IEEE Codes of Ethics &amp; Conduct are to:</a:t>
            </a:r>
          </a:p>
          <a:p>
            <a:pPr lvl="1"/>
            <a:r>
              <a:rPr lang="en-US" dirty="0"/>
              <a:t>Uphold the highest standards of integrity, responsible behavior, and ethical and professional conduct</a:t>
            </a:r>
          </a:p>
          <a:p>
            <a:pPr lvl="1"/>
            <a:r>
              <a:rPr lang="en-US" dirty="0"/>
              <a:t>Treat people fairly and with respect, to not engage in harassment, discrimination, or retaliation, and to protect people's privacy.</a:t>
            </a:r>
          </a:p>
          <a:p>
            <a:pPr lvl="1"/>
            <a:r>
              <a:rPr lang="en-US" dirty="0"/>
              <a:t>Avoid injuring others, their property, reputation, or employment by false or malicious action</a:t>
            </a:r>
          </a:p>
          <a:p>
            <a:r>
              <a:rPr lang="en-US" dirty="0"/>
              <a:t>The most recent versions of these Codes are available at</a:t>
            </a:r>
          </a:p>
          <a:p>
            <a:pPr lvl="1"/>
            <a:r>
              <a:rPr lang="en-US" dirty="0">
                <a:hlinkClick r:id="rId4"/>
              </a:rPr>
              <a:t>http://www.ieee.org/about/corporate/governance</a:t>
            </a:r>
            <a:endParaRPr lang="en-US" dirty="0"/>
          </a:p>
        </p:txBody>
      </p:sp>
      <p:sp>
        <p:nvSpPr>
          <p:cNvPr id="5" name="Footer Placeholder 4"/>
          <p:cNvSpPr>
            <a:spLocks noGrp="1"/>
          </p:cNvSpPr>
          <p:nvPr>
            <p:ph type="ftr" sz="quarter" idx="11"/>
          </p:nvPr>
        </p:nvSpPr>
        <p:spPr/>
        <p:txBody>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Tim Godfrey, EPRI</a:t>
            </a:r>
            <a:endParaRPr lang="en-GB" dirty="0"/>
          </a:p>
        </p:txBody>
      </p:sp>
      <p:sp>
        <p:nvSpPr>
          <p:cNvPr id="4" name="Slide Number Placeholder 3"/>
          <p:cNvSpPr>
            <a:spLocks noGrp="1"/>
          </p:cNvSpPr>
          <p:nvPr>
            <p:ph type="sldNum" sz="quarter" idx="12"/>
          </p:nvPr>
        </p:nvSpPr>
        <p:spPr/>
        <p:txBody>
          <a:bodyPr/>
          <a:lstStyle/>
          <a:p>
            <a:r>
              <a:rPr lang="en-GB"/>
              <a:t>Slide </a:t>
            </a:r>
            <a:fld id="{440F5867-744E-4AA6-B0ED-4C44D2DFBB7B}" type="slidenum">
              <a:rPr lang="en-GB" smtClean="0"/>
              <a:pPr/>
              <a:t>11</a:t>
            </a:fld>
            <a:endParaRPr lang="en-GB" dirty="0"/>
          </a:p>
        </p:txBody>
      </p:sp>
      <p:sp>
        <p:nvSpPr>
          <p:cNvPr id="6" name="Date Placeholder 5"/>
          <p:cNvSpPr>
            <a:spLocks noGrp="1"/>
          </p:cNvSpPr>
          <p:nvPr>
            <p:ph type="dt" sz="half" idx="4294967295"/>
          </p:nvPr>
        </p:nvSpPr>
        <p:spPr>
          <a:xfrm>
            <a:off x="0" y="6356350"/>
            <a:ext cx="2743200" cy="365125"/>
          </a:xfrm>
        </p:spPr>
        <p:txBody>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dirty="0"/>
              <a:t>November 2020</a:t>
            </a:r>
            <a:endParaRPr lang="en-GB" dirty="0"/>
          </a:p>
        </p:txBody>
      </p:sp>
    </p:spTree>
    <p:extLst>
      <p:ext uri="{BB962C8B-B14F-4D97-AF65-F5344CB8AC3E}">
        <p14:creationId xmlns:p14="http://schemas.microsoft.com/office/powerpoint/2010/main" val="19330839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dirty="0"/>
              <a:t>Participants in the IEEE-SA “individual process” shall</a:t>
            </a:r>
            <a:br>
              <a:rPr lang="en-US" sz="3600" dirty="0"/>
            </a:br>
            <a:r>
              <a:rPr lang="en-US" sz="3600" dirty="0"/>
              <a:t>act independently of others, including employers</a:t>
            </a:r>
          </a:p>
        </p:txBody>
      </p:sp>
      <p:sp>
        <p:nvSpPr>
          <p:cNvPr id="3" name="Content Placeholder 2"/>
          <p:cNvSpPr>
            <a:spLocks noGrp="1"/>
          </p:cNvSpPr>
          <p:nvPr>
            <p:ph idx="1"/>
          </p:nvPr>
        </p:nvSpPr>
        <p:spPr/>
        <p:txBody>
          <a:bodyPr>
            <a:normAutofit fontScale="85000" lnSpcReduction="20000"/>
          </a:bodyPr>
          <a:lstStyle/>
          <a:p>
            <a:r>
              <a:rPr lang="en-US" dirty="0"/>
              <a:t>The </a:t>
            </a:r>
            <a:r>
              <a:rPr lang="en-US" dirty="0">
                <a:hlinkClick r:id="rId2"/>
              </a:rPr>
              <a:t>IEEE-SA Standards Board Bylaws </a:t>
            </a:r>
            <a:r>
              <a:rPr lang="en-US" dirty="0"/>
              <a:t>require that “participants in the IEEE standards development individual process shall act based on their qualifications and experience”</a:t>
            </a:r>
          </a:p>
          <a:p>
            <a:r>
              <a:rPr lang="en-US" dirty="0"/>
              <a:t>This means participants:</a:t>
            </a:r>
          </a:p>
          <a:p>
            <a:pPr lvl="1"/>
            <a:r>
              <a:rPr lang="en-US" dirty="0"/>
              <a:t>Shall act &amp; vote based on their personal &amp; independent opinions derived from their expertise, knowledge, and qualifications</a:t>
            </a:r>
          </a:p>
          <a:p>
            <a:pPr lvl="1"/>
            <a:r>
              <a:rPr lang="en-US" dirty="0"/>
              <a:t>Shall not act or vote based on any obligation to or any direction from any other person or organization, including an employer or client, regardless of any external commitments, agreements, contracts, or orders</a:t>
            </a:r>
          </a:p>
          <a:p>
            <a:pPr lvl="1"/>
            <a:r>
              <a:rPr lang="en-US" dirty="0"/>
              <a:t>Shall not direct the actions or votes of other participants or retaliate against other participants for fulfilling their responsibility to act &amp; vote based on their personal &amp; independently developed opinions</a:t>
            </a:r>
          </a:p>
          <a:p>
            <a:r>
              <a:rPr lang="en-US" dirty="0"/>
              <a:t>By participating in standards activities using the “individual process”, you are deemed to accept these requirements; if you are unable to satisfy these requirements then you shall immediately cease any participation</a:t>
            </a:r>
          </a:p>
        </p:txBody>
      </p:sp>
      <p:sp>
        <p:nvSpPr>
          <p:cNvPr id="5" name="Footer Placeholder 4"/>
          <p:cNvSpPr>
            <a:spLocks noGrp="1"/>
          </p:cNvSpPr>
          <p:nvPr>
            <p:ph type="ftr" sz="quarter" idx="11"/>
          </p:nvPr>
        </p:nvSpPr>
        <p:spPr/>
        <p:txBody>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Tim Godfrey, EPRI</a:t>
            </a:r>
            <a:endParaRPr lang="en-GB" dirty="0"/>
          </a:p>
        </p:txBody>
      </p:sp>
      <p:sp>
        <p:nvSpPr>
          <p:cNvPr id="4" name="Slide Number Placeholder 3"/>
          <p:cNvSpPr>
            <a:spLocks noGrp="1"/>
          </p:cNvSpPr>
          <p:nvPr>
            <p:ph type="sldNum" sz="quarter" idx="12"/>
          </p:nvPr>
        </p:nvSpPr>
        <p:spPr/>
        <p:txBody>
          <a:bodyPr/>
          <a:lstStyle/>
          <a:p>
            <a:r>
              <a:rPr lang="en-GB"/>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34370586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normAutofit fontScale="92500" lnSpcReduction="10000"/>
          </a:bodyPr>
          <a:lstStyle/>
          <a:p>
            <a:r>
              <a:rPr lang="en-US" dirty="0"/>
              <a:t>The </a:t>
            </a:r>
            <a:r>
              <a:rPr lang="en-US" dirty="0">
                <a:hlinkClick r:id="rId2"/>
              </a:rPr>
              <a:t>IEEE-SA Standards Board Bylaws </a:t>
            </a:r>
            <a:r>
              <a:rPr lang="en-US" dirty="0"/>
              <a:t>(clause 5.2.1.3) specifies that “the standards development process shall not be dominated by any single interest category, individual, or organization”</a:t>
            </a:r>
          </a:p>
          <a:p>
            <a:pPr lvl="1"/>
            <a:r>
              <a:rPr lang="en-US" dirty="0"/>
              <a:t>This means no participant may exercise “authority, leadership, or influence by reason of superior leverage, strength, or representation to the exclusion of fair and equitable consideration of other viewpoints” or “to hinder the progress of the standards development activity”</a:t>
            </a:r>
          </a:p>
          <a:p>
            <a:r>
              <a:rPr lang="en-US" dirty="0"/>
              <a:t>This rule applies equally to those participating in a standards development project and to that project’s leadership group</a:t>
            </a:r>
          </a:p>
          <a:p>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5" name="Footer Placeholder 4"/>
          <p:cNvSpPr>
            <a:spLocks noGrp="1"/>
          </p:cNvSpPr>
          <p:nvPr>
            <p:ph type="ftr" sz="quarter" idx="11"/>
          </p:nvPr>
        </p:nvSpPr>
        <p:spPr/>
        <p:txBody>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Tim Godfrey, EPRI</a:t>
            </a:r>
            <a:endParaRPr lang="en-GB" dirty="0"/>
          </a:p>
        </p:txBody>
      </p:sp>
      <p:sp>
        <p:nvSpPr>
          <p:cNvPr id="4" name="Slide Number Placeholder 3"/>
          <p:cNvSpPr>
            <a:spLocks noGrp="1"/>
          </p:cNvSpPr>
          <p:nvPr>
            <p:ph type="sldNum" sz="quarter" idx="12"/>
          </p:nvPr>
        </p:nvSpPr>
        <p:spPr/>
        <p:txBody>
          <a:bodyPr/>
          <a:lstStyle/>
          <a:p>
            <a:r>
              <a:rPr lang="en-GB"/>
              <a:t>Slide </a:t>
            </a:r>
            <a:fld id="{440F5867-744E-4AA6-B0ED-4C44D2DFBB7B}" type="slidenum">
              <a:rPr lang="en-GB" smtClean="0"/>
              <a:pPr/>
              <a:t>13</a:t>
            </a:fld>
            <a:endParaRPr lang="en-GB" dirty="0"/>
          </a:p>
        </p:txBody>
      </p:sp>
      <p:sp>
        <p:nvSpPr>
          <p:cNvPr id="6" name="Date Placeholder 5"/>
          <p:cNvSpPr>
            <a:spLocks noGrp="1"/>
          </p:cNvSpPr>
          <p:nvPr>
            <p:ph type="dt" sz="half" idx="4294967295"/>
          </p:nvPr>
        </p:nvSpPr>
        <p:spPr>
          <a:xfrm>
            <a:off x="0" y="6356350"/>
            <a:ext cx="2743200" cy="365125"/>
          </a:xfrm>
        </p:spPr>
        <p:txBody>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dirty="0"/>
              <a:t>November 2020</a:t>
            </a:r>
            <a:endParaRPr lang="en-GB" dirty="0"/>
          </a:p>
        </p:txBody>
      </p:sp>
    </p:spTree>
    <p:extLst>
      <p:ext uri="{BB962C8B-B14F-4D97-AF65-F5344CB8AC3E}">
        <p14:creationId xmlns:p14="http://schemas.microsoft.com/office/powerpoint/2010/main" val="96954274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ECAA7E-1EF0-456E-A72F-7E9184D64D6C}"/>
              </a:ext>
            </a:extLst>
          </p:cNvPr>
          <p:cNvSpPr>
            <a:spLocks noGrp="1"/>
          </p:cNvSpPr>
          <p:nvPr>
            <p:ph type="title"/>
          </p:nvPr>
        </p:nvSpPr>
        <p:spPr/>
        <p:txBody>
          <a:bodyPr/>
          <a:lstStyle/>
          <a:p>
            <a:r>
              <a:rPr lang="en-US" dirty="0"/>
              <a:t>Call for Contributions – Updated July 13, 2020</a:t>
            </a:r>
          </a:p>
        </p:txBody>
      </p:sp>
      <p:sp>
        <p:nvSpPr>
          <p:cNvPr id="3" name="Content Placeholder 2">
            <a:extLst>
              <a:ext uri="{FF2B5EF4-FFF2-40B4-BE49-F238E27FC236}">
                <a16:creationId xmlns:a16="http://schemas.microsoft.com/office/drawing/2014/main" id="{1D851329-FEB5-441F-9E6A-5F2F2D93A531}"/>
              </a:ext>
            </a:extLst>
          </p:cNvPr>
          <p:cNvSpPr>
            <a:spLocks noGrp="1"/>
          </p:cNvSpPr>
          <p:nvPr>
            <p:ph idx="1"/>
          </p:nvPr>
        </p:nvSpPr>
        <p:spPr>
          <a:xfrm>
            <a:off x="381000" y="1676400"/>
            <a:ext cx="11277600" cy="4876800"/>
          </a:xfrm>
        </p:spPr>
        <p:txBody>
          <a:bodyPr>
            <a:normAutofit fontScale="55000" lnSpcReduction="20000"/>
          </a:bodyPr>
          <a:lstStyle/>
          <a:p>
            <a:r>
              <a:rPr lang="en-US" dirty="0"/>
              <a:t>The IEEE 802.15.16t Task Group is developing an amendment to 802.16-2017. Project 802.16t “Amendment - Fixed and Mobile Wireless Access in Narrowband Channels” </a:t>
            </a:r>
          </a:p>
          <a:p>
            <a:r>
              <a:rPr lang="en-US" dirty="0"/>
              <a:t>This project specifies operation in licensed spectrum with channel bandwidths greater than or equal to 5 kHz and less than 100 kHz. A new PHY will be specified, with changes to the MAC as necessary. The amendment is frequency independent but focuses on spectrum less than 2 GHz. Aggregated operation in adjacent and non-adjacent channels will be supported.</a:t>
            </a:r>
          </a:p>
          <a:p>
            <a:endParaRPr lang="en-US" dirty="0"/>
          </a:p>
          <a:p>
            <a:r>
              <a:rPr lang="en-US" dirty="0"/>
              <a:t>This Call for Contributions solicits input documentation toward the development the amendment. </a:t>
            </a:r>
          </a:p>
          <a:p>
            <a:r>
              <a:rPr lang="en-US" dirty="0"/>
              <a:t>Contributions are sought on the following topics;</a:t>
            </a:r>
          </a:p>
          <a:p>
            <a:pPr lvl="1"/>
            <a:r>
              <a:rPr lang="en-US" dirty="0"/>
              <a:t>Presentations on use cases, scenarios, and applications: Please use document </a:t>
            </a:r>
            <a:r>
              <a:rPr lang="en-US" dirty="0">
                <a:hlinkClick r:id="rId2"/>
              </a:rPr>
              <a:t>IEEE 802.15-20-0070r0 </a:t>
            </a:r>
            <a:r>
              <a:rPr lang="en-US" dirty="0"/>
              <a:t>as a template to describe your use cases.</a:t>
            </a:r>
          </a:p>
          <a:p>
            <a:pPr lvl="1"/>
            <a:r>
              <a:rPr lang="en-US" dirty="0"/>
              <a:t>Contributions toward the System Requirements Document: Please structure text contributions per the outline posted as </a:t>
            </a:r>
            <a:r>
              <a:rPr lang="en-US" dirty="0">
                <a:hlinkClick r:id="rId3"/>
              </a:rPr>
              <a:t>IEEE 802.15-20-0182r0</a:t>
            </a:r>
            <a:endParaRPr lang="en-US" dirty="0"/>
          </a:p>
          <a:p>
            <a:r>
              <a:rPr lang="en-US" dirty="0"/>
              <a:t> </a:t>
            </a:r>
          </a:p>
          <a:p>
            <a:r>
              <a:rPr lang="en-US" dirty="0"/>
              <a:t>The Task Group is meeting virtually. Meetings and teleconferences are announced on the </a:t>
            </a:r>
            <a:r>
              <a:rPr lang="en-US" u="sng" dirty="0">
                <a:hlinkClick r:id="rId4"/>
              </a:rPr>
              <a:t>TG16t reflector</a:t>
            </a:r>
            <a:r>
              <a:rPr lang="en-US" dirty="0"/>
              <a:t> and the </a:t>
            </a:r>
            <a:r>
              <a:rPr lang="en-US" u="sng" dirty="0">
                <a:hlinkClick r:id="rId5"/>
              </a:rPr>
              <a:t>802.15 calendar</a:t>
            </a:r>
            <a:r>
              <a:rPr lang="en-US" dirty="0"/>
              <a:t>.</a:t>
            </a:r>
          </a:p>
          <a:p>
            <a:r>
              <a:rPr lang="en-US" dirty="0"/>
              <a:t>This call for contributions will remain open until (at least) the November 2020 electronic plenary meeting. </a:t>
            </a:r>
          </a:p>
          <a:p>
            <a:endParaRPr lang="en-US" dirty="0"/>
          </a:p>
          <a:p>
            <a:r>
              <a:rPr lang="en-US" dirty="0"/>
              <a:t>Documents should be uploaded to </a:t>
            </a:r>
            <a:r>
              <a:rPr lang="en-US" dirty="0">
                <a:hlinkClick r:id="rId6"/>
              </a:rPr>
              <a:t>https://mentor.ieee.org/802.15</a:t>
            </a:r>
            <a:r>
              <a:rPr lang="en-US" dirty="0"/>
              <a:t>, to the </a:t>
            </a:r>
            <a:r>
              <a:rPr lang="en-US" b="1" dirty="0"/>
              <a:t>TG16t</a:t>
            </a:r>
            <a:r>
              <a:rPr lang="en-US" dirty="0"/>
              <a:t> task group.</a:t>
            </a:r>
          </a:p>
          <a:p>
            <a:r>
              <a:rPr lang="en-US" dirty="0"/>
              <a:t>For more information contact the TG16t chair Tim Godfrey </a:t>
            </a:r>
            <a:r>
              <a:rPr lang="en-US" dirty="0">
                <a:hlinkClick r:id="rId7"/>
              </a:rPr>
              <a:t>tim.godfrey@ieee.org</a:t>
            </a:r>
            <a:endParaRPr lang="en-US" dirty="0"/>
          </a:p>
          <a:p>
            <a:r>
              <a:rPr lang="en-US" dirty="0"/>
              <a:t>This Call for Contributions is available as document </a:t>
            </a:r>
            <a:r>
              <a:rPr lang="en-US" dirty="0">
                <a:hlinkClick r:id="rId8"/>
              </a:rPr>
              <a:t>IEEE 802.15-20-0079r3</a:t>
            </a:r>
            <a:endParaRPr lang="en-US" dirty="0"/>
          </a:p>
          <a:p>
            <a:endParaRPr lang="en-US" dirty="0"/>
          </a:p>
        </p:txBody>
      </p:sp>
      <p:sp>
        <p:nvSpPr>
          <p:cNvPr id="4" name="Date Placeholder 3">
            <a:extLst>
              <a:ext uri="{FF2B5EF4-FFF2-40B4-BE49-F238E27FC236}">
                <a16:creationId xmlns:a16="http://schemas.microsoft.com/office/drawing/2014/main" id="{D2F6F39F-1CE2-47E6-94C3-C4DB16D0946E}"/>
              </a:ext>
            </a:extLst>
          </p:cNvPr>
          <p:cNvSpPr>
            <a:spLocks noGrp="1"/>
          </p:cNvSpPr>
          <p:nvPr>
            <p:ph type="dt" sz="half" idx="4294967295"/>
          </p:nvPr>
        </p:nvSpPr>
        <p:spPr>
          <a:xfrm>
            <a:off x="838200" y="6356350"/>
            <a:ext cx="2743200" cy="365125"/>
          </a:xfrm>
        </p:spPr>
        <p:txBody>
          <a:bodyPr/>
          <a:lstStyle/>
          <a:p>
            <a:r>
              <a:rPr lang="en-US" dirty="0"/>
              <a:t>November 2020</a:t>
            </a:r>
          </a:p>
        </p:txBody>
      </p:sp>
      <p:sp>
        <p:nvSpPr>
          <p:cNvPr id="5" name="Footer Placeholder 4">
            <a:extLst>
              <a:ext uri="{FF2B5EF4-FFF2-40B4-BE49-F238E27FC236}">
                <a16:creationId xmlns:a16="http://schemas.microsoft.com/office/drawing/2014/main" id="{47D0E491-DACA-4407-8E80-C0F5A49267BB}"/>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676D66EC-4AB5-4560-A355-BF061CB78939}"/>
              </a:ext>
            </a:extLst>
          </p:cNvPr>
          <p:cNvSpPr>
            <a:spLocks noGrp="1"/>
          </p:cNvSpPr>
          <p:nvPr>
            <p:ph type="sldNum" sz="quarter" idx="12"/>
          </p:nvPr>
        </p:nvSpPr>
        <p:spPr/>
        <p:txBody>
          <a:bodyPr/>
          <a:lstStyle/>
          <a:p>
            <a:fld id="{07EF11DD-EAC9-418C-AFCF-9D5EFABD0DDC}" type="slidenum">
              <a:rPr lang="en-US" smtClean="0"/>
              <a:t>14</a:t>
            </a:fld>
            <a:endParaRPr lang="en-US"/>
          </a:p>
        </p:txBody>
      </p:sp>
      <p:sp>
        <p:nvSpPr>
          <p:cNvPr id="7" name="TextBox 6">
            <a:extLst>
              <a:ext uri="{FF2B5EF4-FFF2-40B4-BE49-F238E27FC236}">
                <a16:creationId xmlns:a16="http://schemas.microsoft.com/office/drawing/2014/main" id="{82C80BA8-6A62-4194-A2F5-AC3521921B78}"/>
              </a:ext>
            </a:extLst>
          </p:cNvPr>
          <p:cNvSpPr txBox="1"/>
          <p:nvPr/>
        </p:nvSpPr>
        <p:spPr>
          <a:xfrm>
            <a:off x="8943474" y="5818743"/>
            <a:ext cx="2862515" cy="369332"/>
          </a:xfrm>
          <a:prstGeom prst="rect">
            <a:avLst/>
          </a:prstGeom>
          <a:noFill/>
        </p:spPr>
        <p:txBody>
          <a:bodyPr wrap="none" rtlCol="0">
            <a:spAutoFit/>
          </a:bodyPr>
          <a:lstStyle/>
          <a:p>
            <a:r>
              <a:rPr lang="en-US" dirty="0">
                <a:highlight>
                  <a:srgbClr val="00FF00"/>
                </a:highlight>
                <a:hlinkClick r:id="rId8"/>
              </a:rPr>
              <a:t>Updated CFC Document Link</a:t>
            </a:r>
            <a:endParaRPr lang="en-US" dirty="0">
              <a:highlight>
                <a:srgbClr val="00FF00"/>
              </a:highlight>
            </a:endParaRPr>
          </a:p>
        </p:txBody>
      </p:sp>
    </p:spTree>
    <p:extLst>
      <p:ext uri="{BB962C8B-B14F-4D97-AF65-F5344CB8AC3E}">
        <p14:creationId xmlns:p14="http://schemas.microsoft.com/office/powerpoint/2010/main" val="414244741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7654D3-8E68-4E44-AC23-DC92E823789E}"/>
              </a:ext>
            </a:extLst>
          </p:cNvPr>
          <p:cNvSpPr>
            <a:spLocks noGrp="1"/>
          </p:cNvSpPr>
          <p:nvPr>
            <p:ph type="title"/>
          </p:nvPr>
        </p:nvSpPr>
        <p:spPr/>
        <p:txBody>
          <a:bodyPr/>
          <a:lstStyle/>
          <a:p>
            <a:r>
              <a:rPr lang="en-US" dirty="0"/>
              <a:t>Motion on PAR Modification (July)</a:t>
            </a:r>
          </a:p>
        </p:txBody>
      </p:sp>
      <p:sp>
        <p:nvSpPr>
          <p:cNvPr id="3" name="Content Placeholder 2">
            <a:extLst>
              <a:ext uri="{FF2B5EF4-FFF2-40B4-BE49-F238E27FC236}">
                <a16:creationId xmlns:a16="http://schemas.microsoft.com/office/drawing/2014/main" id="{4F57F9CF-D82D-4ABC-854F-04E535EC9380}"/>
              </a:ext>
            </a:extLst>
          </p:cNvPr>
          <p:cNvSpPr>
            <a:spLocks noGrp="1"/>
          </p:cNvSpPr>
          <p:nvPr>
            <p:ph idx="1"/>
          </p:nvPr>
        </p:nvSpPr>
        <p:spPr/>
        <p:txBody>
          <a:bodyPr>
            <a:normAutofit/>
          </a:bodyPr>
          <a:lstStyle/>
          <a:p>
            <a:r>
              <a:rPr lang="en-US" dirty="0"/>
              <a:t>Approved in July Plenary</a:t>
            </a:r>
          </a:p>
          <a:p>
            <a:endParaRPr lang="en-US" dirty="0"/>
          </a:p>
          <a:p>
            <a:r>
              <a:rPr lang="en-US" dirty="0"/>
              <a:t>PAR Modification on Agenda for 802 EC for November and submitted to NesCom.</a:t>
            </a:r>
          </a:p>
          <a:p>
            <a:endParaRPr lang="en-US" dirty="0"/>
          </a:p>
          <a:p>
            <a:endParaRPr lang="en-US" dirty="0"/>
          </a:p>
          <a:p>
            <a:endParaRPr lang="en-US" dirty="0"/>
          </a:p>
          <a:p>
            <a:endParaRPr lang="en-US" dirty="0"/>
          </a:p>
          <a:p>
            <a:endParaRPr lang="en-US" dirty="0"/>
          </a:p>
        </p:txBody>
      </p:sp>
      <p:sp>
        <p:nvSpPr>
          <p:cNvPr id="4" name="Date Placeholder 3">
            <a:extLst>
              <a:ext uri="{FF2B5EF4-FFF2-40B4-BE49-F238E27FC236}">
                <a16:creationId xmlns:a16="http://schemas.microsoft.com/office/drawing/2014/main" id="{E429B083-3E0D-4104-996F-CAF81A6A4157}"/>
              </a:ext>
            </a:extLst>
          </p:cNvPr>
          <p:cNvSpPr>
            <a:spLocks noGrp="1"/>
          </p:cNvSpPr>
          <p:nvPr>
            <p:ph type="dt" sz="half" idx="4294967295"/>
          </p:nvPr>
        </p:nvSpPr>
        <p:spPr>
          <a:xfrm>
            <a:off x="838200" y="6356350"/>
            <a:ext cx="2743200" cy="365125"/>
          </a:xfrm>
        </p:spPr>
        <p:txBody>
          <a:bodyPr/>
          <a:lstStyle/>
          <a:p>
            <a:r>
              <a:rPr lang="en-US" dirty="0"/>
              <a:t>November 2020</a:t>
            </a:r>
          </a:p>
        </p:txBody>
      </p:sp>
      <p:sp>
        <p:nvSpPr>
          <p:cNvPr id="5" name="Footer Placeholder 4">
            <a:extLst>
              <a:ext uri="{FF2B5EF4-FFF2-40B4-BE49-F238E27FC236}">
                <a16:creationId xmlns:a16="http://schemas.microsoft.com/office/drawing/2014/main" id="{EC498DB1-1329-45DB-B3B5-165233713546}"/>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8412196C-6468-4B08-AA27-C875F65330C0}"/>
              </a:ext>
            </a:extLst>
          </p:cNvPr>
          <p:cNvSpPr>
            <a:spLocks noGrp="1"/>
          </p:cNvSpPr>
          <p:nvPr>
            <p:ph type="sldNum" sz="quarter" idx="12"/>
          </p:nvPr>
        </p:nvSpPr>
        <p:spPr/>
        <p:txBody>
          <a:bodyPr/>
          <a:lstStyle/>
          <a:p>
            <a:fld id="{07EF11DD-EAC9-418C-AFCF-9D5EFABD0DDC}" type="slidenum">
              <a:rPr lang="en-US" smtClean="0"/>
              <a:t>15</a:t>
            </a:fld>
            <a:endParaRPr lang="en-US"/>
          </a:p>
        </p:txBody>
      </p:sp>
    </p:spTree>
    <p:extLst>
      <p:ext uri="{BB962C8B-B14F-4D97-AF65-F5344CB8AC3E}">
        <p14:creationId xmlns:p14="http://schemas.microsoft.com/office/powerpoint/2010/main" val="225372566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28B9A9-F19F-40D8-A08F-07812A0FDFE4}"/>
              </a:ext>
            </a:extLst>
          </p:cNvPr>
          <p:cNvSpPr>
            <a:spLocks noGrp="1"/>
          </p:cNvSpPr>
          <p:nvPr>
            <p:ph type="title"/>
          </p:nvPr>
        </p:nvSpPr>
        <p:spPr/>
        <p:txBody>
          <a:bodyPr/>
          <a:lstStyle/>
          <a:p>
            <a:r>
              <a:rPr lang="en-US" dirty="0"/>
              <a:t>Contributions for November 3</a:t>
            </a:r>
            <a:r>
              <a:rPr lang="en-US" baseline="30000" dirty="0"/>
              <a:t>rd</a:t>
            </a:r>
            <a:r>
              <a:rPr lang="en-US" dirty="0"/>
              <a:t>  Telecon</a:t>
            </a:r>
          </a:p>
        </p:txBody>
      </p:sp>
    </p:spTree>
    <p:extLst>
      <p:ext uri="{BB962C8B-B14F-4D97-AF65-F5344CB8AC3E}">
        <p14:creationId xmlns:p14="http://schemas.microsoft.com/office/powerpoint/2010/main" val="123118296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B29DB0-E5FD-450E-9A88-BD42347B7A0E}"/>
              </a:ext>
            </a:extLst>
          </p:cNvPr>
          <p:cNvSpPr>
            <a:spLocks noGrp="1"/>
          </p:cNvSpPr>
          <p:nvPr>
            <p:ph type="title"/>
          </p:nvPr>
        </p:nvSpPr>
        <p:spPr/>
        <p:txBody>
          <a:bodyPr>
            <a:normAutofit/>
          </a:bodyPr>
          <a:lstStyle/>
          <a:p>
            <a:r>
              <a:rPr lang="en-US" dirty="0"/>
              <a:t>Finalize and Approve Use Cases</a:t>
            </a:r>
          </a:p>
        </p:txBody>
      </p:sp>
      <p:sp>
        <p:nvSpPr>
          <p:cNvPr id="3" name="Content Placeholder 2">
            <a:extLst>
              <a:ext uri="{FF2B5EF4-FFF2-40B4-BE49-F238E27FC236}">
                <a16:creationId xmlns:a16="http://schemas.microsoft.com/office/drawing/2014/main" id="{FFA75076-53A5-4D4C-9CE2-31ADA9F88D58}"/>
              </a:ext>
            </a:extLst>
          </p:cNvPr>
          <p:cNvSpPr>
            <a:spLocks noGrp="1"/>
          </p:cNvSpPr>
          <p:nvPr>
            <p:ph idx="1"/>
          </p:nvPr>
        </p:nvSpPr>
        <p:spPr/>
        <p:txBody>
          <a:bodyPr>
            <a:normAutofit fontScale="70000" lnSpcReduction="20000"/>
          </a:bodyPr>
          <a:lstStyle/>
          <a:p>
            <a:r>
              <a:rPr lang="en-US" dirty="0"/>
              <a:t>Frequency Band Layout Document</a:t>
            </a:r>
          </a:p>
          <a:p>
            <a:pPr lvl="1"/>
            <a:r>
              <a:rPr lang="en-US" dirty="0"/>
              <a:t>Version uploaded after August call - </a:t>
            </a:r>
            <a:r>
              <a:rPr lang="en-US" dirty="0">
                <a:hlinkClick r:id="rId2"/>
              </a:rPr>
              <a:t>IEEE802.15-20-0055r4</a:t>
            </a:r>
            <a:endParaRPr lang="en-US" dirty="0"/>
          </a:p>
          <a:p>
            <a:pPr lvl="1"/>
            <a:endParaRPr lang="en-US" dirty="0"/>
          </a:p>
          <a:p>
            <a:pPr lvl="1"/>
            <a:r>
              <a:rPr lang="en-US" dirty="0"/>
              <a:t>At September telcon, the TG affirmed document </a:t>
            </a:r>
            <a:r>
              <a:rPr lang="en-US" dirty="0">
                <a:hlinkClick r:id="rId2"/>
              </a:rPr>
              <a:t>IEEE802.15-20-0055r4</a:t>
            </a:r>
            <a:r>
              <a:rPr lang="en-US" dirty="0"/>
              <a:t> as final frequency band layout </a:t>
            </a:r>
          </a:p>
          <a:p>
            <a:pPr lvl="1"/>
            <a:r>
              <a:rPr lang="en-US" dirty="0"/>
              <a:t>We can include additional contributions if needed</a:t>
            </a:r>
          </a:p>
          <a:p>
            <a:pPr lvl="1"/>
            <a:endParaRPr lang="en-US" dirty="0"/>
          </a:p>
          <a:p>
            <a:pPr lvl="1"/>
            <a:endParaRPr lang="en-US" dirty="0"/>
          </a:p>
          <a:p>
            <a:r>
              <a:rPr lang="en-US" dirty="0"/>
              <a:t>Merged Use Cases Documents have been captured in document </a:t>
            </a:r>
            <a:r>
              <a:rPr lang="en-US" dirty="0">
                <a:hlinkClick r:id="rId3"/>
              </a:rPr>
              <a:t>IEEE802.15-20-0213r1</a:t>
            </a:r>
            <a:endParaRPr lang="en-US" dirty="0"/>
          </a:p>
          <a:p>
            <a:pPr lvl="1"/>
            <a:r>
              <a:rPr lang="en-US" dirty="0">
                <a:highlight>
                  <a:srgbClr val="FFFF00"/>
                </a:highlight>
              </a:rPr>
              <a:t>Action Item for those that submitted use cases to spreadsheet. </a:t>
            </a:r>
          </a:p>
          <a:p>
            <a:pPr lvl="1"/>
            <a:r>
              <a:rPr lang="en-US" dirty="0"/>
              <a:t>Need to include data for column on ecosystem size: (</a:t>
            </a:r>
            <a:r>
              <a:rPr lang="en-US" b="1" dirty="0"/>
              <a:t>Total # of Endpoints</a:t>
            </a:r>
            <a:r>
              <a:rPr lang="en-US" dirty="0"/>
              <a:t> and source of information)</a:t>
            </a:r>
          </a:p>
          <a:p>
            <a:pPr lvl="1"/>
            <a:r>
              <a:rPr lang="en-US" dirty="0"/>
              <a:t>Please send to Daoud Serang 3 days before next call on Oct 13. </a:t>
            </a:r>
          </a:p>
          <a:p>
            <a:pPr lvl="1"/>
            <a:r>
              <a:rPr lang="en-US" dirty="0"/>
              <a:t>We will review in October call (hopefully approve and finalize Use Case)</a:t>
            </a:r>
          </a:p>
          <a:p>
            <a:r>
              <a:rPr lang="en-US" dirty="0"/>
              <a:t>Start of meeting 213r2:</a:t>
            </a:r>
          </a:p>
          <a:p>
            <a:pPr lvl="1"/>
            <a:r>
              <a:rPr lang="en-US" dirty="0" err="1"/>
              <a:t>Juha</a:t>
            </a:r>
            <a:r>
              <a:rPr lang="en-US" dirty="0"/>
              <a:t> provided new data, but we still have gaps on “End User” and other categories.  Daoud will pursue them and bring back for next meeting with r3. </a:t>
            </a:r>
          </a:p>
          <a:p>
            <a:pPr lvl="1"/>
            <a:endParaRPr lang="en-US" dirty="0"/>
          </a:p>
          <a:p>
            <a:endParaRPr lang="en-US" dirty="0"/>
          </a:p>
        </p:txBody>
      </p:sp>
      <p:sp>
        <p:nvSpPr>
          <p:cNvPr id="4" name="Date Placeholder 3">
            <a:extLst>
              <a:ext uri="{FF2B5EF4-FFF2-40B4-BE49-F238E27FC236}">
                <a16:creationId xmlns:a16="http://schemas.microsoft.com/office/drawing/2014/main" id="{D8C59BC6-4C38-4C90-B8EA-71C70550AE1D}"/>
              </a:ext>
            </a:extLst>
          </p:cNvPr>
          <p:cNvSpPr>
            <a:spLocks noGrp="1"/>
          </p:cNvSpPr>
          <p:nvPr>
            <p:ph type="dt" sz="half" idx="4294967295"/>
          </p:nvPr>
        </p:nvSpPr>
        <p:spPr>
          <a:xfrm>
            <a:off x="838200" y="6356350"/>
            <a:ext cx="2743200" cy="365125"/>
          </a:xfrm>
        </p:spPr>
        <p:txBody>
          <a:bodyPr/>
          <a:lstStyle/>
          <a:p>
            <a:r>
              <a:rPr lang="en-US" dirty="0"/>
              <a:t>November 2020</a:t>
            </a:r>
          </a:p>
        </p:txBody>
      </p:sp>
      <p:sp>
        <p:nvSpPr>
          <p:cNvPr id="5" name="Footer Placeholder 4">
            <a:extLst>
              <a:ext uri="{FF2B5EF4-FFF2-40B4-BE49-F238E27FC236}">
                <a16:creationId xmlns:a16="http://schemas.microsoft.com/office/drawing/2014/main" id="{FCA6AA5E-D4E6-4B4C-8A81-B60007EEC9BC}"/>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48019E7F-A3A5-4C66-B14B-F8A8BECEA320}"/>
              </a:ext>
            </a:extLst>
          </p:cNvPr>
          <p:cNvSpPr>
            <a:spLocks noGrp="1"/>
          </p:cNvSpPr>
          <p:nvPr>
            <p:ph type="sldNum" sz="quarter" idx="12"/>
          </p:nvPr>
        </p:nvSpPr>
        <p:spPr/>
        <p:txBody>
          <a:bodyPr/>
          <a:lstStyle/>
          <a:p>
            <a:fld id="{07EF11DD-EAC9-418C-AFCF-9D5EFABD0DDC}" type="slidenum">
              <a:rPr lang="en-US" smtClean="0"/>
              <a:t>17</a:t>
            </a:fld>
            <a:endParaRPr lang="en-US"/>
          </a:p>
        </p:txBody>
      </p:sp>
    </p:spTree>
    <p:extLst>
      <p:ext uri="{BB962C8B-B14F-4D97-AF65-F5344CB8AC3E}">
        <p14:creationId xmlns:p14="http://schemas.microsoft.com/office/powerpoint/2010/main" val="374327650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DC59B8-EC07-45AE-B48B-1FCA8828A451}"/>
              </a:ext>
            </a:extLst>
          </p:cNvPr>
          <p:cNvSpPr>
            <a:spLocks noGrp="1"/>
          </p:cNvSpPr>
          <p:nvPr>
            <p:ph type="title"/>
          </p:nvPr>
        </p:nvSpPr>
        <p:spPr/>
        <p:txBody>
          <a:bodyPr/>
          <a:lstStyle/>
          <a:p>
            <a:r>
              <a:rPr lang="en-US" dirty="0"/>
              <a:t>Development of the SRD</a:t>
            </a:r>
          </a:p>
        </p:txBody>
      </p:sp>
      <p:sp>
        <p:nvSpPr>
          <p:cNvPr id="3" name="Content Placeholder 2">
            <a:extLst>
              <a:ext uri="{FF2B5EF4-FFF2-40B4-BE49-F238E27FC236}">
                <a16:creationId xmlns:a16="http://schemas.microsoft.com/office/drawing/2014/main" id="{9FD88886-DA36-4F68-990F-8BB520CE2383}"/>
              </a:ext>
            </a:extLst>
          </p:cNvPr>
          <p:cNvSpPr>
            <a:spLocks noGrp="1"/>
          </p:cNvSpPr>
          <p:nvPr>
            <p:ph idx="1"/>
          </p:nvPr>
        </p:nvSpPr>
        <p:spPr/>
        <p:txBody>
          <a:bodyPr>
            <a:normAutofit fontScale="92500" lnSpcReduction="10000"/>
          </a:bodyPr>
          <a:lstStyle/>
          <a:p>
            <a:r>
              <a:rPr lang="en-US" dirty="0"/>
              <a:t>Menashe contribution 182r3 (discussion carry over from September)</a:t>
            </a:r>
          </a:p>
          <a:p>
            <a:pPr lvl="1"/>
            <a:r>
              <a:rPr lang="en-US" dirty="0"/>
              <a:t>Notes that repeater mode in 802.16-2017 is based on partitioning into zones. Would introduce unacceptable overhead. Would not be workable in narrow channels. A new mechanism will need to be defined.  Need to explore whether repeater even supports FDD modes. </a:t>
            </a:r>
          </a:p>
          <a:p>
            <a:pPr lvl="1"/>
            <a:r>
              <a:rPr lang="en-US" dirty="0"/>
              <a:t>Notes that voice/data coexistence should not fall under frequency band requirements</a:t>
            </a:r>
          </a:p>
          <a:p>
            <a:pPr lvl="1"/>
            <a:r>
              <a:rPr lang="en-US" dirty="0"/>
              <a:t>UL/DL ratio is not feasible for short frame duration – not enough symbols. Frame duration is important for latency. Should be general to frame structure. Would not apply to FDD. </a:t>
            </a:r>
          </a:p>
          <a:p>
            <a:pPr lvl="1"/>
            <a:r>
              <a:rPr lang="en-US" dirty="0"/>
              <a:t>Need to explicitly indicate where single-carrier applies (may not be a requirement – could remove modulation/coding from SRD</a:t>
            </a:r>
          </a:p>
          <a:p>
            <a:pPr lvl="1"/>
            <a:r>
              <a:rPr lang="en-US" dirty="0"/>
              <a:t>Need to manage overhead, change structure to remove everything possible. </a:t>
            </a:r>
          </a:p>
          <a:p>
            <a:endParaRPr lang="en-US" dirty="0"/>
          </a:p>
          <a:p>
            <a:pPr lvl="1"/>
            <a:endParaRPr lang="en-US" dirty="0"/>
          </a:p>
        </p:txBody>
      </p:sp>
      <p:sp>
        <p:nvSpPr>
          <p:cNvPr id="4" name="Date Placeholder 3">
            <a:extLst>
              <a:ext uri="{FF2B5EF4-FFF2-40B4-BE49-F238E27FC236}">
                <a16:creationId xmlns:a16="http://schemas.microsoft.com/office/drawing/2014/main" id="{9F5ADC03-EABD-48E8-A9E8-61AEF1778ADF}"/>
              </a:ext>
            </a:extLst>
          </p:cNvPr>
          <p:cNvSpPr>
            <a:spLocks noGrp="1"/>
          </p:cNvSpPr>
          <p:nvPr>
            <p:ph type="dt" sz="half" idx="4294967295"/>
          </p:nvPr>
        </p:nvSpPr>
        <p:spPr>
          <a:xfrm>
            <a:off x="838200" y="6356350"/>
            <a:ext cx="2743200" cy="365125"/>
          </a:xfrm>
        </p:spPr>
        <p:txBody>
          <a:bodyPr/>
          <a:lstStyle/>
          <a:p>
            <a:r>
              <a:rPr lang="en-US" dirty="0"/>
              <a:t>November 2020</a:t>
            </a:r>
          </a:p>
        </p:txBody>
      </p:sp>
      <p:sp>
        <p:nvSpPr>
          <p:cNvPr id="5" name="Footer Placeholder 4">
            <a:extLst>
              <a:ext uri="{FF2B5EF4-FFF2-40B4-BE49-F238E27FC236}">
                <a16:creationId xmlns:a16="http://schemas.microsoft.com/office/drawing/2014/main" id="{8D4A42E3-1B6E-4D4C-BE4E-17428D7A6E7E}"/>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60DC697F-026F-4D70-81A6-D432B409C242}"/>
              </a:ext>
            </a:extLst>
          </p:cNvPr>
          <p:cNvSpPr>
            <a:spLocks noGrp="1"/>
          </p:cNvSpPr>
          <p:nvPr>
            <p:ph type="sldNum" sz="quarter" idx="12"/>
          </p:nvPr>
        </p:nvSpPr>
        <p:spPr/>
        <p:txBody>
          <a:bodyPr/>
          <a:lstStyle/>
          <a:p>
            <a:fld id="{07EF11DD-EAC9-418C-AFCF-9D5EFABD0DDC}" type="slidenum">
              <a:rPr lang="en-US" smtClean="0"/>
              <a:t>18</a:t>
            </a:fld>
            <a:endParaRPr lang="en-US"/>
          </a:p>
        </p:txBody>
      </p:sp>
    </p:spTree>
    <p:extLst>
      <p:ext uri="{BB962C8B-B14F-4D97-AF65-F5344CB8AC3E}">
        <p14:creationId xmlns:p14="http://schemas.microsoft.com/office/powerpoint/2010/main" val="320757741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DC59B8-EC07-45AE-B48B-1FCA8828A451}"/>
              </a:ext>
            </a:extLst>
          </p:cNvPr>
          <p:cNvSpPr>
            <a:spLocks noGrp="1"/>
          </p:cNvSpPr>
          <p:nvPr>
            <p:ph type="title"/>
          </p:nvPr>
        </p:nvSpPr>
        <p:spPr/>
        <p:txBody>
          <a:bodyPr/>
          <a:lstStyle/>
          <a:p>
            <a:r>
              <a:rPr lang="en-US" dirty="0"/>
              <a:t>Development of the SRD</a:t>
            </a:r>
          </a:p>
        </p:txBody>
      </p:sp>
      <p:sp>
        <p:nvSpPr>
          <p:cNvPr id="3" name="Content Placeholder 2">
            <a:extLst>
              <a:ext uri="{FF2B5EF4-FFF2-40B4-BE49-F238E27FC236}">
                <a16:creationId xmlns:a16="http://schemas.microsoft.com/office/drawing/2014/main" id="{9FD88886-DA36-4F68-990F-8BB520CE2383}"/>
              </a:ext>
            </a:extLst>
          </p:cNvPr>
          <p:cNvSpPr>
            <a:spLocks noGrp="1"/>
          </p:cNvSpPr>
          <p:nvPr>
            <p:ph idx="1"/>
          </p:nvPr>
        </p:nvSpPr>
        <p:spPr/>
        <p:txBody>
          <a:bodyPr>
            <a:normAutofit/>
          </a:bodyPr>
          <a:lstStyle/>
          <a:p>
            <a:r>
              <a:rPr lang="en-US" dirty="0"/>
              <a:t>Review of contribution 182r4 from Michael Gagne</a:t>
            </a:r>
          </a:p>
          <a:p>
            <a:endParaRPr lang="en-US" dirty="0"/>
          </a:p>
          <a:p>
            <a:endParaRPr lang="en-US" dirty="0"/>
          </a:p>
          <a:p>
            <a:r>
              <a:rPr lang="en-US" dirty="0"/>
              <a:t>Edits during teleconference uploaded as 182r5 </a:t>
            </a:r>
          </a:p>
          <a:p>
            <a:pPr lvl="1"/>
            <a:r>
              <a:rPr lang="en-US" dirty="0"/>
              <a:t>15-20-0182-05-016t-system-requirements-document-srd-outline-for-16t  </a:t>
            </a:r>
          </a:p>
          <a:p>
            <a:pPr lvl="1"/>
            <a:endParaRPr lang="en-US" dirty="0"/>
          </a:p>
        </p:txBody>
      </p:sp>
      <p:sp>
        <p:nvSpPr>
          <p:cNvPr id="4" name="Date Placeholder 3">
            <a:extLst>
              <a:ext uri="{FF2B5EF4-FFF2-40B4-BE49-F238E27FC236}">
                <a16:creationId xmlns:a16="http://schemas.microsoft.com/office/drawing/2014/main" id="{9F5ADC03-EABD-48E8-A9E8-61AEF1778ADF}"/>
              </a:ext>
            </a:extLst>
          </p:cNvPr>
          <p:cNvSpPr>
            <a:spLocks noGrp="1"/>
          </p:cNvSpPr>
          <p:nvPr>
            <p:ph type="dt" sz="half" idx="4294967295"/>
          </p:nvPr>
        </p:nvSpPr>
        <p:spPr>
          <a:xfrm>
            <a:off x="838200" y="6356350"/>
            <a:ext cx="2743200" cy="365125"/>
          </a:xfrm>
        </p:spPr>
        <p:txBody>
          <a:bodyPr/>
          <a:lstStyle/>
          <a:p>
            <a:r>
              <a:rPr lang="en-US" dirty="0"/>
              <a:t>November 2020</a:t>
            </a:r>
          </a:p>
        </p:txBody>
      </p:sp>
      <p:sp>
        <p:nvSpPr>
          <p:cNvPr id="5" name="Footer Placeholder 4">
            <a:extLst>
              <a:ext uri="{FF2B5EF4-FFF2-40B4-BE49-F238E27FC236}">
                <a16:creationId xmlns:a16="http://schemas.microsoft.com/office/drawing/2014/main" id="{8D4A42E3-1B6E-4D4C-BE4E-17428D7A6E7E}"/>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60DC697F-026F-4D70-81A6-D432B409C242}"/>
              </a:ext>
            </a:extLst>
          </p:cNvPr>
          <p:cNvSpPr>
            <a:spLocks noGrp="1"/>
          </p:cNvSpPr>
          <p:nvPr>
            <p:ph type="sldNum" sz="quarter" idx="12"/>
          </p:nvPr>
        </p:nvSpPr>
        <p:spPr/>
        <p:txBody>
          <a:bodyPr/>
          <a:lstStyle/>
          <a:p>
            <a:fld id="{07EF11DD-EAC9-418C-AFCF-9D5EFABD0DDC}" type="slidenum">
              <a:rPr lang="en-US" smtClean="0"/>
              <a:t>19</a:t>
            </a:fld>
            <a:endParaRPr lang="en-US"/>
          </a:p>
        </p:txBody>
      </p:sp>
    </p:spTree>
    <p:extLst>
      <p:ext uri="{BB962C8B-B14F-4D97-AF65-F5344CB8AC3E}">
        <p14:creationId xmlns:p14="http://schemas.microsoft.com/office/powerpoint/2010/main" val="3294751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4D260009-4DF9-414B-AC81-0AE4BFEE11F5}"/>
              </a:ext>
            </a:extLst>
          </p:cNvPr>
          <p:cNvSpPr>
            <a:spLocks noGrp="1"/>
          </p:cNvSpPr>
          <p:nvPr>
            <p:ph type="title"/>
          </p:nvPr>
        </p:nvSpPr>
        <p:spPr/>
        <p:txBody>
          <a:bodyPr/>
          <a:lstStyle/>
          <a:p>
            <a:r>
              <a:rPr lang="en-US" dirty="0"/>
              <a:t>WebEx</a:t>
            </a:r>
          </a:p>
        </p:txBody>
      </p:sp>
      <p:sp>
        <p:nvSpPr>
          <p:cNvPr id="7" name="Content Placeholder 6">
            <a:extLst>
              <a:ext uri="{FF2B5EF4-FFF2-40B4-BE49-F238E27FC236}">
                <a16:creationId xmlns:a16="http://schemas.microsoft.com/office/drawing/2014/main" id="{885E520D-0818-4738-BD53-C75C8FA71938}"/>
              </a:ext>
            </a:extLst>
          </p:cNvPr>
          <p:cNvSpPr>
            <a:spLocks noGrp="1"/>
          </p:cNvSpPr>
          <p:nvPr>
            <p:ph idx="1"/>
          </p:nvPr>
        </p:nvSpPr>
        <p:spPr/>
        <p:txBody>
          <a:bodyPr>
            <a:normAutofit fontScale="92500" lnSpcReduction="20000"/>
          </a:bodyPr>
          <a:lstStyle/>
          <a:p>
            <a:pPr marL="0" indent="0">
              <a:buNone/>
            </a:pPr>
            <a:r>
              <a:rPr lang="en-US" u="sng" dirty="0">
                <a:hlinkClick r:id="rId2"/>
              </a:rPr>
              <a:t>Join WebEx meeting</a:t>
            </a:r>
            <a:r>
              <a:rPr lang="en-US" dirty="0"/>
              <a:t>   </a:t>
            </a:r>
            <a:br>
              <a:rPr lang="en-US" dirty="0"/>
            </a:br>
            <a:r>
              <a:rPr lang="en-US" dirty="0" err="1"/>
              <a:t>Meeting</a:t>
            </a:r>
            <a:r>
              <a:rPr lang="en-US" dirty="0"/>
              <a:t> number: 171 156 7626  Meeting password: Jc4i76h9A2V    </a:t>
            </a:r>
            <a:br>
              <a:rPr lang="en-US" dirty="0"/>
            </a:br>
            <a:br>
              <a:rPr lang="en-US" dirty="0"/>
            </a:br>
            <a:r>
              <a:rPr lang="en-US" dirty="0"/>
              <a:t>Join from a video conferencing system or application</a:t>
            </a:r>
            <a:br>
              <a:rPr lang="en-US" dirty="0"/>
            </a:br>
            <a:r>
              <a:rPr lang="en-US" dirty="0"/>
              <a:t>Dial </a:t>
            </a:r>
            <a:r>
              <a:rPr lang="en-US" u="sng" dirty="0">
                <a:hlinkClick r:id="rId3"/>
              </a:rPr>
              <a:t>1711567626@epri.webex.com</a:t>
            </a:r>
            <a:r>
              <a:rPr lang="en-US" dirty="0"/>
              <a:t>  </a:t>
            </a:r>
            <a:br>
              <a:rPr lang="en-US" dirty="0"/>
            </a:br>
            <a:r>
              <a:rPr lang="en-US" dirty="0"/>
              <a:t>You can also dial 173.243.2.68 and enter your meeting number.   </a:t>
            </a:r>
            <a:br>
              <a:rPr lang="en-US" dirty="0"/>
            </a:br>
            <a:r>
              <a:rPr lang="en-US" dirty="0"/>
              <a:t>  </a:t>
            </a:r>
            <a:br>
              <a:rPr lang="en-US" dirty="0"/>
            </a:br>
            <a:r>
              <a:rPr lang="en-US" dirty="0"/>
              <a:t>  </a:t>
            </a:r>
            <a:br>
              <a:rPr lang="en-US" dirty="0"/>
            </a:br>
            <a:r>
              <a:rPr lang="en-US" dirty="0"/>
              <a:t>If you are a host, </a:t>
            </a:r>
            <a:r>
              <a:rPr lang="en-US" dirty="0">
                <a:hlinkClick r:id="rId4"/>
              </a:rPr>
              <a:t>click here</a:t>
            </a:r>
            <a:r>
              <a:rPr lang="en-US" dirty="0"/>
              <a:t> to view host information. </a:t>
            </a:r>
            <a:r>
              <a:rPr lang="en-US" b="1" dirty="0"/>
              <a:t>Join by phone</a:t>
            </a:r>
            <a:r>
              <a:rPr lang="en-US" dirty="0"/>
              <a:t>  </a:t>
            </a:r>
            <a:br>
              <a:rPr lang="en-US" dirty="0"/>
            </a:br>
            <a:r>
              <a:rPr lang="en-US" dirty="0"/>
              <a:t>+1-855-797-9485 US Toll free  </a:t>
            </a:r>
            <a:br>
              <a:rPr lang="en-US" dirty="0"/>
            </a:br>
            <a:r>
              <a:rPr lang="en-US" dirty="0"/>
              <a:t>+1-415-655-0002 US Toll  </a:t>
            </a:r>
            <a:br>
              <a:rPr lang="en-US" dirty="0"/>
            </a:br>
            <a:r>
              <a:rPr lang="en-US" dirty="0"/>
              <a:t>Access code: 171 156 7626  </a:t>
            </a:r>
            <a:br>
              <a:rPr lang="en-US" dirty="0"/>
            </a:br>
            <a:r>
              <a:rPr lang="en-US" u="sng" dirty="0">
                <a:hlinkClick r:id="rId5"/>
              </a:rPr>
              <a:t>Global call-in numbers</a:t>
            </a:r>
            <a:r>
              <a:rPr lang="en-US" dirty="0"/>
              <a:t>  |  </a:t>
            </a:r>
            <a:r>
              <a:rPr lang="en-US" u="sng" dirty="0">
                <a:hlinkClick r:id="rId6"/>
              </a:rPr>
              <a:t>Toll-free calling restrictions</a:t>
            </a:r>
            <a:r>
              <a:rPr lang="en-US" dirty="0"/>
              <a:t>   </a:t>
            </a:r>
            <a:br>
              <a:rPr lang="en-US" dirty="0"/>
            </a:br>
            <a:endParaRPr lang="en-US" dirty="0"/>
          </a:p>
        </p:txBody>
      </p:sp>
      <p:sp>
        <p:nvSpPr>
          <p:cNvPr id="2" name="Date Placeholder 1">
            <a:extLst>
              <a:ext uri="{FF2B5EF4-FFF2-40B4-BE49-F238E27FC236}">
                <a16:creationId xmlns:a16="http://schemas.microsoft.com/office/drawing/2014/main" id="{AFD7D879-0326-4FAE-8E10-6F582579692E}"/>
              </a:ext>
            </a:extLst>
          </p:cNvPr>
          <p:cNvSpPr>
            <a:spLocks noGrp="1"/>
          </p:cNvSpPr>
          <p:nvPr>
            <p:ph type="dt" sz="half" idx="4294967295"/>
          </p:nvPr>
        </p:nvSpPr>
        <p:spPr>
          <a:xfrm>
            <a:off x="838200" y="6356350"/>
            <a:ext cx="2743200" cy="365125"/>
          </a:xfrm>
        </p:spPr>
        <p:txBody>
          <a:bodyPr/>
          <a:lstStyle/>
          <a:p>
            <a:r>
              <a:rPr lang="en-US" dirty="0"/>
              <a:t>November 2020</a:t>
            </a:r>
          </a:p>
        </p:txBody>
      </p:sp>
      <p:sp>
        <p:nvSpPr>
          <p:cNvPr id="3" name="Footer Placeholder 2">
            <a:extLst>
              <a:ext uri="{FF2B5EF4-FFF2-40B4-BE49-F238E27FC236}">
                <a16:creationId xmlns:a16="http://schemas.microsoft.com/office/drawing/2014/main" id="{D78F1B81-112D-4E9C-981C-0CA50A284B0E}"/>
              </a:ext>
            </a:extLst>
          </p:cNvPr>
          <p:cNvSpPr>
            <a:spLocks noGrp="1"/>
          </p:cNvSpPr>
          <p:nvPr>
            <p:ph type="ftr" sz="quarter" idx="11"/>
          </p:nvPr>
        </p:nvSpPr>
        <p:spPr/>
        <p:txBody>
          <a:bodyPr/>
          <a:lstStyle/>
          <a:p>
            <a:r>
              <a:rPr lang="en-US"/>
              <a:t>Tim Godfrey, EPRI</a:t>
            </a:r>
          </a:p>
        </p:txBody>
      </p:sp>
      <p:sp>
        <p:nvSpPr>
          <p:cNvPr id="4" name="Slide Number Placeholder 3">
            <a:extLst>
              <a:ext uri="{FF2B5EF4-FFF2-40B4-BE49-F238E27FC236}">
                <a16:creationId xmlns:a16="http://schemas.microsoft.com/office/drawing/2014/main" id="{E103145B-34DF-4766-806C-509701DD6268}"/>
              </a:ext>
            </a:extLst>
          </p:cNvPr>
          <p:cNvSpPr>
            <a:spLocks noGrp="1"/>
          </p:cNvSpPr>
          <p:nvPr>
            <p:ph type="sldNum" sz="quarter" idx="12"/>
          </p:nvPr>
        </p:nvSpPr>
        <p:spPr/>
        <p:txBody>
          <a:bodyPr/>
          <a:lstStyle/>
          <a:p>
            <a:fld id="{07EF11DD-EAC9-418C-AFCF-9D5EFABD0DDC}" type="slidenum">
              <a:rPr lang="en-US" smtClean="0"/>
              <a:t>2</a:t>
            </a:fld>
            <a:endParaRPr lang="en-US"/>
          </a:p>
        </p:txBody>
      </p:sp>
    </p:spTree>
    <p:extLst>
      <p:ext uri="{BB962C8B-B14F-4D97-AF65-F5344CB8AC3E}">
        <p14:creationId xmlns:p14="http://schemas.microsoft.com/office/powerpoint/2010/main" val="399912982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58D70E-3EF1-4E6A-8C0B-A975049D1780}"/>
              </a:ext>
            </a:extLst>
          </p:cNvPr>
          <p:cNvSpPr>
            <a:spLocks noGrp="1"/>
          </p:cNvSpPr>
          <p:nvPr>
            <p:ph type="title"/>
          </p:nvPr>
        </p:nvSpPr>
        <p:spPr/>
        <p:txBody>
          <a:bodyPr/>
          <a:lstStyle/>
          <a:p>
            <a:r>
              <a:rPr lang="en-US" dirty="0"/>
              <a:t>Continuing SRD development</a:t>
            </a:r>
          </a:p>
        </p:txBody>
      </p:sp>
      <p:sp>
        <p:nvSpPr>
          <p:cNvPr id="3" name="Content Placeholder 2">
            <a:extLst>
              <a:ext uri="{FF2B5EF4-FFF2-40B4-BE49-F238E27FC236}">
                <a16:creationId xmlns:a16="http://schemas.microsoft.com/office/drawing/2014/main" id="{2941B907-A3F4-466F-96A3-4FD8C6F718B2}"/>
              </a:ext>
            </a:extLst>
          </p:cNvPr>
          <p:cNvSpPr>
            <a:spLocks noGrp="1"/>
          </p:cNvSpPr>
          <p:nvPr>
            <p:ph idx="1"/>
          </p:nvPr>
        </p:nvSpPr>
        <p:spPr/>
        <p:txBody>
          <a:bodyPr/>
          <a:lstStyle/>
          <a:p>
            <a:r>
              <a:rPr lang="en-US" dirty="0"/>
              <a:t>Any new SRD Contributions for November plenary session 2 of 2?</a:t>
            </a:r>
          </a:p>
          <a:p>
            <a:endParaRPr lang="en-US" dirty="0"/>
          </a:p>
        </p:txBody>
      </p:sp>
      <p:sp>
        <p:nvSpPr>
          <p:cNvPr id="4" name="Date Placeholder 3">
            <a:extLst>
              <a:ext uri="{FF2B5EF4-FFF2-40B4-BE49-F238E27FC236}">
                <a16:creationId xmlns:a16="http://schemas.microsoft.com/office/drawing/2014/main" id="{AAC33C01-9D2D-4D02-93FF-F103086D177D}"/>
              </a:ext>
            </a:extLst>
          </p:cNvPr>
          <p:cNvSpPr>
            <a:spLocks noGrp="1"/>
          </p:cNvSpPr>
          <p:nvPr>
            <p:ph type="dt" sz="half" idx="4294967295"/>
          </p:nvPr>
        </p:nvSpPr>
        <p:spPr>
          <a:xfrm>
            <a:off x="838200" y="6356350"/>
            <a:ext cx="2743200" cy="365125"/>
          </a:xfrm>
        </p:spPr>
        <p:txBody>
          <a:bodyPr/>
          <a:lstStyle/>
          <a:p>
            <a:r>
              <a:rPr lang="en-US" dirty="0"/>
              <a:t>November 2020</a:t>
            </a:r>
          </a:p>
        </p:txBody>
      </p:sp>
      <p:sp>
        <p:nvSpPr>
          <p:cNvPr id="5" name="Footer Placeholder 4">
            <a:extLst>
              <a:ext uri="{FF2B5EF4-FFF2-40B4-BE49-F238E27FC236}">
                <a16:creationId xmlns:a16="http://schemas.microsoft.com/office/drawing/2014/main" id="{069612A9-3749-4FF3-AFA9-85A485B5FC40}"/>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02DF7BF6-F32D-4463-A008-80C7538AC499}"/>
              </a:ext>
            </a:extLst>
          </p:cNvPr>
          <p:cNvSpPr>
            <a:spLocks noGrp="1"/>
          </p:cNvSpPr>
          <p:nvPr>
            <p:ph type="sldNum" sz="quarter" idx="12"/>
          </p:nvPr>
        </p:nvSpPr>
        <p:spPr/>
        <p:txBody>
          <a:bodyPr/>
          <a:lstStyle/>
          <a:p>
            <a:fld id="{07EF11DD-EAC9-418C-AFCF-9D5EFABD0DDC}" type="slidenum">
              <a:rPr lang="en-US" smtClean="0"/>
              <a:t>20</a:t>
            </a:fld>
            <a:endParaRPr lang="en-US"/>
          </a:p>
        </p:txBody>
      </p:sp>
    </p:spTree>
    <p:extLst>
      <p:ext uri="{BB962C8B-B14F-4D97-AF65-F5344CB8AC3E}">
        <p14:creationId xmlns:p14="http://schemas.microsoft.com/office/powerpoint/2010/main" val="391254202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3632F5D1-E476-4449-A80B-7535CF561D07}"/>
              </a:ext>
            </a:extLst>
          </p:cNvPr>
          <p:cNvSpPr>
            <a:spLocks noGrp="1"/>
          </p:cNvSpPr>
          <p:nvPr>
            <p:ph type="title"/>
          </p:nvPr>
        </p:nvSpPr>
        <p:spPr/>
        <p:txBody>
          <a:bodyPr/>
          <a:lstStyle/>
          <a:p>
            <a:r>
              <a:rPr lang="en-US" dirty="0"/>
              <a:t>Revised Project Timeline</a:t>
            </a:r>
          </a:p>
        </p:txBody>
      </p:sp>
      <p:sp>
        <p:nvSpPr>
          <p:cNvPr id="4" name="Date Placeholder 3">
            <a:extLst>
              <a:ext uri="{FF2B5EF4-FFF2-40B4-BE49-F238E27FC236}">
                <a16:creationId xmlns:a16="http://schemas.microsoft.com/office/drawing/2014/main" id="{128589EE-0C28-447A-8821-EF1D883293F2}"/>
              </a:ext>
            </a:extLst>
          </p:cNvPr>
          <p:cNvSpPr>
            <a:spLocks noGrp="1"/>
          </p:cNvSpPr>
          <p:nvPr>
            <p:ph type="dt" sz="half" idx="4294967295"/>
          </p:nvPr>
        </p:nvSpPr>
        <p:spPr>
          <a:xfrm>
            <a:off x="838200" y="6356350"/>
            <a:ext cx="2743200" cy="365125"/>
          </a:xfrm>
        </p:spPr>
        <p:txBody>
          <a:bodyPr/>
          <a:lstStyle/>
          <a:p>
            <a:r>
              <a:rPr lang="en-US" altLang="en-US" dirty="0"/>
              <a:t>November 2020</a:t>
            </a:r>
          </a:p>
        </p:txBody>
      </p:sp>
      <p:sp>
        <p:nvSpPr>
          <p:cNvPr id="5" name="Footer Placeholder 4">
            <a:extLst>
              <a:ext uri="{FF2B5EF4-FFF2-40B4-BE49-F238E27FC236}">
                <a16:creationId xmlns:a16="http://schemas.microsoft.com/office/drawing/2014/main" id="{423E8DBA-E452-4028-BAB1-DB01D76EF076}"/>
              </a:ext>
            </a:extLst>
          </p:cNvPr>
          <p:cNvSpPr>
            <a:spLocks noGrp="1"/>
          </p:cNvSpPr>
          <p:nvPr>
            <p:ph type="ftr" sz="quarter" idx="11"/>
          </p:nvPr>
        </p:nvSpPr>
        <p:spPr/>
        <p:txBody>
          <a:bodyPr/>
          <a:lstStyle/>
          <a:p>
            <a:r>
              <a:rPr lang="en-US" altLang="en-US"/>
              <a:t>Tim Godfrey, EPRI</a:t>
            </a:r>
          </a:p>
        </p:txBody>
      </p:sp>
      <p:sp>
        <p:nvSpPr>
          <p:cNvPr id="6" name="Slide Number Placeholder 5">
            <a:extLst>
              <a:ext uri="{FF2B5EF4-FFF2-40B4-BE49-F238E27FC236}">
                <a16:creationId xmlns:a16="http://schemas.microsoft.com/office/drawing/2014/main" id="{72CDEFBC-B0A4-47FF-8255-F7239665A0A7}"/>
              </a:ext>
            </a:extLst>
          </p:cNvPr>
          <p:cNvSpPr>
            <a:spLocks noGrp="1"/>
          </p:cNvSpPr>
          <p:nvPr>
            <p:ph type="sldNum" sz="quarter" idx="12"/>
          </p:nvPr>
        </p:nvSpPr>
        <p:spPr/>
        <p:txBody>
          <a:bodyPr/>
          <a:lstStyle/>
          <a:p>
            <a:r>
              <a:rPr lang="en-US" altLang="en-US"/>
              <a:t>Slide </a:t>
            </a:r>
            <a:fld id="{F9EEA8B6-4152-421A-8DF9-457DEB0C2B56}" type="slidenum">
              <a:rPr lang="en-US" altLang="en-US"/>
              <a:pPr/>
              <a:t>21</a:t>
            </a:fld>
            <a:endParaRPr lang="en-US" altLang="en-US"/>
          </a:p>
        </p:txBody>
      </p:sp>
      <p:graphicFrame>
        <p:nvGraphicFramePr>
          <p:cNvPr id="10" name="Table 9">
            <a:extLst>
              <a:ext uri="{FF2B5EF4-FFF2-40B4-BE49-F238E27FC236}">
                <a16:creationId xmlns:a16="http://schemas.microsoft.com/office/drawing/2014/main" id="{9F0B2D0A-D6BB-4DB3-90D6-9FDE91CE81C6}"/>
              </a:ext>
            </a:extLst>
          </p:cNvPr>
          <p:cNvGraphicFramePr>
            <a:graphicFrameLocks noGrp="1"/>
          </p:cNvGraphicFramePr>
          <p:nvPr>
            <p:extLst>
              <p:ext uri="{D42A27DB-BD31-4B8C-83A1-F6EECF244321}">
                <p14:modId xmlns:p14="http://schemas.microsoft.com/office/powerpoint/2010/main" val="2686120687"/>
              </p:ext>
            </p:extLst>
          </p:nvPr>
        </p:nvGraphicFramePr>
        <p:xfrm>
          <a:off x="1295400" y="1371600"/>
          <a:ext cx="9220200" cy="4724397"/>
        </p:xfrm>
        <a:graphic>
          <a:graphicData uri="http://schemas.openxmlformats.org/drawingml/2006/table">
            <a:tbl>
              <a:tblPr firstRow="1" bandRow="1">
                <a:tableStyleId>{5C22544A-7EE6-4342-B048-85BDC9FD1C3A}</a:tableStyleId>
              </a:tblPr>
              <a:tblGrid>
                <a:gridCol w="6934200">
                  <a:extLst>
                    <a:ext uri="{9D8B030D-6E8A-4147-A177-3AD203B41FA5}">
                      <a16:colId xmlns:a16="http://schemas.microsoft.com/office/drawing/2014/main" val="3384751907"/>
                    </a:ext>
                  </a:extLst>
                </a:gridCol>
                <a:gridCol w="2286000">
                  <a:extLst>
                    <a:ext uri="{9D8B030D-6E8A-4147-A177-3AD203B41FA5}">
                      <a16:colId xmlns:a16="http://schemas.microsoft.com/office/drawing/2014/main" val="2633383389"/>
                    </a:ext>
                  </a:extLst>
                </a:gridCol>
              </a:tblGrid>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Milestone</a:t>
                      </a:r>
                    </a:p>
                  </a:txBody>
                  <a:tcPr/>
                </a:tc>
                <a:tc>
                  <a:txBody>
                    <a:bodyPr/>
                    <a:lstStyle/>
                    <a:p>
                      <a:r>
                        <a:rPr lang="en-US" sz="2400" dirty="0"/>
                        <a:t>Date</a:t>
                      </a:r>
                    </a:p>
                  </a:txBody>
                  <a:tcPr/>
                </a:tc>
                <a:extLst>
                  <a:ext uri="{0D108BD9-81ED-4DB2-BD59-A6C34878D82A}">
                    <a16:rowId xmlns:a16="http://schemas.microsoft.com/office/drawing/2014/main" val="4207709845"/>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solidFill>
                            <a:schemeClr val="bg1">
                              <a:lumMod val="65000"/>
                            </a:schemeClr>
                          </a:solidFill>
                        </a:rPr>
                        <a:t>Task Group Start</a:t>
                      </a:r>
                    </a:p>
                  </a:txBody>
                  <a:tcPr/>
                </a:tc>
                <a:tc>
                  <a:txBody>
                    <a:bodyPr/>
                    <a:lstStyle/>
                    <a:p>
                      <a:r>
                        <a:rPr lang="en-US" sz="2400" dirty="0">
                          <a:solidFill>
                            <a:schemeClr val="bg1">
                              <a:lumMod val="65000"/>
                            </a:schemeClr>
                          </a:solidFill>
                        </a:rPr>
                        <a:t>January 2020</a:t>
                      </a:r>
                    </a:p>
                  </a:txBody>
                  <a:tcPr/>
                </a:tc>
                <a:extLst>
                  <a:ext uri="{0D108BD9-81ED-4DB2-BD59-A6C34878D82A}">
                    <a16:rowId xmlns:a16="http://schemas.microsoft.com/office/drawing/2014/main" val="1668596901"/>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SRD Approval</a:t>
                      </a:r>
                    </a:p>
                  </a:txBody>
                  <a:tcPr/>
                </a:tc>
                <a:tc>
                  <a:txBody>
                    <a:bodyPr/>
                    <a:lstStyle/>
                    <a:p>
                      <a:r>
                        <a:rPr lang="en-US" sz="2400" dirty="0"/>
                        <a:t>Nov 2020</a:t>
                      </a:r>
                    </a:p>
                  </a:txBody>
                  <a:tcPr/>
                </a:tc>
                <a:extLst>
                  <a:ext uri="{0D108BD9-81ED-4DB2-BD59-A6C34878D82A}">
                    <a16:rowId xmlns:a16="http://schemas.microsoft.com/office/drawing/2014/main" val="3428218732"/>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SDD Approval</a:t>
                      </a:r>
                    </a:p>
                  </a:txBody>
                  <a:tcPr/>
                </a:tc>
                <a:tc>
                  <a:txBody>
                    <a:bodyPr/>
                    <a:lstStyle/>
                    <a:p>
                      <a:r>
                        <a:rPr lang="en-US" sz="2400" dirty="0"/>
                        <a:t>May 2021</a:t>
                      </a:r>
                    </a:p>
                  </a:txBody>
                  <a:tcPr/>
                </a:tc>
                <a:extLst>
                  <a:ext uri="{0D108BD9-81ED-4DB2-BD59-A6C34878D82A}">
                    <a16:rowId xmlns:a16="http://schemas.microsoft.com/office/drawing/2014/main" val="3689323579"/>
                  </a:ext>
                </a:extLst>
              </a:tr>
              <a:tr h="524933">
                <a:tc>
                  <a:txBody>
                    <a:bodyPr/>
                    <a:lstStyle/>
                    <a:p>
                      <a:r>
                        <a:rPr lang="en-US" sz="2400" dirty="0"/>
                        <a:t>Informal TG review of draft</a:t>
                      </a:r>
                    </a:p>
                  </a:txBody>
                  <a:tcPr/>
                </a:tc>
                <a:tc>
                  <a:txBody>
                    <a:bodyPr/>
                    <a:lstStyle/>
                    <a:p>
                      <a:r>
                        <a:rPr lang="en-US" sz="2400" dirty="0"/>
                        <a:t>Sept 2021</a:t>
                      </a:r>
                    </a:p>
                  </a:txBody>
                  <a:tcPr/>
                </a:tc>
                <a:extLst>
                  <a:ext uri="{0D108BD9-81ED-4DB2-BD59-A6C34878D82A}">
                    <a16:rowId xmlns:a16="http://schemas.microsoft.com/office/drawing/2014/main" val="1866948594"/>
                  </a:ext>
                </a:extLst>
              </a:tr>
              <a:tr h="524933">
                <a:tc>
                  <a:txBody>
                    <a:bodyPr/>
                    <a:lstStyle/>
                    <a:p>
                      <a:r>
                        <a:rPr lang="en-US" sz="2400" dirty="0"/>
                        <a:t>Working Group Letter Ballot</a:t>
                      </a:r>
                    </a:p>
                  </a:txBody>
                  <a:tcPr/>
                </a:tc>
                <a:tc>
                  <a:txBody>
                    <a:bodyPr/>
                    <a:lstStyle/>
                    <a:p>
                      <a:r>
                        <a:rPr lang="en-US" sz="2400" dirty="0"/>
                        <a:t>Nov 2021</a:t>
                      </a:r>
                    </a:p>
                  </a:txBody>
                  <a:tcPr/>
                </a:tc>
                <a:extLst>
                  <a:ext uri="{0D108BD9-81ED-4DB2-BD59-A6C34878D82A}">
                    <a16:rowId xmlns:a16="http://schemas.microsoft.com/office/drawing/2014/main" val="634721270"/>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Working Group Recirculation Letter Ballot</a:t>
                      </a:r>
                    </a:p>
                  </a:txBody>
                  <a:tcPr/>
                </a:tc>
                <a:tc>
                  <a:txBody>
                    <a:bodyPr/>
                    <a:lstStyle/>
                    <a:p>
                      <a:r>
                        <a:rPr lang="en-US" sz="2400" dirty="0"/>
                        <a:t>Mar 2022</a:t>
                      </a:r>
                    </a:p>
                  </a:txBody>
                  <a:tcPr/>
                </a:tc>
                <a:extLst>
                  <a:ext uri="{0D108BD9-81ED-4DB2-BD59-A6C34878D82A}">
                    <a16:rowId xmlns:a16="http://schemas.microsoft.com/office/drawing/2014/main" val="1970946961"/>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SA Ballot</a:t>
                      </a:r>
                    </a:p>
                  </a:txBody>
                  <a:tcPr/>
                </a:tc>
                <a:tc>
                  <a:txBody>
                    <a:bodyPr/>
                    <a:lstStyle/>
                    <a:p>
                      <a:r>
                        <a:rPr lang="en-US" sz="2400" dirty="0"/>
                        <a:t>Sept 2022</a:t>
                      </a:r>
                    </a:p>
                  </a:txBody>
                  <a:tcPr/>
                </a:tc>
                <a:extLst>
                  <a:ext uri="{0D108BD9-81ED-4DB2-BD59-A6C34878D82A}">
                    <a16:rowId xmlns:a16="http://schemas.microsoft.com/office/drawing/2014/main" val="1018105641"/>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Forward to RevCom</a:t>
                      </a:r>
                    </a:p>
                  </a:txBody>
                  <a:tcPr/>
                </a:tc>
                <a:tc>
                  <a:txBody>
                    <a:bodyPr/>
                    <a:lstStyle/>
                    <a:p>
                      <a:r>
                        <a:rPr lang="en-US" sz="2400" dirty="0"/>
                        <a:t>March 2023</a:t>
                      </a:r>
                    </a:p>
                  </a:txBody>
                  <a:tcPr/>
                </a:tc>
                <a:extLst>
                  <a:ext uri="{0D108BD9-81ED-4DB2-BD59-A6C34878D82A}">
                    <a16:rowId xmlns:a16="http://schemas.microsoft.com/office/drawing/2014/main" val="1058448561"/>
                  </a:ext>
                </a:extLst>
              </a:tr>
            </a:tbl>
          </a:graphicData>
        </a:graphic>
      </p:graphicFrame>
      <p:sp>
        <p:nvSpPr>
          <p:cNvPr id="15" name="Arrow: Left 14">
            <a:extLst>
              <a:ext uri="{FF2B5EF4-FFF2-40B4-BE49-F238E27FC236}">
                <a16:creationId xmlns:a16="http://schemas.microsoft.com/office/drawing/2014/main" id="{0AD6A851-0925-4E02-8C80-DCE7584BFFF0}"/>
              </a:ext>
            </a:extLst>
          </p:cNvPr>
          <p:cNvSpPr/>
          <p:nvPr/>
        </p:nvSpPr>
        <p:spPr>
          <a:xfrm>
            <a:off x="10744200" y="4519696"/>
            <a:ext cx="1295400" cy="1066800"/>
          </a:xfrm>
          <a:prstGeom prst="leftArrow">
            <a:avLst>
              <a:gd name="adj1" fmla="val 50000"/>
              <a:gd name="adj2" fmla="val 34149"/>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Request PAR Extension</a:t>
            </a:r>
          </a:p>
        </p:txBody>
      </p:sp>
      <p:sp>
        <p:nvSpPr>
          <p:cNvPr id="9" name="Arrow: Left 8">
            <a:extLst>
              <a:ext uri="{FF2B5EF4-FFF2-40B4-BE49-F238E27FC236}">
                <a16:creationId xmlns:a16="http://schemas.microsoft.com/office/drawing/2014/main" id="{7E0A3760-9E25-4C04-8CFA-A4BBA3EB66FC}"/>
              </a:ext>
            </a:extLst>
          </p:cNvPr>
          <p:cNvSpPr/>
          <p:nvPr/>
        </p:nvSpPr>
        <p:spPr>
          <a:xfrm>
            <a:off x="10744200" y="2227872"/>
            <a:ext cx="978408" cy="972528"/>
          </a:xfrm>
          <a:prstGeom prst="leftArrow">
            <a:avLst>
              <a:gd name="adj1" fmla="val 50000"/>
              <a:gd name="adj2" fmla="val 34149"/>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Assign Editor</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8242D8-E482-48FF-8FD5-486F15E6DBD0}"/>
              </a:ext>
            </a:extLst>
          </p:cNvPr>
          <p:cNvSpPr>
            <a:spLocks noGrp="1"/>
          </p:cNvSpPr>
          <p:nvPr>
            <p:ph type="title"/>
          </p:nvPr>
        </p:nvSpPr>
        <p:spPr/>
        <p:txBody>
          <a:bodyPr/>
          <a:lstStyle/>
          <a:p>
            <a:r>
              <a:rPr lang="en-US" dirty="0"/>
              <a:t>Teleconference Planning</a:t>
            </a:r>
          </a:p>
        </p:txBody>
      </p:sp>
      <p:sp>
        <p:nvSpPr>
          <p:cNvPr id="3" name="Content Placeholder 2">
            <a:extLst>
              <a:ext uri="{FF2B5EF4-FFF2-40B4-BE49-F238E27FC236}">
                <a16:creationId xmlns:a16="http://schemas.microsoft.com/office/drawing/2014/main" id="{FC617078-248B-4D25-997D-89A0DB13D5A6}"/>
              </a:ext>
            </a:extLst>
          </p:cNvPr>
          <p:cNvSpPr>
            <a:spLocks noGrp="1"/>
          </p:cNvSpPr>
          <p:nvPr>
            <p:ph idx="1"/>
          </p:nvPr>
        </p:nvSpPr>
        <p:spPr/>
        <p:txBody>
          <a:bodyPr>
            <a:normAutofit fontScale="92500" lnSpcReduction="20000"/>
          </a:bodyPr>
          <a:lstStyle/>
          <a:p>
            <a:r>
              <a:rPr lang="en-US" dirty="0"/>
              <a:t>Plan for rest of 2020</a:t>
            </a:r>
          </a:p>
          <a:p>
            <a:endParaRPr lang="en-US" dirty="0"/>
          </a:p>
          <a:p>
            <a:r>
              <a:rPr lang="en-US" dirty="0">
                <a:solidFill>
                  <a:schemeClr val="bg1">
                    <a:lumMod val="75000"/>
                  </a:schemeClr>
                </a:solidFill>
              </a:rPr>
              <a:t>August 13   	11am Pacific, 2pm Eastern</a:t>
            </a:r>
          </a:p>
          <a:p>
            <a:r>
              <a:rPr lang="en-US" dirty="0">
                <a:solidFill>
                  <a:schemeClr val="bg1">
                    <a:lumMod val="75000"/>
                  </a:schemeClr>
                </a:solidFill>
              </a:rPr>
              <a:t>Sept 17	11am Pacific, 2pm Eastern  (802.15 electronic Interim)</a:t>
            </a:r>
          </a:p>
          <a:p>
            <a:r>
              <a:rPr lang="en-US" dirty="0">
                <a:solidFill>
                  <a:schemeClr val="bg1">
                    <a:lumMod val="75000"/>
                  </a:schemeClr>
                </a:solidFill>
              </a:rPr>
              <a:t>Oct 14	10:30am Pacific, 3:30pm Eastern  (1.5 hours)</a:t>
            </a:r>
          </a:p>
          <a:p>
            <a:r>
              <a:rPr lang="en-US" dirty="0"/>
              <a:t>IEEE 802 Electronic Plenary  -- IEEE 802.15 will meet over two weeks</a:t>
            </a:r>
          </a:p>
          <a:p>
            <a:pPr lvl="1"/>
            <a:r>
              <a:rPr lang="en-US" dirty="0"/>
              <a:t>TG16t Meeting 1		Tuesday Nov 3	   PM2	1-3pm Pacific 4-6pm Eastern</a:t>
            </a:r>
          </a:p>
          <a:p>
            <a:pPr lvl="1"/>
            <a:r>
              <a:rPr lang="en-US" dirty="0"/>
              <a:t>TG16t Meeting 2		Tuesday Nov 11	   PM2	1-3pm Pacific 4-6pm Eastern</a:t>
            </a:r>
          </a:p>
          <a:p>
            <a:pPr lvl="1"/>
            <a:endParaRPr lang="en-US" dirty="0"/>
          </a:p>
          <a:p>
            <a:r>
              <a:rPr lang="en-US" dirty="0"/>
              <a:t>Dec 3 	 11am Pacific, 2pm Eastern</a:t>
            </a:r>
          </a:p>
          <a:p>
            <a:r>
              <a:rPr lang="en-US" dirty="0"/>
              <a:t>January 12	 11am Pacific, 2pm Eastern</a:t>
            </a:r>
          </a:p>
        </p:txBody>
      </p:sp>
      <p:sp>
        <p:nvSpPr>
          <p:cNvPr id="4" name="Date Placeholder 3">
            <a:extLst>
              <a:ext uri="{FF2B5EF4-FFF2-40B4-BE49-F238E27FC236}">
                <a16:creationId xmlns:a16="http://schemas.microsoft.com/office/drawing/2014/main" id="{317A0258-535C-4BCF-83C2-B22684A317F3}"/>
              </a:ext>
            </a:extLst>
          </p:cNvPr>
          <p:cNvSpPr>
            <a:spLocks noGrp="1"/>
          </p:cNvSpPr>
          <p:nvPr>
            <p:ph type="dt" sz="half" idx="4294967295"/>
          </p:nvPr>
        </p:nvSpPr>
        <p:spPr>
          <a:xfrm>
            <a:off x="838200" y="6356350"/>
            <a:ext cx="2743200" cy="365125"/>
          </a:xfrm>
        </p:spPr>
        <p:txBody>
          <a:bodyPr/>
          <a:lstStyle/>
          <a:p>
            <a:r>
              <a:rPr lang="en-US" dirty="0"/>
              <a:t>November 2020</a:t>
            </a:r>
          </a:p>
        </p:txBody>
      </p:sp>
      <p:sp>
        <p:nvSpPr>
          <p:cNvPr id="5" name="Footer Placeholder 4">
            <a:extLst>
              <a:ext uri="{FF2B5EF4-FFF2-40B4-BE49-F238E27FC236}">
                <a16:creationId xmlns:a16="http://schemas.microsoft.com/office/drawing/2014/main" id="{BF5E5E73-DF80-4166-B8E6-9041B4FF9299}"/>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90AF82E0-2FE4-49E0-BD5C-9D530894340A}"/>
              </a:ext>
            </a:extLst>
          </p:cNvPr>
          <p:cNvSpPr>
            <a:spLocks noGrp="1"/>
          </p:cNvSpPr>
          <p:nvPr>
            <p:ph type="sldNum" sz="quarter" idx="12"/>
          </p:nvPr>
        </p:nvSpPr>
        <p:spPr/>
        <p:txBody>
          <a:bodyPr/>
          <a:lstStyle/>
          <a:p>
            <a:fld id="{07EF11DD-EAC9-418C-AFCF-9D5EFABD0DDC}" type="slidenum">
              <a:rPr lang="en-US" smtClean="0"/>
              <a:t>22</a:t>
            </a:fld>
            <a:endParaRPr lang="en-US"/>
          </a:p>
        </p:txBody>
      </p:sp>
      <p:sp>
        <p:nvSpPr>
          <p:cNvPr id="7" name="Arrow: Right 6">
            <a:extLst>
              <a:ext uri="{FF2B5EF4-FFF2-40B4-BE49-F238E27FC236}">
                <a16:creationId xmlns:a16="http://schemas.microsoft.com/office/drawing/2014/main" id="{7D88BA48-D714-442A-A845-A5A0B4DAE46B}"/>
              </a:ext>
            </a:extLst>
          </p:cNvPr>
          <p:cNvSpPr/>
          <p:nvPr/>
        </p:nvSpPr>
        <p:spPr>
          <a:xfrm>
            <a:off x="114300" y="4191000"/>
            <a:ext cx="723900" cy="3048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91923512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4"/>
          <p:cNvSpPr>
            <a:spLocks noGrp="1"/>
          </p:cNvSpPr>
          <p:nvPr>
            <p:ph type="dt" sz="quarter" idx="4294967295"/>
          </p:nvPr>
        </p:nvSpPr>
        <p:spPr>
          <a:xfrm>
            <a:off x="838200" y="6356350"/>
            <a:ext cx="2743200" cy="365125"/>
          </a:xfrm>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charset="0"/>
                <a:ea typeface="ＭＳ Ｐゴシック" charset="0"/>
              </a:defRPr>
            </a:lvl1pPr>
            <a:lvl2pPr marL="742950" indent="-285750">
              <a:defRPr sz="3200">
                <a:solidFill>
                  <a:schemeClr val="tx1"/>
                </a:solidFill>
                <a:latin typeface="Times New Roman" charset="0"/>
                <a:ea typeface="ＭＳ Ｐゴシック" charset="0"/>
              </a:defRPr>
            </a:lvl2pPr>
            <a:lvl3pPr marL="1143000" indent="-228600">
              <a:defRPr sz="3200">
                <a:solidFill>
                  <a:schemeClr val="tx1"/>
                </a:solidFill>
                <a:latin typeface="Times New Roman" charset="0"/>
                <a:ea typeface="ＭＳ Ｐゴシック" charset="0"/>
              </a:defRPr>
            </a:lvl3pPr>
            <a:lvl4pPr marL="1600200" indent="-228600">
              <a:defRPr sz="3200">
                <a:solidFill>
                  <a:schemeClr val="tx1"/>
                </a:solidFill>
                <a:latin typeface="Times New Roman" charset="0"/>
                <a:ea typeface="ＭＳ Ｐゴシック" charset="0"/>
              </a:defRPr>
            </a:lvl4pPr>
            <a:lvl5pPr marL="2057400" indent="-228600">
              <a:defRPr sz="3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3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3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3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3200">
                <a:solidFill>
                  <a:schemeClr val="tx1"/>
                </a:solidFill>
                <a:latin typeface="Times New Roman" charset="0"/>
                <a:ea typeface="ＭＳ Ｐゴシック" charset="0"/>
              </a:defRPr>
            </a:lvl9pPr>
          </a:lstStyle>
          <a:p>
            <a:pPr>
              <a:defRPr/>
            </a:pPr>
            <a:r>
              <a:rPr lang="en-US" sz="1400" dirty="0"/>
              <a:t>November 2020</a:t>
            </a:r>
          </a:p>
        </p:txBody>
      </p:sp>
      <p:sp>
        <p:nvSpPr>
          <p:cNvPr id="10243" name="Footer Placeholder 5"/>
          <p:cNvSpPr>
            <a:spLocks noGrp="1"/>
          </p:cNvSpPr>
          <p:nvPr>
            <p:ph type="ftr" sz="quarter" idx="11"/>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charset="0"/>
                <a:ea typeface="ＭＳ Ｐゴシック" charset="0"/>
              </a:defRPr>
            </a:lvl1pPr>
            <a:lvl2pPr marL="742950" indent="-285750">
              <a:defRPr sz="3200">
                <a:solidFill>
                  <a:schemeClr val="tx1"/>
                </a:solidFill>
                <a:latin typeface="Times New Roman" charset="0"/>
                <a:ea typeface="ＭＳ Ｐゴシック" charset="0"/>
              </a:defRPr>
            </a:lvl2pPr>
            <a:lvl3pPr marL="1143000" indent="-228600">
              <a:defRPr sz="3200">
                <a:solidFill>
                  <a:schemeClr val="tx1"/>
                </a:solidFill>
                <a:latin typeface="Times New Roman" charset="0"/>
                <a:ea typeface="ＭＳ Ｐゴシック" charset="0"/>
              </a:defRPr>
            </a:lvl3pPr>
            <a:lvl4pPr marL="1600200" indent="-228600">
              <a:defRPr sz="3200">
                <a:solidFill>
                  <a:schemeClr val="tx1"/>
                </a:solidFill>
                <a:latin typeface="Times New Roman" charset="0"/>
                <a:ea typeface="ＭＳ Ｐゴシック" charset="0"/>
              </a:defRPr>
            </a:lvl4pPr>
            <a:lvl5pPr marL="2057400" indent="-228600">
              <a:defRPr sz="3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3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3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3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3200">
                <a:solidFill>
                  <a:schemeClr val="tx1"/>
                </a:solidFill>
                <a:latin typeface="Times New Roman" charset="0"/>
                <a:ea typeface="ＭＳ Ｐゴシック" charset="0"/>
              </a:defRPr>
            </a:lvl9pPr>
          </a:lstStyle>
          <a:p>
            <a:pPr>
              <a:defRPr/>
            </a:pPr>
            <a:r>
              <a:rPr lang="en-US" sz="1200"/>
              <a:t>Tim Godfrey, EPRI</a:t>
            </a:r>
          </a:p>
        </p:txBody>
      </p:sp>
      <p:sp>
        <p:nvSpPr>
          <p:cNvPr id="10244" name="Slide Number Placeholder 6"/>
          <p:cNvSpPr>
            <a:spLocks noGrp="1"/>
          </p:cNvSpPr>
          <p:nvPr>
            <p:ph type="sldNum" sz="quarter" idx="12"/>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pPr>
              <a:defRPr/>
            </a:pPr>
            <a:r>
              <a:rPr lang="en-US" sz="1200"/>
              <a:t>Slide </a:t>
            </a:r>
            <a:fld id="{219C1867-47CF-411F-B0EE-95650A4BE4CC}" type="slidenum">
              <a:rPr lang="en-US" sz="1200"/>
              <a:pPr>
                <a:defRPr/>
              </a:pPr>
              <a:t>23</a:t>
            </a:fld>
            <a:endParaRPr lang="en-US" sz="1200"/>
          </a:p>
        </p:txBody>
      </p:sp>
      <p:sp>
        <p:nvSpPr>
          <p:cNvPr id="10245" name="Rectangle 2"/>
          <p:cNvSpPr>
            <a:spLocks noGrp="1" noChangeArrowheads="1"/>
          </p:cNvSpPr>
          <p:nvPr>
            <p:ph type="title"/>
          </p:nvPr>
        </p:nvSpPr>
        <p:spPr>
          <a:xfrm>
            <a:off x="1447800" y="421042"/>
            <a:ext cx="7772400" cy="1066800"/>
          </a:xfrm>
        </p:spPr>
        <p:txBody>
          <a:bodyPr/>
          <a:lstStyle/>
          <a:p>
            <a:pPr>
              <a:defRPr/>
            </a:pPr>
            <a:r>
              <a:rPr lang="en-US" dirty="0"/>
              <a:t>Upcoming Sessions</a:t>
            </a:r>
          </a:p>
        </p:txBody>
      </p:sp>
      <p:sp>
        <p:nvSpPr>
          <p:cNvPr id="10246" name="Rectangle 3"/>
          <p:cNvSpPr>
            <a:spLocks noGrp="1" noChangeArrowheads="1"/>
          </p:cNvSpPr>
          <p:nvPr>
            <p:ph type="body" sz="half" idx="1"/>
          </p:nvPr>
        </p:nvSpPr>
        <p:spPr>
          <a:xfrm>
            <a:off x="1447800" y="1676400"/>
            <a:ext cx="9296400" cy="4495800"/>
          </a:xfrm>
        </p:spPr>
        <p:txBody>
          <a:bodyPr>
            <a:normAutofit/>
          </a:bodyPr>
          <a:lstStyle/>
          <a:p>
            <a:r>
              <a:rPr lang="en-US" sz="2000" strike="sngStrike" dirty="0">
                <a:solidFill>
                  <a:srgbClr val="FF0000"/>
                </a:solidFill>
              </a:rPr>
              <a:t>July 12-17, 2020, Sheraton Centre Montreal, Montreal Canada, </a:t>
            </a:r>
            <a:r>
              <a:rPr lang="en-US" sz="2000" i="1" strike="sngStrike" dirty="0">
                <a:solidFill>
                  <a:srgbClr val="FF0000"/>
                </a:solidFill>
              </a:rPr>
              <a:t>802 Plenary Session.</a:t>
            </a:r>
            <a:endParaRPr lang="en-US" sz="2000" strike="sngStrike" dirty="0">
              <a:solidFill>
                <a:srgbClr val="FF0000"/>
              </a:solidFill>
            </a:endParaRPr>
          </a:p>
          <a:p>
            <a:r>
              <a:rPr lang="en-US" sz="2000" strike="sngStrike" dirty="0">
                <a:solidFill>
                  <a:srgbClr val="FF0000"/>
                </a:solidFill>
              </a:rPr>
              <a:t>September 13-18, 2020, Grand Hyatt Atlanta in Buckhead, Atlanta, Georgia, </a:t>
            </a:r>
            <a:r>
              <a:rPr lang="en-US" sz="2000" i="1" strike="sngStrike" dirty="0">
                <a:solidFill>
                  <a:srgbClr val="FF0000"/>
                </a:solidFill>
              </a:rPr>
              <a:t>802 Wireless Interim Session.</a:t>
            </a:r>
            <a:endParaRPr lang="en-US" sz="2000" strike="sngStrike" dirty="0">
              <a:solidFill>
                <a:srgbClr val="FF0000"/>
              </a:solidFill>
            </a:endParaRPr>
          </a:p>
          <a:p>
            <a:r>
              <a:rPr lang="en-US" sz="2000" strike="sngStrike" dirty="0">
                <a:solidFill>
                  <a:srgbClr val="FF0000"/>
                </a:solidFill>
              </a:rPr>
              <a:t>November 18-13, 2020, Marriott Marquis Queen's Park,  Bangkok, Thailand, </a:t>
            </a:r>
            <a:r>
              <a:rPr lang="en-US" sz="2000" i="1" strike="sngStrike" dirty="0">
                <a:solidFill>
                  <a:srgbClr val="FF0000"/>
                </a:solidFill>
              </a:rPr>
              <a:t>802 Plenary Session.</a:t>
            </a:r>
            <a:endParaRPr lang="en-US" sz="2000" strike="sngStrike" dirty="0">
              <a:solidFill>
                <a:srgbClr val="FF0000"/>
              </a:solidFill>
            </a:endParaRPr>
          </a:p>
          <a:p>
            <a:r>
              <a:rPr lang="en-US" sz="2000" strike="sngStrike" dirty="0">
                <a:solidFill>
                  <a:srgbClr val="FF0000"/>
                </a:solidFill>
              </a:rPr>
              <a:t>January 12-14, 2021, Hotel Irvine, Irvine, California </a:t>
            </a:r>
            <a:r>
              <a:rPr lang="en-US" sz="2000" i="1" strike="sngStrike" dirty="0">
                <a:solidFill>
                  <a:srgbClr val="FF0000"/>
                </a:solidFill>
              </a:rPr>
              <a:t>802 Wireless Interim Session.</a:t>
            </a:r>
            <a:endParaRPr lang="en-US" sz="2000" strike="sngStrike" dirty="0">
              <a:solidFill>
                <a:srgbClr val="FF0000"/>
              </a:solidFill>
            </a:endParaRPr>
          </a:p>
          <a:p>
            <a:pPr>
              <a:defRPr/>
            </a:pPr>
            <a:r>
              <a:rPr lang="en-US" sz="2000" dirty="0"/>
              <a:t>March 16-18, 2021 Hyatt Regency Denver Convention Center, 802 Plenary Session</a:t>
            </a:r>
          </a:p>
          <a:p>
            <a:pPr>
              <a:defRPr/>
            </a:pPr>
            <a:endParaRPr lang="en-US" sz="2000" dirty="0"/>
          </a:p>
          <a:p>
            <a:pPr>
              <a:defRPr/>
            </a:pPr>
            <a:endParaRPr lang="en-US" sz="2000" dirty="0"/>
          </a:p>
          <a:p>
            <a:pPr>
              <a:defRPr/>
            </a:pPr>
            <a:endParaRPr lang="en-US" sz="2000" dirty="0"/>
          </a:p>
          <a:p>
            <a:pPr>
              <a:defRPr/>
            </a:pPr>
            <a:r>
              <a:rPr lang="en-US" sz="2000" dirty="0"/>
              <a:t>802.16t meets on Tuesday-Thursday during face to face meeting sessions.</a:t>
            </a:r>
          </a:p>
          <a:p>
            <a:pPr>
              <a:defRPr/>
            </a:pPr>
            <a:endParaRPr lang="en-US" sz="2000" dirty="0"/>
          </a:p>
        </p:txBody>
      </p:sp>
      <p:sp>
        <p:nvSpPr>
          <p:cNvPr id="2" name="TextBox 1">
            <a:extLst>
              <a:ext uri="{FF2B5EF4-FFF2-40B4-BE49-F238E27FC236}">
                <a16:creationId xmlns:a16="http://schemas.microsoft.com/office/drawing/2014/main" id="{2972B8DF-5B87-446D-AC62-85A501FB447D}"/>
              </a:ext>
            </a:extLst>
          </p:cNvPr>
          <p:cNvSpPr txBox="1"/>
          <p:nvPr/>
        </p:nvSpPr>
        <p:spPr>
          <a:xfrm>
            <a:off x="10591800" y="1663788"/>
            <a:ext cx="1096775" cy="369332"/>
          </a:xfrm>
          <a:prstGeom prst="rect">
            <a:avLst/>
          </a:prstGeom>
          <a:solidFill>
            <a:srgbClr val="FFFF00"/>
          </a:solidFill>
        </p:spPr>
        <p:txBody>
          <a:bodyPr wrap="none" rtlCol="0">
            <a:spAutoFit/>
          </a:bodyPr>
          <a:lstStyle/>
          <a:p>
            <a:r>
              <a:rPr lang="en-US" dirty="0"/>
              <a:t>Cancelled</a:t>
            </a:r>
          </a:p>
        </p:txBody>
      </p:sp>
      <p:sp>
        <p:nvSpPr>
          <p:cNvPr id="8" name="TextBox 7">
            <a:extLst>
              <a:ext uri="{FF2B5EF4-FFF2-40B4-BE49-F238E27FC236}">
                <a16:creationId xmlns:a16="http://schemas.microsoft.com/office/drawing/2014/main" id="{1E7DD7EE-8025-4EF7-AB34-1F25DB91296C}"/>
              </a:ext>
            </a:extLst>
          </p:cNvPr>
          <p:cNvSpPr txBox="1"/>
          <p:nvPr/>
        </p:nvSpPr>
        <p:spPr>
          <a:xfrm>
            <a:off x="10591800" y="2217270"/>
            <a:ext cx="1096775" cy="369332"/>
          </a:xfrm>
          <a:prstGeom prst="rect">
            <a:avLst/>
          </a:prstGeom>
          <a:solidFill>
            <a:srgbClr val="FFFF00"/>
          </a:solidFill>
        </p:spPr>
        <p:txBody>
          <a:bodyPr wrap="none" rtlCol="0">
            <a:spAutoFit/>
          </a:bodyPr>
          <a:lstStyle/>
          <a:p>
            <a:r>
              <a:rPr lang="en-US" dirty="0"/>
              <a:t>Cancelled</a:t>
            </a:r>
          </a:p>
        </p:txBody>
      </p:sp>
      <p:sp>
        <p:nvSpPr>
          <p:cNvPr id="9" name="TextBox 8">
            <a:extLst>
              <a:ext uri="{FF2B5EF4-FFF2-40B4-BE49-F238E27FC236}">
                <a16:creationId xmlns:a16="http://schemas.microsoft.com/office/drawing/2014/main" id="{535AAB71-C54D-40FA-8498-50AB329FF6D7}"/>
              </a:ext>
            </a:extLst>
          </p:cNvPr>
          <p:cNvSpPr txBox="1"/>
          <p:nvPr/>
        </p:nvSpPr>
        <p:spPr>
          <a:xfrm>
            <a:off x="10591799" y="2770752"/>
            <a:ext cx="1096775" cy="369332"/>
          </a:xfrm>
          <a:prstGeom prst="rect">
            <a:avLst/>
          </a:prstGeom>
          <a:solidFill>
            <a:srgbClr val="FFFF00"/>
          </a:solidFill>
        </p:spPr>
        <p:txBody>
          <a:bodyPr wrap="none" rtlCol="0">
            <a:spAutoFit/>
          </a:bodyPr>
          <a:lstStyle/>
          <a:p>
            <a:r>
              <a:rPr lang="en-US" dirty="0"/>
              <a:t>Cancelled</a:t>
            </a:r>
          </a:p>
        </p:txBody>
      </p:sp>
      <p:sp>
        <p:nvSpPr>
          <p:cNvPr id="10" name="TextBox 9">
            <a:extLst>
              <a:ext uri="{FF2B5EF4-FFF2-40B4-BE49-F238E27FC236}">
                <a16:creationId xmlns:a16="http://schemas.microsoft.com/office/drawing/2014/main" id="{6130F41C-61A2-4687-9F6E-3006CF62971B}"/>
              </a:ext>
            </a:extLst>
          </p:cNvPr>
          <p:cNvSpPr txBox="1"/>
          <p:nvPr/>
        </p:nvSpPr>
        <p:spPr>
          <a:xfrm>
            <a:off x="10591799" y="3429045"/>
            <a:ext cx="1096775" cy="369332"/>
          </a:xfrm>
          <a:prstGeom prst="rect">
            <a:avLst/>
          </a:prstGeom>
          <a:solidFill>
            <a:srgbClr val="FFFF00"/>
          </a:solidFill>
        </p:spPr>
        <p:txBody>
          <a:bodyPr wrap="none" rtlCol="0">
            <a:spAutoFit/>
          </a:bodyPr>
          <a:lstStyle/>
          <a:p>
            <a:r>
              <a:rPr lang="en-US" dirty="0"/>
              <a:t>Cancelled</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FFD60146-0E57-44B1-B333-07EB425BF3CB}"/>
              </a:ext>
            </a:extLst>
          </p:cNvPr>
          <p:cNvSpPr>
            <a:spLocks noGrp="1"/>
          </p:cNvSpPr>
          <p:nvPr>
            <p:ph type="title"/>
          </p:nvPr>
        </p:nvSpPr>
        <p:spPr/>
        <p:txBody>
          <a:bodyPr/>
          <a:lstStyle/>
          <a:p>
            <a:r>
              <a:rPr lang="en-US" dirty="0"/>
              <a:t>Closing</a:t>
            </a:r>
          </a:p>
        </p:txBody>
      </p:sp>
      <p:sp>
        <p:nvSpPr>
          <p:cNvPr id="9" name="Content Placeholder 8">
            <a:extLst>
              <a:ext uri="{FF2B5EF4-FFF2-40B4-BE49-F238E27FC236}">
                <a16:creationId xmlns:a16="http://schemas.microsoft.com/office/drawing/2014/main" id="{797719C7-1423-480F-B173-B0369E2AE66C}"/>
              </a:ext>
            </a:extLst>
          </p:cNvPr>
          <p:cNvSpPr>
            <a:spLocks noGrp="1"/>
          </p:cNvSpPr>
          <p:nvPr>
            <p:ph idx="1"/>
          </p:nvPr>
        </p:nvSpPr>
        <p:spPr/>
        <p:txBody>
          <a:bodyPr/>
          <a:lstStyle/>
          <a:p>
            <a:r>
              <a:rPr lang="en-US" dirty="0"/>
              <a:t>Any Other Business</a:t>
            </a:r>
          </a:p>
          <a:p>
            <a:pPr lvl="1"/>
            <a:endParaRPr lang="en-US" dirty="0"/>
          </a:p>
          <a:p>
            <a:endParaRPr lang="en-US" dirty="0"/>
          </a:p>
          <a:p>
            <a:r>
              <a:rPr lang="en-US" dirty="0"/>
              <a:t>Adjourn</a:t>
            </a:r>
          </a:p>
          <a:p>
            <a:endParaRPr lang="en-US" dirty="0"/>
          </a:p>
        </p:txBody>
      </p:sp>
      <p:sp>
        <p:nvSpPr>
          <p:cNvPr id="5" name="Date Placeholder 4">
            <a:extLst>
              <a:ext uri="{FF2B5EF4-FFF2-40B4-BE49-F238E27FC236}">
                <a16:creationId xmlns:a16="http://schemas.microsoft.com/office/drawing/2014/main" id="{38B65B00-D3EF-4F82-985F-BD8F5A9EAF45}"/>
              </a:ext>
            </a:extLst>
          </p:cNvPr>
          <p:cNvSpPr>
            <a:spLocks noGrp="1"/>
          </p:cNvSpPr>
          <p:nvPr>
            <p:ph type="dt" sz="half" idx="4294967295"/>
          </p:nvPr>
        </p:nvSpPr>
        <p:spPr>
          <a:xfrm>
            <a:off x="838200" y="6356350"/>
            <a:ext cx="2743200" cy="365125"/>
          </a:xfrm>
        </p:spPr>
        <p:txBody>
          <a:bodyPr/>
          <a:lstStyle/>
          <a:p>
            <a:pPr>
              <a:defRPr/>
            </a:pPr>
            <a:r>
              <a:rPr lang="en-US" dirty="0"/>
              <a:t>November 2020</a:t>
            </a:r>
          </a:p>
        </p:txBody>
      </p:sp>
      <p:sp>
        <p:nvSpPr>
          <p:cNvPr id="6" name="Footer Placeholder 5">
            <a:extLst>
              <a:ext uri="{FF2B5EF4-FFF2-40B4-BE49-F238E27FC236}">
                <a16:creationId xmlns:a16="http://schemas.microsoft.com/office/drawing/2014/main" id="{7321A577-C9A9-4F08-B390-3C79AC0A8D08}"/>
              </a:ext>
            </a:extLst>
          </p:cNvPr>
          <p:cNvSpPr>
            <a:spLocks noGrp="1"/>
          </p:cNvSpPr>
          <p:nvPr>
            <p:ph type="ftr" sz="quarter" idx="11"/>
          </p:nvPr>
        </p:nvSpPr>
        <p:spPr/>
        <p:txBody>
          <a:bodyPr/>
          <a:lstStyle/>
          <a:p>
            <a:pPr>
              <a:defRPr/>
            </a:pPr>
            <a:r>
              <a:rPr lang="en-US"/>
              <a:t>Tim Godfrey, EPRI</a:t>
            </a:r>
          </a:p>
        </p:txBody>
      </p:sp>
      <p:sp>
        <p:nvSpPr>
          <p:cNvPr id="7" name="Slide Number Placeholder 6">
            <a:extLst>
              <a:ext uri="{FF2B5EF4-FFF2-40B4-BE49-F238E27FC236}">
                <a16:creationId xmlns:a16="http://schemas.microsoft.com/office/drawing/2014/main" id="{B76C9F6A-8989-4575-AE8C-B9873D0064BC}"/>
              </a:ext>
            </a:extLst>
          </p:cNvPr>
          <p:cNvSpPr>
            <a:spLocks noGrp="1"/>
          </p:cNvSpPr>
          <p:nvPr>
            <p:ph type="sldNum" sz="quarter" idx="12"/>
          </p:nvPr>
        </p:nvSpPr>
        <p:spPr/>
        <p:txBody>
          <a:bodyPr/>
          <a:lstStyle/>
          <a:p>
            <a:pPr>
              <a:defRPr/>
            </a:pPr>
            <a:r>
              <a:rPr lang="en-US"/>
              <a:t>Slide </a:t>
            </a:r>
            <a:fld id="{C251FCF5-DCE1-4BE7-BAC9-5817EB43EA6A}" type="slidenum">
              <a:rPr lang="en-US" smtClean="0"/>
              <a:pPr>
                <a:defRPr/>
              </a:pPr>
              <a:t>24</a:t>
            </a:fld>
            <a:endParaRPr lang="en-US"/>
          </a:p>
        </p:txBody>
      </p:sp>
    </p:spTree>
    <p:extLst>
      <p:ext uri="{BB962C8B-B14F-4D97-AF65-F5344CB8AC3E}">
        <p14:creationId xmlns:p14="http://schemas.microsoft.com/office/powerpoint/2010/main" val="353349770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74DD9208-B5D8-4B49-90DD-0F9A87DA7644}"/>
              </a:ext>
            </a:extLst>
          </p:cNvPr>
          <p:cNvSpPr>
            <a:spLocks noGrp="1"/>
          </p:cNvSpPr>
          <p:nvPr>
            <p:ph type="title"/>
          </p:nvPr>
        </p:nvSpPr>
        <p:spPr/>
        <p:txBody>
          <a:bodyPr/>
          <a:lstStyle/>
          <a:p>
            <a:r>
              <a:rPr lang="en-US" dirty="0"/>
              <a:t>Backup / Reference</a:t>
            </a:r>
          </a:p>
        </p:txBody>
      </p:sp>
      <p:sp>
        <p:nvSpPr>
          <p:cNvPr id="9" name="Text Placeholder 8">
            <a:extLst>
              <a:ext uri="{FF2B5EF4-FFF2-40B4-BE49-F238E27FC236}">
                <a16:creationId xmlns:a16="http://schemas.microsoft.com/office/drawing/2014/main" id="{F9BCE85C-27B0-4BEB-94DD-5D3DD5EA2C9A}"/>
              </a:ext>
            </a:extLst>
          </p:cNvPr>
          <p:cNvSpPr>
            <a:spLocks noGrp="1"/>
          </p:cNvSpPr>
          <p:nvPr>
            <p:ph type="body" idx="1"/>
          </p:nvPr>
        </p:nvSpPr>
        <p:spPr/>
        <p:txBody>
          <a:bodyPr/>
          <a:lstStyle/>
          <a:p>
            <a:endParaRPr lang="en-US"/>
          </a:p>
        </p:txBody>
      </p:sp>
      <p:sp>
        <p:nvSpPr>
          <p:cNvPr id="5" name="Date Placeholder 4">
            <a:extLst>
              <a:ext uri="{FF2B5EF4-FFF2-40B4-BE49-F238E27FC236}">
                <a16:creationId xmlns:a16="http://schemas.microsoft.com/office/drawing/2014/main" id="{331B3EF9-3020-49DE-A523-6BF3719C3A7D}"/>
              </a:ext>
            </a:extLst>
          </p:cNvPr>
          <p:cNvSpPr>
            <a:spLocks noGrp="1"/>
          </p:cNvSpPr>
          <p:nvPr>
            <p:ph type="dt" sz="half" idx="4294967295"/>
          </p:nvPr>
        </p:nvSpPr>
        <p:spPr>
          <a:xfrm>
            <a:off x="838200" y="6356350"/>
            <a:ext cx="2743200" cy="365125"/>
          </a:xfrm>
        </p:spPr>
        <p:txBody>
          <a:bodyPr/>
          <a:lstStyle/>
          <a:p>
            <a:pPr>
              <a:defRPr/>
            </a:pPr>
            <a:r>
              <a:rPr lang="en-US" dirty="0"/>
              <a:t>November 2020</a:t>
            </a:r>
          </a:p>
        </p:txBody>
      </p:sp>
      <p:sp>
        <p:nvSpPr>
          <p:cNvPr id="6" name="Footer Placeholder 5">
            <a:extLst>
              <a:ext uri="{FF2B5EF4-FFF2-40B4-BE49-F238E27FC236}">
                <a16:creationId xmlns:a16="http://schemas.microsoft.com/office/drawing/2014/main" id="{AAEBEACD-732A-44E8-9EC3-2C92924B29BC}"/>
              </a:ext>
            </a:extLst>
          </p:cNvPr>
          <p:cNvSpPr>
            <a:spLocks noGrp="1"/>
          </p:cNvSpPr>
          <p:nvPr>
            <p:ph type="ftr" sz="quarter" idx="11"/>
          </p:nvPr>
        </p:nvSpPr>
        <p:spPr/>
        <p:txBody>
          <a:bodyPr/>
          <a:lstStyle/>
          <a:p>
            <a:pPr>
              <a:defRPr/>
            </a:pPr>
            <a:r>
              <a:rPr lang="en-US"/>
              <a:t>Tim Godfrey, EPRI</a:t>
            </a:r>
          </a:p>
        </p:txBody>
      </p:sp>
      <p:sp>
        <p:nvSpPr>
          <p:cNvPr id="7" name="Slide Number Placeholder 6">
            <a:extLst>
              <a:ext uri="{FF2B5EF4-FFF2-40B4-BE49-F238E27FC236}">
                <a16:creationId xmlns:a16="http://schemas.microsoft.com/office/drawing/2014/main" id="{BEEF476B-FCBD-4B44-9731-35A82C58F4AD}"/>
              </a:ext>
            </a:extLst>
          </p:cNvPr>
          <p:cNvSpPr>
            <a:spLocks noGrp="1"/>
          </p:cNvSpPr>
          <p:nvPr>
            <p:ph type="sldNum" sz="quarter" idx="12"/>
          </p:nvPr>
        </p:nvSpPr>
        <p:spPr/>
        <p:txBody>
          <a:bodyPr/>
          <a:lstStyle/>
          <a:p>
            <a:pPr>
              <a:defRPr/>
            </a:pPr>
            <a:r>
              <a:rPr lang="en-US"/>
              <a:t>Slide </a:t>
            </a:r>
            <a:fld id="{C251FCF5-DCE1-4BE7-BAC9-5817EB43EA6A}" type="slidenum">
              <a:rPr lang="en-US" smtClean="0"/>
              <a:pPr>
                <a:defRPr/>
              </a:pPr>
              <a:t>25</a:t>
            </a:fld>
            <a:endParaRPr lang="en-US"/>
          </a:p>
        </p:txBody>
      </p:sp>
    </p:spTree>
    <p:extLst>
      <p:ext uri="{BB962C8B-B14F-4D97-AF65-F5344CB8AC3E}">
        <p14:creationId xmlns:p14="http://schemas.microsoft.com/office/powerpoint/2010/main" val="21287676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40DE86-3F9F-4D9F-A75F-5EC92A2B5AEB}"/>
              </a:ext>
            </a:extLst>
          </p:cNvPr>
          <p:cNvSpPr>
            <a:spLocks noGrp="1"/>
          </p:cNvSpPr>
          <p:nvPr>
            <p:ph type="title"/>
          </p:nvPr>
        </p:nvSpPr>
        <p:spPr/>
        <p:txBody>
          <a:bodyPr/>
          <a:lstStyle/>
          <a:p>
            <a:r>
              <a:rPr lang="en-US" dirty="0"/>
              <a:t>Reference material</a:t>
            </a:r>
          </a:p>
        </p:txBody>
      </p:sp>
      <p:sp>
        <p:nvSpPr>
          <p:cNvPr id="3" name="Content Placeholder 2">
            <a:extLst>
              <a:ext uri="{FF2B5EF4-FFF2-40B4-BE49-F238E27FC236}">
                <a16:creationId xmlns:a16="http://schemas.microsoft.com/office/drawing/2014/main" id="{B1CAF124-5D31-467A-A16D-1A4ADC8E2075}"/>
              </a:ext>
            </a:extLst>
          </p:cNvPr>
          <p:cNvSpPr>
            <a:spLocks noGrp="1"/>
          </p:cNvSpPr>
          <p:nvPr>
            <p:ph idx="1"/>
          </p:nvPr>
        </p:nvSpPr>
        <p:spPr/>
        <p:txBody>
          <a:bodyPr/>
          <a:lstStyle/>
          <a:p>
            <a:r>
              <a:rPr lang="en-US" dirty="0"/>
              <a:t>Please refer to the meeting presentation planned for March plenary for background information of the TG formation and goals</a:t>
            </a:r>
          </a:p>
          <a:p>
            <a:endParaRPr lang="en-US" dirty="0"/>
          </a:p>
          <a:p>
            <a:r>
              <a:rPr lang="en-US" dirty="0">
                <a:hlinkClick r:id="rId2"/>
              </a:rPr>
              <a:t>802.15-20-0069r1</a:t>
            </a:r>
            <a:r>
              <a:rPr lang="en-US" dirty="0"/>
              <a:t>  March 2020 TG16t Meeting Presentation 	Tim Godfrey (EPRI) </a:t>
            </a:r>
          </a:p>
        </p:txBody>
      </p:sp>
      <p:sp>
        <p:nvSpPr>
          <p:cNvPr id="4" name="Date Placeholder 3">
            <a:extLst>
              <a:ext uri="{FF2B5EF4-FFF2-40B4-BE49-F238E27FC236}">
                <a16:creationId xmlns:a16="http://schemas.microsoft.com/office/drawing/2014/main" id="{B97FF398-2B26-4CFF-9E42-BBE29FB09078}"/>
              </a:ext>
            </a:extLst>
          </p:cNvPr>
          <p:cNvSpPr>
            <a:spLocks noGrp="1"/>
          </p:cNvSpPr>
          <p:nvPr>
            <p:ph type="dt" sz="half" idx="4294967295"/>
          </p:nvPr>
        </p:nvSpPr>
        <p:spPr>
          <a:xfrm>
            <a:off x="838200" y="6356350"/>
            <a:ext cx="2743200" cy="365125"/>
          </a:xfrm>
        </p:spPr>
        <p:txBody>
          <a:bodyPr/>
          <a:lstStyle/>
          <a:p>
            <a:r>
              <a:rPr lang="en-US" dirty="0"/>
              <a:t>November 2020</a:t>
            </a:r>
          </a:p>
        </p:txBody>
      </p:sp>
      <p:sp>
        <p:nvSpPr>
          <p:cNvPr id="5" name="Footer Placeholder 4">
            <a:extLst>
              <a:ext uri="{FF2B5EF4-FFF2-40B4-BE49-F238E27FC236}">
                <a16:creationId xmlns:a16="http://schemas.microsoft.com/office/drawing/2014/main" id="{62F4DD64-2530-455D-8978-567C16EF38BD}"/>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A0BCD1F8-451B-4B35-B761-952F7BACA512}"/>
              </a:ext>
            </a:extLst>
          </p:cNvPr>
          <p:cNvSpPr>
            <a:spLocks noGrp="1"/>
          </p:cNvSpPr>
          <p:nvPr>
            <p:ph type="sldNum" sz="quarter" idx="12"/>
          </p:nvPr>
        </p:nvSpPr>
        <p:spPr/>
        <p:txBody>
          <a:bodyPr/>
          <a:lstStyle/>
          <a:p>
            <a:fld id="{07EF11DD-EAC9-418C-AFCF-9D5EFABD0DDC}" type="slidenum">
              <a:rPr lang="en-US" smtClean="0"/>
              <a:t>26</a:t>
            </a:fld>
            <a:endParaRPr lang="en-US"/>
          </a:p>
        </p:txBody>
      </p:sp>
    </p:spTree>
    <p:extLst>
      <p:ext uri="{BB962C8B-B14F-4D97-AF65-F5344CB8AC3E}">
        <p14:creationId xmlns:p14="http://schemas.microsoft.com/office/powerpoint/2010/main" val="21485821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8264475C-A9EB-483F-98AF-B14E5D270153}"/>
              </a:ext>
            </a:extLst>
          </p:cNvPr>
          <p:cNvSpPr>
            <a:spLocks noGrp="1"/>
          </p:cNvSpPr>
          <p:nvPr>
            <p:ph type="title"/>
          </p:nvPr>
        </p:nvSpPr>
        <p:spPr/>
        <p:txBody>
          <a:bodyPr/>
          <a:lstStyle/>
          <a:p>
            <a:r>
              <a:rPr lang="en-US" dirty="0"/>
              <a:t>TG16t Agenda  Oct 2020 Teleconference</a:t>
            </a:r>
          </a:p>
        </p:txBody>
      </p:sp>
      <p:sp>
        <p:nvSpPr>
          <p:cNvPr id="6" name="Content Placeholder 5">
            <a:extLst>
              <a:ext uri="{FF2B5EF4-FFF2-40B4-BE49-F238E27FC236}">
                <a16:creationId xmlns:a16="http://schemas.microsoft.com/office/drawing/2014/main" id="{C058C766-5081-4EC1-AA46-AB8069E3A9CC}"/>
              </a:ext>
            </a:extLst>
          </p:cNvPr>
          <p:cNvSpPr>
            <a:spLocks noGrp="1"/>
          </p:cNvSpPr>
          <p:nvPr>
            <p:ph idx="1"/>
          </p:nvPr>
        </p:nvSpPr>
        <p:spPr/>
        <p:txBody>
          <a:bodyPr>
            <a:normAutofit/>
          </a:bodyPr>
          <a:lstStyle/>
          <a:p>
            <a:r>
              <a:rPr lang="en-US" dirty="0"/>
              <a:t>Introductions, Secretary, Review and Approve Agenda</a:t>
            </a:r>
          </a:p>
          <a:p>
            <a:r>
              <a:rPr lang="en-US" dirty="0"/>
              <a:t>Policy Review</a:t>
            </a:r>
          </a:p>
          <a:p>
            <a:r>
              <a:rPr lang="en-US" dirty="0"/>
              <a:t>Presentation of Contributions</a:t>
            </a:r>
          </a:p>
          <a:p>
            <a:r>
              <a:rPr lang="en-US" dirty="0"/>
              <a:t>Development of System Requirements Document (SRD)</a:t>
            </a:r>
          </a:p>
          <a:p>
            <a:r>
              <a:rPr lang="en-US" dirty="0"/>
              <a:t>Adjourn</a:t>
            </a:r>
          </a:p>
        </p:txBody>
      </p:sp>
      <p:sp>
        <p:nvSpPr>
          <p:cNvPr id="2" name="Date Placeholder 1">
            <a:extLst>
              <a:ext uri="{FF2B5EF4-FFF2-40B4-BE49-F238E27FC236}">
                <a16:creationId xmlns:a16="http://schemas.microsoft.com/office/drawing/2014/main" id="{18E60F81-A535-4535-B380-36349C6C0953}"/>
              </a:ext>
            </a:extLst>
          </p:cNvPr>
          <p:cNvSpPr>
            <a:spLocks noGrp="1"/>
          </p:cNvSpPr>
          <p:nvPr>
            <p:ph type="dt" sz="half" idx="4294967295"/>
          </p:nvPr>
        </p:nvSpPr>
        <p:spPr>
          <a:xfrm>
            <a:off x="838200" y="6356350"/>
            <a:ext cx="2743200" cy="365125"/>
          </a:xfrm>
        </p:spPr>
        <p:txBody>
          <a:bodyPr/>
          <a:lstStyle/>
          <a:p>
            <a:r>
              <a:rPr lang="en-US" dirty="0"/>
              <a:t>November 2020</a:t>
            </a:r>
          </a:p>
        </p:txBody>
      </p:sp>
      <p:sp>
        <p:nvSpPr>
          <p:cNvPr id="3" name="Footer Placeholder 2">
            <a:extLst>
              <a:ext uri="{FF2B5EF4-FFF2-40B4-BE49-F238E27FC236}">
                <a16:creationId xmlns:a16="http://schemas.microsoft.com/office/drawing/2014/main" id="{F458B843-2D7B-491F-9765-8FB389289A60}"/>
              </a:ext>
            </a:extLst>
          </p:cNvPr>
          <p:cNvSpPr>
            <a:spLocks noGrp="1"/>
          </p:cNvSpPr>
          <p:nvPr>
            <p:ph type="ftr" sz="quarter" idx="11"/>
          </p:nvPr>
        </p:nvSpPr>
        <p:spPr/>
        <p:txBody>
          <a:bodyPr/>
          <a:lstStyle/>
          <a:p>
            <a:r>
              <a:rPr lang="en-US"/>
              <a:t>Tim Godfrey, EPRI</a:t>
            </a:r>
          </a:p>
        </p:txBody>
      </p:sp>
      <p:sp>
        <p:nvSpPr>
          <p:cNvPr id="4" name="Slide Number Placeholder 3">
            <a:extLst>
              <a:ext uri="{FF2B5EF4-FFF2-40B4-BE49-F238E27FC236}">
                <a16:creationId xmlns:a16="http://schemas.microsoft.com/office/drawing/2014/main" id="{7A912C23-63F8-450A-AA58-80D7A7B4FCA4}"/>
              </a:ext>
            </a:extLst>
          </p:cNvPr>
          <p:cNvSpPr>
            <a:spLocks noGrp="1"/>
          </p:cNvSpPr>
          <p:nvPr>
            <p:ph type="sldNum" sz="quarter" idx="12"/>
          </p:nvPr>
        </p:nvSpPr>
        <p:spPr/>
        <p:txBody>
          <a:bodyPr/>
          <a:lstStyle/>
          <a:p>
            <a:fld id="{07EF11DD-EAC9-418C-AFCF-9D5EFABD0DDC}" type="slidenum">
              <a:rPr lang="en-US" smtClean="0"/>
              <a:t>3</a:t>
            </a:fld>
            <a:endParaRPr lang="en-US"/>
          </a:p>
        </p:txBody>
      </p:sp>
    </p:spTree>
    <p:extLst>
      <p:ext uri="{BB962C8B-B14F-4D97-AF65-F5344CB8AC3E}">
        <p14:creationId xmlns:p14="http://schemas.microsoft.com/office/powerpoint/2010/main" val="20064856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4996AA-87EF-43BA-B577-6CBA94EF5DDB}"/>
              </a:ext>
            </a:extLst>
          </p:cNvPr>
          <p:cNvSpPr>
            <a:spLocks noGrp="1"/>
          </p:cNvSpPr>
          <p:nvPr>
            <p:ph type="title"/>
          </p:nvPr>
        </p:nvSpPr>
        <p:spPr/>
        <p:txBody>
          <a:bodyPr/>
          <a:lstStyle/>
          <a:p>
            <a:r>
              <a:rPr lang="en-US" dirty="0"/>
              <a:t>Opening</a:t>
            </a:r>
          </a:p>
        </p:txBody>
      </p:sp>
      <p:sp>
        <p:nvSpPr>
          <p:cNvPr id="3" name="Content Placeholder 2">
            <a:extLst>
              <a:ext uri="{FF2B5EF4-FFF2-40B4-BE49-F238E27FC236}">
                <a16:creationId xmlns:a16="http://schemas.microsoft.com/office/drawing/2014/main" id="{D2E2E2B9-A29C-4E77-965D-528C5C60367A}"/>
              </a:ext>
            </a:extLst>
          </p:cNvPr>
          <p:cNvSpPr>
            <a:spLocks noGrp="1"/>
          </p:cNvSpPr>
          <p:nvPr>
            <p:ph idx="1"/>
          </p:nvPr>
        </p:nvSpPr>
        <p:spPr/>
        <p:txBody>
          <a:bodyPr/>
          <a:lstStyle/>
          <a:p>
            <a:r>
              <a:rPr lang="en-US" dirty="0"/>
              <a:t>Introductions</a:t>
            </a:r>
          </a:p>
          <a:p>
            <a:endParaRPr lang="en-US" dirty="0"/>
          </a:p>
          <a:p>
            <a:r>
              <a:rPr lang="en-US" dirty="0"/>
              <a:t>Secretary for meeting – </a:t>
            </a:r>
          </a:p>
          <a:p>
            <a:endParaRPr lang="en-US" dirty="0"/>
          </a:p>
          <a:p>
            <a:r>
              <a:rPr lang="en-US" dirty="0"/>
              <a:t>Agenda review and Approval</a:t>
            </a:r>
          </a:p>
          <a:p>
            <a:endParaRPr lang="en-US" dirty="0"/>
          </a:p>
          <a:p>
            <a:r>
              <a:rPr lang="en-US" dirty="0"/>
              <a:t>Attend on 6 of the 9 days of Plenary</a:t>
            </a:r>
          </a:p>
          <a:p>
            <a:endParaRPr lang="en-US" dirty="0"/>
          </a:p>
          <a:p>
            <a:endParaRPr lang="en-US" dirty="0"/>
          </a:p>
        </p:txBody>
      </p:sp>
      <p:sp>
        <p:nvSpPr>
          <p:cNvPr id="4" name="Date Placeholder 3">
            <a:extLst>
              <a:ext uri="{FF2B5EF4-FFF2-40B4-BE49-F238E27FC236}">
                <a16:creationId xmlns:a16="http://schemas.microsoft.com/office/drawing/2014/main" id="{55DA403F-84E7-458D-BAAF-D432E70E8E4B}"/>
              </a:ext>
            </a:extLst>
          </p:cNvPr>
          <p:cNvSpPr>
            <a:spLocks noGrp="1"/>
          </p:cNvSpPr>
          <p:nvPr>
            <p:ph type="dt" sz="half" idx="4294967295"/>
          </p:nvPr>
        </p:nvSpPr>
        <p:spPr>
          <a:xfrm>
            <a:off x="838200" y="6356350"/>
            <a:ext cx="2743200" cy="365125"/>
          </a:xfrm>
        </p:spPr>
        <p:txBody>
          <a:bodyPr/>
          <a:lstStyle/>
          <a:p>
            <a:r>
              <a:rPr lang="en-US" dirty="0"/>
              <a:t>November 2020</a:t>
            </a:r>
          </a:p>
        </p:txBody>
      </p:sp>
      <p:sp>
        <p:nvSpPr>
          <p:cNvPr id="5" name="Footer Placeholder 4">
            <a:extLst>
              <a:ext uri="{FF2B5EF4-FFF2-40B4-BE49-F238E27FC236}">
                <a16:creationId xmlns:a16="http://schemas.microsoft.com/office/drawing/2014/main" id="{B42AA691-0556-45FB-A18A-215C7A92220D}"/>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58D8117B-6F1B-4948-93E4-81EB65B5CD7C}"/>
              </a:ext>
            </a:extLst>
          </p:cNvPr>
          <p:cNvSpPr>
            <a:spLocks noGrp="1"/>
          </p:cNvSpPr>
          <p:nvPr>
            <p:ph type="sldNum" sz="quarter" idx="12"/>
          </p:nvPr>
        </p:nvSpPr>
        <p:spPr/>
        <p:txBody>
          <a:bodyPr/>
          <a:lstStyle/>
          <a:p>
            <a:fld id="{07EF11DD-EAC9-418C-AFCF-9D5EFABD0DDC}" type="slidenum">
              <a:rPr lang="en-US" smtClean="0"/>
              <a:t>4</a:t>
            </a:fld>
            <a:endParaRPr lang="en-US"/>
          </a:p>
        </p:txBody>
      </p:sp>
    </p:spTree>
    <p:extLst>
      <p:ext uri="{BB962C8B-B14F-4D97-AF65-F5344CB8AC3E}">
        <p14:creationId xmlns:p14="http://schemas.microsoft.com/office/powerpoint/2010/main" val="867171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dirty="0"/>
              <a:t>Participants have a duty to inform the IEEE</a:t>
            </a:r>
          </a:p>
        </p:txBody>
      </p:sp>
      <p:sp>
        <p:nvSpPr>
          <p:cNvPr id="8195" name="Rectangle 1027"/>
          <p:cNvSpPr>
            <a:spLocks noGrp="1" noChangeArrowheads="1"/>
          </p:cNvSpPr>
          <p:nvPr>
            <p:ph idx="1"/>
          </p:nvPr>
        </p:nvSpPr>
        <p:spPr/>
        <p:txBody>
          <a:bodyPr/>
          <a:lstStyle/>
          <a:p>
            <a:pPr lvl="1"/>
            <a:r>
              <a:rPr lang="en-US" altLang="en-US"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endParaRPr lang="en-US" altLang="en-US" dirty="0"/>
          </a:p>
          <a:p>
            <a:pPr lvl="1"/>
            <a:r>
              <a:rPr lang="en-US" altLang="en-US" dirty="0"/>
              <a:t>Participants should inform the IEEE (or cause the IEEE to be informed) of the identity of any other holders of potential Essential Patent Claims</a:t>
            </a:r>
          </a:p>
          <a:p>
            <a:pPr lvl="1"/>
            <a:endParaRPr lang="en-US" altLang="en-US" dirty="0"/>
          </a:p>
          <a:p>
            <a:pPr lvl="1"/>
            <a:r>
              <a:rPr lang="en-US" altLang="en-US" dirty="0"/>
              <a:t>Early identification of holders of potential Essential Patent Claims is encouraged</a:t>
            </a:r>
          </a:p>
        </p:txBody>
      </p:sp>
      <p:sp>
        <p:nvSpPr>
          <p:cNvPr id="3" name="Footer Placeholder 2"/>
          <p:cNvSpPr>
            <a:spLocks noGrp="1"/>
          </p:cNvSpPr>
          <p:nvPr>
            <p:ph type="ftr" sz="quarter" idx="11"/>
          </p:nvPr>
        </p:nvSpPr>
        <p:spPr/>
        <p:txBody>
          <a:bodyPr/>
          <a:lstStyle/>
          <a:p>
            <a:r>
              <a:rPr lang="en-US"/>
              <a:t>Tim Godfrey, EPRI</a:t>
            </a:r>
          </a:p>
        </p:txBody>
      </p:sp>
      <p:sp>
        <p:nvSpPr>
          <p:cNvPr id="4" name="Slide Number Placeholder 3"/>
          <p:cNvSpPr>
            <a:spLocks noGrp="1"/>
          </p:cNvSpPr>
          <p:nvPr>
            <p:ph type="sldNum" sz="quarter" idx="12"/>
          </p:nvPr>
        </p:nvSpPr>
        <p:spPr/>
        <p:txBody>
          <a:bodyPr/>
          <a:lstStyle/>
          <a:p>
            <a:r>
              <a:rPr lang="en-GB"/>
              <a:t>Slide </a:t>
            </a:r>
            <a:fld id="{440F5867-744E-4AA6-B0ED-4C44D2DFBB7B}" type="slidenum">
              <a:rPr lang="en-GB" smtClean="0"/>
              <a:pPr/>
              <a:t>5</a:t>
            </a:fld>
            <a:endParaRPr lang="en-GB" dirty="0"/>
          </a:p>
        </p:txBody>
      </p:sp>
      <p:sp>
        <p:nvSpPr>
          <p:cNvPr id="2" name="Date Placeholder 1"/>
          <p:cNvSpPr>
            <a:spLocks noGrp="1"/>
          </p:cNvSpPr>
          <p:nvPr>
            <p:ph type="dt" sz="half" idx="4294967295"/>
          </p:nvPr>
        </p:nvSpPr>
        <p:spPr>
          <a:xfrm>
            <a:off x="0" y="6356350"/>
            <a:ext cx="2743200" cy="365125"/>
          </a:xfrm>
        </p:spPr>
        <p:txBody>
          <a:bodyPr/>
          <a:lstStyle/>
          <a:p>
            <a:r>
              <a:rPr lang="en-US" dirty="0"/>
              <a:t>November 2020</a:t>
            </a:r>
          </a:p>
        </p:txBody>
      </p:sp>
    </p:spTree>
    <p:extLst>
      <p:ext uri="{BB962C8B-B14F-4D97-AF65-F5344CB8AC3E}">
        <p14:creationId xmlns:p14="http://schemas.microsoft.com/office/powerpoint/2010/main" val="13935968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dirty="0"/>
              <a:t>Ways to inform IEEE</a:t>
            </a:r>
          </a:p>
        </p:txBody>
      </p:sp>
      <p:sp>
        <p:nvSpPr>
          <p:cNvPr id="9219" name="Rectangle 3"/>
          <p:cNvSpPr>
            <a:spLocks noGrp="1" noChangeArrowheads="1"/>
          </p:cNvSpPr>
          <p:nvPr>
            <p:ph idx="1"/>
          </p:nvPr>
        </p:nvSpPr>
        <p:spPr/>
        <p:txBody>
          <a:bodyPr>
            <a:normAutofit fontScale="92500" lnSpcReduction="20000"/>
          </a:bodyPr>
          <a:lstStyle/>
          <a:p>
            <a:r>
              <a:rPr lang="en-US" altLang="en-US" dirty="0"/>
              <a:t>Cause an LOA to be submitted to the IEEE-SA (patcom@ieee.org); or</a:t>
            </a:r>
          </a:p>
          <a:p>
            <a:endParaRPr lang="en-US" altLang="en-US" dirty="0"/>
          </a:p>
          <a:p>
            <a:r>
              <a:rPr lang="en-US" altLang="en-US" dirty="0"/>
              <a:t>Provide the chair of this group with the identity of the holder(s) of any and all such claims as soon as possible; or</a:t>
            </a:r>
          </a:p>
          <a:p>
            <a:endParaRPr lang="en-US" altLang="en-US" dirty="0"/>
          </a:p>
          <a:p>
            <a:r>
              <a:rPr lang="en-US" altLang="en-US" dirty="0"/>
              <a:t>Speak up now and respond to this Call for Potentially Essential Patents</a:t>
            </a:r>
          </a:p>
          <a:p>
            <a:r>
              <a:rPr lang="en-US" altLang="en-US"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dirty="0"/>
            </a:br>
            <a:endParaRPr lang="en-US" alt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3" name="Footer Placeholder 2"/>
          <p:cNvSpPr>
            <a:spLocks noGrp="1"/>
          </p:cNvSpPr>
          <p:nvPr>
            <p:ph type="ftr" idx="4294967295"/>
          </p:nvPr>
        </p:nvSpPr>
        <p:spPr>
          <a:xfrm>
            <a:off x="7945438" y="6475413"/>
            <a:ext cx="4246562" cy="180975"/>
          </a:xfrm>
          <a:prstGeom prst="rect">
            <a:avLst/>
          </a:prstGeom>
        </p:spPr>
        <p:txBody>
          <a:bodyPr/>
          <a:lstStyle/>
          <a:p>
            <a:pPr>
              <a:defRPr/>
            </a:pPr>
            <a:r>
              <a:rPr lang="en-US"/>
              <a:t>Tim Godfrey, EPRI</a:t>
            </a:r>
          </a:p>
        </p:txBody>
      </p:sp>
      <p:sp>
        <p:nvSpPr>
          <p:cNvPr id="2" name="Date Placeholder 1"/>
          <p:cNvSpPr>
            <a:spLocks noGrp="1"/>
          </p:cNvSpPr>
          <p:nvPr>
            <p:ph type="dt" idx="4294967295"/>
          </p:nvPr>
        </p:nvSpPr>
        <p:spPr>
          <a:xfrm>
            <a:off x="228600" y="6429375"/>
            <a:ext cx="2500313" cy="273050"/>
          </a:xfrm>
          <a:prstGeom prst="rect">
            <a:avLst/>
          </a:prstGeom>
        </p:spPr>
        <p:txBody>
          <a:bodyPr/>
          <a:lstStyle/>
          <a:p>
            <a:r>
              <a:rPr lang="en-US" dirty="0"/>
              <a:t>November 2020</a:t>
            </a:r>
          </a:p>
        </p:txBody>
      </p:sp>
    </p:spTree>
    <p:extLst>
      <p:ext uri="{BB962C8B-B14F-4D97-AF65-F5344CB8AC3E}">
        <p14:creationId xmlns:p14="http://schemas.microsoft.com/office/powerpoint/2010/main" val="22801723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dirty="0"/>
              <a:t>Other guidelines for IEEE WG meetings</a:t>
            </a:r>
          </a:p>
        </p:txBody>
      </p:sp>
      <p:sp>
        <p:nvSpPr>
          <p:cNvPr id="10243" name="Rectangle 1027"/>
          <p:cNvSpPr>
            <a:spLocks noGrp="1" noChangeArrowheads="1"/>
          </p:cNvSpPr>
          <p:nvPr>
            <p:ph idx="1"/>
          </p:nvPr>
        </p:nvSpPr>
        <p:spPr/>
        <p:txBody>
          <a:bodyPr>
            <a:normAutofit fontScale="77500" lnSpcReduction="20000"/>
          </a:bodyPr>
          <a:lstStyle/>
          <a:p>
            <a:r>
              <a:rPr lang="en-US" altLang="en-US" dirty="0"/>
              <a:t>All IEEE-SA standards meetings shall be conducted in compliance with all applicable laws, including antitrust and competition laws. </a:t>
            </a:r>
          </a:p>
          <a:p>
            <a:pPr lvl="1"/>
            <a:r>
              <a:rPr lang="en-US" altLang="en-US" dirty="0"/>
              <a:t>Don’t discuss the interpretation, validity, or essentiality of patents/patent claims. </a:t>
            </a:r>
          </a:p>
          <a:p>
            <a:pPr lvl="1"/>
            <a:r>
              <a:rPr lang="en-US" altLang="en-US" dirty="0"/>
              <a:t>Don’t discuss specific license rates, terms, or conditions.</a:t>
            </a:r>
          </a:p>
          <a:p>
            <a:pPr lvl="2"/>
            <a:r>
              <a:rPr lang="en-US" altLang="en-US" dirty="0"/>
              <a:t>Relative costs of different technical approaches that include relative costs of patent licensing terms may be discussed in standards development meetings. </a:t>
            </a:r>
          </a:p>
          <a:p>
            <a:pPr lvl="3"/>
            <a:r>
              <a:rPr lang="en-GB" altLang="en-US" dirty="0"/>
              <a:t>Technical considerations remain the primary focus</a:t>
            </a:r>
            <a:endParaRPr lang="en-US" altLang="en-US" dirty="0"/>
          </a:p>
          <a:p>
            <a:pPr lvl="1"/>
            <a:r>
              <a:rPr lang="en-US" altLang="en-US" dirty="0"/>
              <a:t>Don’t discuss or engage in the fixing of product prices, allocation of customers, or division of sales markets.</a:t>
            </a:r>
          </a:p>
          <a:p>
            <a:pPr lvl="1"/>
            <a:r>
              <a:rPr lang="en-US" altLang="en-US" dirty="0"/>
              <a:t>Don’t discuss the status or substance of ongoing or threatened litigation.</a:t>
            </a:r>
          </a:p>
          <a:p>
            <a:pPr lvl="1"/>
            <a:r>
              <a:rPr lang="en-US" altLang="en-US" dirty="0"/>
              <a:t>Don’t be silent if inappropriate topics are discussed … do formally object.</a:t>
            </a:r>
          </a:p>
          <a:p>
            <a:r>
              <a:rPr lang="en-US" altLang="en-US" dirty="0"/>
              <a:t>---------------------------------------------------------------   </a:t>
            </a:r>
          </a:p>
          <a:p>
            <a:r>
              <a:rPr lang="en-US" altLang="en-US" dirty="0"/>
              <a:t>For more details, see IEEE-SA Standards Board Operations Manual, clause 5.3.10 and </a:t>
            </a:r>
            <a:br>
              <a:rPr lang="en-US" altLang="en-US" dirty="0"/>
            </a:br>
            <a:r>
              <a:rPr lang="en-US" altLang="en-US" dirty="0"/>
              <a:t>Antitrust and Competition Policy: What You Need to Know at http://standards.ieee.org/develop/policies/antitrust.pdf</a:t>
            </a:r>
          </a:p>
        </p:txBody>
      </p:sp>
      <p:sp>
        <p:nvSpPr>
          <p:cNvPr id="3" name="Footer Placeholder 2"/>
          <p:cNvSpPr>
            <a:spLocks noGrp="1"/>
          </p:cNvSpPr>
          <p:nvPr>
            <p:ph type="ftr" idx="11"/>
          </p:nvPr>
        </p:nvSpPr>
        <p:spPr/>
        <p:txBody>
          <a:bodyPr/>
          <a:lstStyle/>
          <a:p>
            <a:r>
              <a:rPr lang="en-US"/>
              <a:t>Tim Godfrey, EPRI</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2" name="Date Placeholder 1"/>
          <p:cNvSpPr>
            <a:spLocks noGrp="1"/>
          </p:cNvSpPr>
          <p:nvPr>
            <p:ph type="dt" idx="4294967295"/>
          </p:nvPr>
        </p:nvSpPr>
        <p:spPr>
          <a:xfrm>
            <a:off x="0" y="6356350"/>
            <a:ext cx="2743200" cy="365125"/>
          </a:xfrm>
        </p:spPr>
        <p:txBody>
          <a:bodyPr/>
          <a:lstStyle/>
          <a:p>
            <a:r>
              <a:rPr lang="en-US" dirty="0"/>
              <a:t>November 2020</a:t>
            </a:r>
          </a:p>
        </p:txBody>
      </p:sp>
    </p:spTree>
    <p:extLst>
      <p:ext uri="{BB962C8B-B14F-4D97-AF65-F5344CB8AC3E}">
        <p14:creationId xmlns:p14="http://schemas.microsoft.com/office/powerpoint/2010/main" val="12952854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a:t>Patent-related information</a:t>
            </a:r>
            <a:endParaRPr lang="en-US" altLang="en-US"/>
          </a:p>
        </p:txBody>
      </p:sp>
      <p:sp>
        <p:nvSpPr>
          <p:cNvPr id="5" name="Content Placeholder 4"/>
          <p:cNvSpPr>
            <a:spLocks noGrp="1"/>
          </p:cNvSpPr>
          <p:nvPr>
            <p:ph idx="1"/>
          </p:nvPr>
        </p:nvSpPr>
        <p:spPr/>
        <p:txBody>
          <a:bodyPr>
            <a:normAutofit lnSpcReduction="10000"/>
          </a:bodyPr>
          <a:lstStyle/>
          <a:p>
            <a:pPr lvl="1"/>
            <a:r>
              <a:rPr lang="en-US" altLang="en-US" dirty="0"/>
              <a:t>The patent policy and the procedures used to execute that policy are documented in the:</a:t>
            </a:r>
          </a:p>
          <a:p>
            <a:pPr lvl="2"/>
            <a:r>
              <a:rPr lang="en-US" altLang="en-US" dirty="0"/>
              <a:t>IEEE-SA Standards Board Bylaws </a:t>
            </a:r>
            <a:br>
              <a:rPr lang="en-US" altLang="en-US" dirty="0"/>
            </a:br>
            <a:r>
              <a:rPr lang="en-US" altLang="en-US" dirty="0"/>
              <a:t>(http://standards.ieee.org/develop/policies/bylaws/sect6-7.html#6) </a:t>
            </a:r>
          </a:p>
          <a:p>
            <a:pPr lvl="2"/>
            <a:r>
              <a:rPr lang="en-US" altLang="en-US" dirty="0"/>
              <a:t>IEEE-SA Standards Board Operations Manual (http://standards.ieee.org/develop/policies/opman/sect6.html#6.3)</a:t>
            </a:r>
          </a:p>
          <a:p>
            <a:pPr lvl="1"/>
            <a:endParaRPr lang="en-US" altLang="en-US" dirty="0"/>
          </a:p>
          <a:p>
            <a:pPr lvl="1"/>
            <a:r>
              <a:rPr lang="en-US" altLang="en-US" dirty="0"/>
              <a:t>	Material about the patent policy is available at </a:t>
            </a:r>
          </a:p>
          <a:p>
            <a:pPr lvl="1"/>
            <a:r>
              <a:rPr lang="en-US" altLang="en-US" dirty="0"/>
              <a:t>	http://standards.ieee.org/about/sasb/patcom/materials.html</a:t>
            </a:r>
          </a:p>
          <a:p>
            <a:pPr lvl="1"/>
            <a:endParaRPr lang="en-US" altLang="en-US" dirty="0"/>
          </a:p>
          <a:p>
            <a:pPr lvl="1"/>
            <a:endParaRPr lang="en-US" altLang="en-US" dirty="0"/>
          </a:p>
          <a:p>
            <a:pPr lvl="1"/>
            <a:r>
              <a:rPr lang="en-US" altLang="en-US" dirty="0"/>
              <a:t>	If you have questions, contact the IEEE-SA Standards Board Patent Committee Administrator at patcom@ieee.org</a:t>
            </a:r>
          </a:p>
          <a:p>
            <a:endParaRPr lang="en-US" dirty="0"/>
          </a:p>
        </p:txBody>
      </p:sp>
      <p:sp>
        <p:nvSpPr>
          <p:cNvPr id="3" name="Footer Placeholder 2"/>
          <p:cNvSpPr>
            <a:spLocks noGrp="1"/>
          </p:cNvSpPr>
          <p:nvPr>
            <p:ph type="ftr" idx="11"/>
          </p:nvPr>
        </p:nvSpPr>
        <p:spPr/>
        <p:txBody>
          <a:bodyPr/>
          <a:lstStyle/>
          <a:p>
            <a:r>
              <a:rPr lang="en-US"/>
              <a:t>Tim Godfrey, EPRI</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2" name="Date Placeholder 1"/>
          <p:cNvSpPr>
            <a:spLocks noGrp="1"/>
          </p:cNvSpPr>
          <p:nvPr>
            <p:ph type="dt" idx="4294967295"/>
          </p:nvPr>
        </p:nvSpPr>
        <p:spPr>
          <a:xfrm>
            <a:off x="0" y="6356350"/>
            <a:ext cx="2743200" cy="365125"/>
          </a:xfrm>
        </p:spPr>
        <p:txBody>
          <a:bodyPr/>
          <a:lstStyle/>
          <a:p>
            <a:r>
              <a:rPr lang="en-US" dirty="0"/>
              <a:t>November 2020</a:t>
            </a:r>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Tree>
    <p:extLst>
      <p:ext uri="{BB962C8B-B14F-4D97-AF65-F5344CB8AC3E}">
        <p14:creationId xmlns:p14="http://schemas.microsoft.com/office/powerpoint/2010/main" val="2090664063"/>
      </p:ext>
    </p:extLst>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r>
              <a:rPr lang="en-US" altLang="en-US" dirty="0"/>
              <a:t>By participating in this activity, you agree to comply with the IEEE Code of Ethics, all applicable laws, and all IEEE policies and procedures including, but not limited to, the IEEE SA Copyright Policy. </a:t>
            </a:r>
          </a:p>
          <a:p>
            <a:endParaRPr lang="en-US" altLang="en-US" dirty="0"/>
          </a:p>
          <a:p>
            <a:pPr lvl="1"/>
            <a:r>
              <a:rPr lang="en-US" altLang="en-US" dirty="0"/>
              <a:t>Previously Published material (copyright assertion indicated) shall not be presented/submitted to the Working Group nor incorporated into a Working Group draft unless permission is granted. </a:t>
            </a:r>
          </a:p>
          <a:p>
            <a:pPr lvl="1"/>
            <a:r>
              <a:rPr lang="en-US" altLang="en-US" dirty="0"/>
              <a:t>Prior to presentation or submission, you shall notify the Working Group Chair of previously Published material and should assist the Chair in obtaining copyright permission acceptable to IEEE SA.</a:t>
            </a:r>
          </a:p>
          <a:p>
            <a:pPr lvl="1"/>
            <a:r>
              <a:rPr lang="en-US" altLang="en-US" dirty="0"/>
              <a:t>For material that is not previously Published, IEEE is automatically granted a license to use any material that is presented or submitted.</a:t>
            </a:r>
          </a:p>
          <a:p>
            <a:pPr lvl="2"/>
            <a:endParaRPr lang="en-US" altLang="en-US" dirty="0"/>
          </a:p>
        </p:txBody>
      </p:sp>
      <p:sp>
        <p:nvSpPr>
          <p:cNvPr id="6" name="Footer Placeholder 5"/>
          <p:cNvSpPr>
            <a:spLocks noGrp="1"/>
          </p:cNvSpPr>
          <p:nvPr>
            <p:ph type="ftr" idx="11"/>
          </p:nvPr>
        </p:nvSpPr>
        <p:spPr/>
        <p:txBody>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Tim Godfrey, EPRI</a:t>
            </a:r>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idx="12"/>
          </p:nvPr>
        </p:nvSpPr>
        <p:spPr/>
        <p:txBody>
          <a:bodyPr/>
          <a:lstStyle/>
          <a:p>
            <a:fld id="{A3979A82-1A5E-4C7B-AFC0-111CA6C3130A}" type="slidenum">
              <a:rPr lang="en-US" altLang="en-US" smtClean="0"/>
              <a:pPr/>
              <a:t>9</a:t>
            </a:fld>
            <a:endParaRPr lang="en-US" altLang="en-US"/>
          </a:p>
        </p:txBody>
      </p:sp>
      <p:sp>
        <p:nvSpPr>
          <p:cNvPr id="5" name="Date Placeholder 4"/>
          <p:cNvSpPr>
            <a:spLocks noGrp="1"/>
          </p:cNvSpPr>
          <p:nvPr>
            <p:ph type="dt" idx="4294967295"/>
          </p:nvPr>
        </p:nvSpPr>
        <p:spPr>
          <a:xfrm>
            <a:off x="0" y="6356350"/>
            <a:ext cx="2743200" cy="365125"/>
          </a:xfrm>
        </p:spPr>
        <p:txBody>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dirty="0"/>
              <a:t>November 2020</a:t>
            </a:r>
            <a:endParaRPr lang="en-GB" dirty="0"/>
          </a:p>
        </p:txBody>
      </p:sp>
    </p:spTree>
    <p:extLst>
      <p:ext uri="{BB962C8B-B14F-4D97-AF65-F5344CB8AC3E}">
        <p14:creationId xmlns:p14="http://schemas.microsoft.com/office/powerpoint/2010/main" val="3464650041"/>
      </p:ext>
    </p:extLst>
  </p:cSld>
  <p:clrMapOvr>
    <a:masterClrMapping/>
  </p:clrMapOvr>
</p:sld>
</file>

<file path=ppt/theme/theme1.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7754</TotalTime>
  <Words>2689</Words>
  <Application>Microsoft Office PowerPoint</Application>
  <PresentationFormat>Widescreen</PresentationFormat>
  <Paragraphs>292</Paragraphs>
  <Slides>26</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26</vt:i4>
      </vt:variant>
    </vt:vector>
  </HeadingPairs>
  <TitlesOfParts>
    <vt:vector size="32" baseType="lpstr">
      <vt:lpstr>Arial</vt:lpstr>
      <vt:lpstr>Calibri</vt:lpstr>
      <vt:lpstr>Calibri Light</vt:lpstr>
      <vt:lpstr>Helvetica</vt:lpstr>
      <vt:lpstr>Times New Roman</vt:lpstr>
      <vt:lpstr>Custom Design</vt:lpstr>
      <vt:lpstr>PowerPoint Presentation</vt:lpstr>
      <vt:lpstr>WebEx</vt:lpstr>
      <vt:lpstr>TG16t Agenda  Oct 2020 Teleconference</vt:lpstr>
      <vt:lpstr>Opening</vt:lpstr>
      <vt:lpstr>Participants have a duty to inform the IEEE</vt:lpstr>
      <vt:lpstr>Ways to inform IEEE</vt:lpstr>
      <vt:lpstr>Other guidelines for IEEE WG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Call for Contributions – Updated July 13, 2020</vt:lpstr>
      <vt:lpstr>Motion on PAR Modification (July)</vt:lpstr>
      <vt:lpstr>Contributions for November 3rd  Telecon</vt:lpstr>
      <vt:lpstr>Finalize and Approve Use Cases</vt:lpstr>
      <vt:lpstr>Development of the SRD</vt:lpstr>
      <vt:lpstr>Development of the SRD</vt:lpstr>
      <vt:lpstr>Continuing SRD development</vt:lpstr>
      <vt:lpstr>Revised Project Timeline</vt:lpstr>
      <vt:lpstr>Teleconference Planning</vt:lpstr>
      <vt:lpstr>Upcoming Sessions</vt:lpstr>
      <vt:lpstr>Closing</vt:lpstr>
      <vt:lpstr>Backup / Reference</vt:lpstr>
      <vt:lpstr>Reference material</vt:lpstr>
    </vt:vector>
  </TitlesOfParts>
  <Company>GTE Laboratories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Godfrey, Tim</dc:creator>
  <cp:keywords/>
  <dc:description>&lt;doc#&gt;</dc:description>
  <cp:lastModifiedBy>Godfrey, Tim</cp:lastModifiedBy>
  <cp:revision>208</cp:revision>
  <cp:lastPrinted>1998-02-10T13:28:06Z</cp:lastPrinted>
  <dcterms:created xsi:type="dcterms:W3CDTF">2020-01-06T16:34:14Z</dcterms:created>
  <dcterms:modified xsi:type="dcterms:W3CDTF">2020-11-02T14:37:39Z</dcterms:modified>
</cp:coreProperties>
</file>