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63" r:id="rId2"/>
    <p:sldId id="264" r:id="rId3"/>
    <p:sldId id="282" r:id="rId4"/>
    <p:sldId id="274" r:id="rId5"/>
    <p:sldId id="275" r:id="rId6"/>
    <p:sldId id="276" r:id="rId7"/>
    <p:sldId id="277" r:id="rId8"/>
    <p:sldId id="289" r:id="rId9"/>
    <p:sldId id="293" r:id="rId10"/>
    <p:sldId id="292" r:id="rId11"/>
    <p:sldId id="304" r:id="rId12"/>
    <p:sldId id="301" r:id="rId13"/>
    <p:sldId id="311" r:id="rId14"/>
    <p:sldId id="306" r:id="rId15"/>
    <p:sldId id="315" r:id="rId16"/>
    <p:sldId id="319" r:id="rId17"/>
    <p:sldId id="317" r:id="rId18"/>
    <p:sldId id="307" r:id="rId19"/>
    <p:sldId id="300" r:id="rId20"/>
    <p:sldId id="322" r:id="rId21"/>
    <p:sldId id="323" r:id="rId22"/>
    <p:sldId id="313" r:id="rId23"/>
    <p:sldId id="316" r:id="rId24"/>
    <p:sldId id="320" r:id="rId25"/>
    <p:sldId id="318" r:id="rId26"/>
    <p:sldId id="326" r:id="rId27"/>
    <p:sldId id="327" r:id="rId28"/>
    <p:sldId id="328" r:id="rId29"/>
    <p:sldId id="295" r:id="rId30"/>
    <p:sldId id="308" r:id="rId31"/>
    <p:sldId id="325" r:id="rId32"/>
    <p:sldId id="303" r:id="rId33"/>
    <p:sldId id="310" r:id="rId34"/>
    <p:sldId id="324" r:id="rId35"/>
    <p:sldId id="329" r:id="rId36"/>
    <p:sldId id="279" r:id="rId37"/>
    <p:sldId id="266" r:id="rId3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00FFFF"/>
    <a:srgbClr val="0000FF"/>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4660"/>
  </p:normalViewPr>
  <p:slideViewPr>
    <p:cSldViewPr showGuides="1">
      <p:cViewPr varScale="1">
        <p:scale>
          <a:sx n="115" d="100"/>
          <a:sy n="115" d="100"/>
        </p:scale>
        <p:origin x="149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34</a:t>
            </a:fld>
            <a:endParaRPr kumimoji="1" lang="ja-JP" altLang="en-US" dirty="0"/>
          </a:p>
        </p:txBody>
      </p:sp>
    </p:spTree>
    <p:extLst>
      <p:ext uri="{BB962C8B-B14F-4D97-AF65-F5344CB8AC3E}">
        <p14:creationId xmlns:p14="http://schemas.microsoft.com/office/powerpoint/2010/main" val="3865776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13</a:t>
            </a:fld>
            <a:endParaRPr kumimoji="1" lang="ja-JP" altLang="en-US" dirty="0"/>
          </a:p>
        </p:txBody>
      </p:sp>
    </p:spTree>
    <p:extLst>
      <p:ext uri="{BB962C8B-B14F-4D97-AF65-F5344CB8AC3E}">
        <p14:creationId xmlns:p14="http://schemas.microsoft.com/office/powerpoint/2010/main" val="2483042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16</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16193424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17</a:t>
            </a:fld>
            <a:endParaRPr kumimoji="1" lang="ja-JP" altLang="en-US" dirty="0"/>
          </a:p>
        </p:txBody>
      </p:sp>
    </p:spTree>
    <p:extLst>
      <p:ext uri="{BB962C8B-B14F-4D97-AF65-F5344CB8AC3E}">
        <p14:creationId xmlns:p14="http://schemas.microsoft.com/office/powerpoint/2010/main" val="7889970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21</a:t>
            </a:fld>
            <a:endParaRPr kumimoji="1" lang="ja-JP" altLang="en-US" dirty="0"/>
          </a:p>
        </p:txBody>
      </p:sp>
    </p:spTree>
    <p:extLst>
      <p:ext uri="{BB962C8B-B14F-4D97-AF65-F5344CB8AC3E}">
        <p14:creationId xmlns:p14="http://schemas.microsoft.com/office/powerpoint/2010/main" val="40108395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24</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8500761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25</a:t>
            </a:fld>
            <a:endParaRPr kumimoji="1" lang="ja-JP" altLang="en-US" dirty="0"/>
          </a:p>
        </p:txBody>
      </p:sp>
    </p:spTree>
    <p:extLst>
      <p:ext uri="{BB962C8B-B14F-4D97-AF65-F5344CB8AC3E}">
        <p14:creationId xmlns:p14="http://schemas.microsoft.com/office/powerpoint/2010/main" val="3257581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8" name="Rectangle 4">
            <a:extLst>
              <a:ext uri="{FF2B5EF4-FFF2-40B4-BE49-F238E27FC236}">
                <a16:creationId xmlns:a16="http://schemas.microsoft.com/office/drawing/2014/main" id="{6B485134-7CB4-4054-B756-244828336D4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8" name="Rectangle 4">
            <a:extLst>
              <a:ext uri="{FF2B5EF4-FFF2-40B4-BE49-F238E27FC236}">
                <a16:creationId xmlns:a16="http://schemas.microsoft.com/office/drawing/2014/main" id="{5DD27033-A334-40CA-A74A-AA82A833627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7" name="Rectangle 4">
            <a:extLst>
              <a:ext uri="{FF2B5EF4-FFF2-40B4-BE49-F238E27FC236}">
                <a16:creationId xmlns:a16="http://schemas.microsoft.com/office/drawing/2014/main" id="{539A229E-C28B-46F5-9B1F-FE0CEE289AD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8" name="Rectangle 4">
            <a:extLst>
              <a:ext uri="{FF2B5EF4-FFF2-40B4-BE49-F238E27FC236}">
                <a16:creationId xmlns:a16="http://schemas.microsoft.com/office/drawing/2014/main" id="{AE993287-9738-4C15-ACC0-92ABCFC0EBD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678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15-20-0309-04-04aa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cn/20/15-20-0268-01-04aa-jre-minutes-from-september-2020-virtual-interim-session.docx" TargetMode="External"/><Relationship Id="rId2" Type="http://schemas.openxmlformats.org/officeDocument/2006/relationships/hyperlink" Target="https://mentor.ieee.org/802.15/dcn/20/15-20-0299-00-04aa-tg4aa-jre-conference-call-minutes.docx"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5/dcn/20/15-20-0295-03-04aa-technical-proposal-for-tg4aa-jre.pptx"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20/15-20-0294-01-04aa-jre-technical-proposal.pptx"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5/dcn/20/15-20-0319-00-04aa-draft-csd-for-japanese-rate-extension.doc" TargetMode="External"/><Relationship Id="rId2" Type="http://schemas.openxmlformats.org/officeDocument/2006/relationships/hyperlink" Target="https://mentor.ieee.org/802.15/dcn/20/15-20-0314-00-0000-comments-on-802-15-pars-during-nov-2020-plenary.pptx" TargetMode="External"/><Relationship Id="rId1" Type="http://schemas.openxmlformats.org/officeDocument/2006/relationships/slideLayout" Target="../slideLayouts/slideLayout2.xml"/><Relationship Id="rId4" Type="http://schemas.openxmlformats.org/officeDocument/2006/relationships/hyperlink" Target="https://mentor.ieee.org/802.15/dcn/20/15-20-0202-03-0jre-802-15-4aa-par-for-japanese-rate-extension.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5/dcn/20/15-20-0321-00-04aa-draft-consolidated-technical-proposals.xlsx"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5/dcn/20/15-20-0319-00-04aa-draft-csd-for-japanese-rate-extension.doc" TargetMode="External"/><Relationship Id="rId2" Type="http://schemas.openxmlformats.org/officeDocument/2006/relationships/hyperlink" Target="https://mentor.ieee.org/802.15/dcn/20/15-20-0314-01-0000-comments-on-802-15-pars-during-nov-2020-plenary.pptx" TargetMode="External"/><Relationship Id="rId1" Type="http://schemas.openxmlformats.org/officeDocument/2006/relationships/slideLayout" Target="../slideLayouts/slideLayout2.xml"/><Relationship Id="rId4" Type="http://schemas.openxmlformats.org/officeDocument/2006/relationships/hyperlink" Target="https://mentor.ieee.org/802.15/dcn/20/15-20-0202-04-0jre-802-15-4aa-par-for-japanese-rate-extension.pdf"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November Plenary 2020 Teleconference Opening report]</a:t>
            </a:r>
            <a:r>
              <a:rPr lang="en-US" altLang="ja-JP" sz="1600" dirty="0">
                <a:ea typeface="ＭＳ Ｐゴシック" charset="-128"/>
              </a:rPr>
              <a:t>	</a:t>
            </a:r>
          </a:p>
          <a:p>
            <a:r>
              <a:rPr lang="en-US" altLang="ja-JP" sz="1600" b="1" dirty="0">
                <a:ea typeface="ＭＳ Ｐゴシック" charset="-128"/>
              </a:rPr>
              <a:t>Date Submitted: [4th November,2020]</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kuramochi722@dsn.lapis-semi.com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November Plenary Teleconference,2020]</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9" name="Rectangle 4">
            <a:extLst>
              <a:ext uri="{FF2B5EF4-FFF2-40B4-BE49-F238E27FC236}">
                <a16:creationId xmlns:a16="http://schemas.microsoft.com/office/drawing/2014/main" id="{A06D3788-A53E-42F7-B813-943AC3530E65}"/>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rmAutofit fontScale="92500" lnSpcReduction="10000"/>
          </a:bodyPr>
          <a:lstStyle/>
          <a:p>
            <a:r>
              <a:rPr lang="en-US" altLang="ja-JP" sz="2400" dirty="0"/>
              <a:t>3rd Tuesday PM3(18:00-19:00)</a:t>
            </a:r>
          </a:p>
          <a:p>
            <a:pPr marL="800100" lvl="1" indent="-342900">
              <a:buFont typeface="+mj-lt"/>
              <a:buAutoNum type="arabicPeriod"/>
            </a:pPr>
            <a:r>
              <a:rPr lang="en-US" sz="1600" dirty="0"/>
              <a:t>OPEN/Patent Policy</a:t>
            </a:r>
          </a:p>
          <a:p>
            <a:pPr marL="800100" lvl="1" indent="-342900">
              <a:buFont typeface="+mj-lt"/>
              <a:buAutoNum type="arabicPeriod"/>
            </a:pPr>
            <a:r>
              <a:rPr lang="en-US" sz="1600" dirty="0"/>
              <a:t>Attendance</a:t>
            </a:r>
          </a:p>
          <a:p>
            <a:pPr marL="800100" lvl="1" indent="-342900">
              <a:buFont typeface="+mj-lt"/>
              <a:buAutoNum type="arabicPeriod"/>
            </a:pPr>
            <a:r>
              <a:rPr lang="en-US" sz="1600" dirty="0"/>
              <a:t>Approval of the Agenda</a:t>
            </a:r>
          </a:p>
          <a:p>
            <a:pPr marL="800100" lvl="1" indent="-342900">
              <a:buFont typeface="+mj-lt"/>
              <a:buAutoNum type="arabicPeriod"/>
            </a:pPr>
            <a:r>
              <a:rPr lang="en-US" sz="1600" dirty="0"/>
              <a:t>Approval of  the last meeting minutes</a:t>
            </a:r>
          </a:p>
          <a:p>
            <a:pPr marL="800100" lvl="1" indent="-342900">
              <a:buFont typeface="+mj-lt"/>
              <a:buAutoNum type="arabicPeriod"/>
            </a:pPr>
            <a:r>
              <a:rPr lang="en-US" sz="1600" dirty="0"/>
              <a:t>Hear Technical proposal from Kyoto University</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p>
          <a:p>
            <a:pPr marL="800100" lvl="1" indent="-342900">
              <a:buFont typeface="+mj-lt"/>
              <a:buAutoNum type="arabicPeriod"/>
            </a:pPr>
            <a:endParaRPr lang="en-US" altLang="ja-JP" sz="1600" dirty="0"/>
          </a:p>
          <a:p>
            <a:r>
              <a:rPr lang="en-US" altLang="ja-JP" sz="2400" dirty="0"/>
              <a:t>4thd Wednesday PM3(18:00-19:00)</a:t>
            </a:r>
          </a:p>
          <a:p>
            <a:pPr marL="800100" lvl="1" indent="-342900">
              <a:buFont typeface="+mj-lt"/>
              <a:buAutoNum type="arabicPeriod"/>
            </a:pPr>
            <a:r>
              <a:rPr lang="en-US" sz="1600" dirty="0"/>
              <a:t>OPEN</a:t>
            </a:r>
          </a:p>
          <a:p>
            <a:pPr marL="800100" lvl="1" indent="-342900">
              <a:buFont typeface="+mj-lt"/>
              <a:buAutoNum type="arabicPeriod"/>
            </a:pPr>
            <a:r>
              <a:rPr lang="en-US" sz="1600" dirty="0"/>
              <a:t>Attendance</a:t>
            </a:r>
          </a:p>
          <a:p>
            <a:pPr marL="800100" lvl="1" indent="-342900">
              <a:buFont typeface="+mj-lt"/>
              <a:buAutoNum type="arabicPeriod"/>
            </a:pPr>
            <a:r>
              <a:rPr lang="en-US" sz="1600" dirty="0"/>
              <a:t>Hear Technical proposal from Lapis</a:t>
            </a:r>
          </a:p>
          <a:p>
            <a:pPr marL="800100" lvl="1" indent="-342900">
              <a:buFont typeface="+mj-lt"/>
              <a:buAutoNum type="arabicPeriod"/>
            </a:pPr>
            <a:r>
              <a:rPr lang="en-US" sz="1600" dirty="0"/>
              <a:t>Discuss any comments on PAR/CSD</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r>
              <a:rPr lang="en-US" altLang="ja-JP" sz="1600" dirty="0"/>
              <a:t>            </a:t>
            </a:r>
          </a:p>
        </p:txBody>
      </p:sp>
      <p:sp>
        <p:nvSpPr>
          <p:cNvPr id="4098" name="Rectangle 2"/>
          <p:cNvSpPr>
            <a:spLocks noGrp="1" noChangeArrowheads="1"/>
          </p:cNvSpPr>
          <p:nvPr>
            <p:ph type="title"/>
          </p:nvPr>
        </p:nvSpPr>
        <p:spPr>
          <a:ln/>
        </p:spPr>
        <p:txBody>
          <a:bodyPr/>
          <a:lstStyle/>
          <a:p>
            <a:r>
              <a:rPr lang="en-US" altLang="ja-JP" b="1" dirty="0"/>
              <a:t>Agenda items for the week</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7" name="Rectangle 4">
            <a:extLst>
              <a:ext uri="{FF2B5EF4-FFF2-40B4-BE49-F238E27FC236}">
                <a16:creationId xmlns:a16="http://schemas.microsoft.com/office/drawing/2014/main" id="{E679052D-839D-493A-88F0-08E105A5916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732218" y="1782543"/>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t>5th Thursday PM3(17:00-18:00)</a:t>
            </a:r>
          </a:p>
          <a:p>
            <a:pPr marL="800100" lvl="1" indent="-342900">
              <a:buFont typeface="+mj-lt"/>
              <a:buAutoNum type="arabicPeriod"/>
            </a:pPr>
            <a:r>
              <a:rPr lang="en-US" sz="1200" kern="0" dirty="0"/>
              <a:t>OPEN</a:t>
            </a:r>
          </a:p>
          <a:p>
            <a:pPr marL="800100" lvl="1" indent="-342900">
              <a:buFont typeface="+mj-lt"/>
              <a:buAutoNum type="arabicPeriod"/>
            </a:pPr>
            <a:r>
              <a:rPr lang="en-US" sz="1200" kern="0" dirty="0"/>
              <a:t>Attendance</a:t>
            </a:r>
          </a:p>
          <a:p>
            <a:pPr marL="800100" lvl="1" indent="-342900">
              <a:buFont typeface="+mj-lt"/>
              <a:buAutoNum type="arabicPeriod"/>
            </a:pPr>
            <a:r>
              <a:rPr lang="en-US" sz="1200" kern="0" dirty="0"/>
              <a:t>Review updated PAR/CSD and</a:t>
            </a:r>
            <a:br>
              <a:rPr lang="en-US" sz="1200" kern="0" dirty="0"/>
            </a:br>
            <a:r>
              <a:rPr lang="en-US" sz="1200" kern="0" dirty="0"/>
              <a:t>Hear additional comments on PAR/CSD(if needed)</a:t>
            </a:r>
          </a:p>
          <a:p>
            <a:pPr marL="800100" lvl="1" indent="-342900">
              <a:buFont typeface="+mj-lt"/>
              <a:buAutoNum type="arabicPeriod"/>
            </a:pPr>
            <a:r>
              <a:rPr lang="en-US" sz="1200" kern="0" dirty="0"/>
              <a:t>Motion for updated PAR/CSD(if needed)</a:t>
            </a:r>
          </a:p>
          <a:p>
            <a:pPr marL="800100" lvl="1" indent="-342900">
              <a:buFont typeface="+mj-lt"/>
              <a:buAutoNum type="arabicPeriod"/>
            </a:pPr>
            <a:r>
              <a:rPr lang="en-US" sz="1200" kern="0" dirty="0"/>
              <a:t>Discuss next step</a:t>
            </a:r>
          </a:p>
          <a:p>
            <a:pPr marL="800100" lvl="1" indent="-342900">
              <a:buFont typeface="+mj-lt"/>
              <a:buAutoNum type="arabicPeriod"/>
            </a:pPr>
            <a:r>
              <a:rPr lang="en-US" sz="1200" dirty="0"/>
              <a:t>Plan for January meeting (# of sessions)</a:t>
            </a:r>
            <a:endParaRPr lang="en-US" sz="1200" kern="0" dirty="0"/>
          </a:p>
          <a:p>
            <a:pPr marL="800100" lvl="1" indent="-342900">
              <a:buFont typeface="+mj-lt"/>
              <a:buAutoNum type="arabicPeriod"/>
            </a:pPr>
            <a:r>
              <a:rPr lang="en-US" sz="1200" kern="0" dirty="0"/>
              <a:t>Any other business</a:t>
            </a:r>
          </a:p>
          <a:p>
            <a:pPr marL="800100" lvl="1" indent="-342900">
              <a:buFont typeface="+mj-lt"/>
              <a:buAutoNum type="arabicPeriod"/>
            </a:pPr>
            <a:r>
              <a:rPr lang="en-US" sz="1200" dirty="0"/>
              <a:t>Attendance recap</a:t>
            </a:r>
            <a:endParaRPr lang="en-US" sz="1200" kern="0" dirty="0"/>
          </a:p>
          <a:p>
            <a:pPr marL="800100" lvl="1" indent="-342900">
              <a:buFont typeface="+mj-lt"/>
              <a:buAutoNum type="arabicPeriod"/>
            </a:pPr>
            <a:r>
              <a:rPr lang="en-US" sz="1200" kern="0" dirty="0"/>
              <a:t>Adjourn 4aa JRE</a:t>
            </a:r>
            <a:endParaRPr lang="en-US" altLang="ja-JP" sz="1200" kern="0" dirty="0"/>
          </a:p>
        </p:txBody>
      </p:sp>
    </p:spTree>
    <p:extLst>
      <p:ext uri="{BB962C8B-B14F-4D97-AF65-F5344CB8AC3E}">
        <p14:creationId xmlns:p14="http://schemas.microsoft.com/office/powerpoint/2010/main" val="2460842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Approval of  the last meeting minutes</a:t>
            </a:r>
            <a:br>
              <a:rPr lang="en-US" dirty="0"/>
            </a:br>
            <a:r>
              <a:rPr lang="en-US" sz="2400" dirty="0">
                <a:hlinkClick r:id="rId2"/>
              </a:rPr>
              <a:t>https://mentor.ieee.org/802.15/dcn/20/15-20-0299-00-04aa-tg4aa-jre-conference-call-minutes.docx</a:t>
            </a:r>
            <a:br>
              <a:rPr lang="en-US" sz="2400" dirty="0"/>
            </a:br>
            <a:br>
              <a:rPr lang="en-US" sz="2400" dirty="0"/>
            </a:br>
            <a:r>
              <a:rPr lang="en-US" sz="2400" dirty="0">
                <a:hlinkClick r:id="rId3"/>
              </a:rPr>
              <a:t>https://mentor.ieee.org/802.15/dcn/20/15-20-0268-01-04aa-jre-minutes-from-september-2020-virtual-interim-session.docx</a:t>
            </a:r>
            <a:br>
              <a:rPr lang="en-US" sz="2400" dirty="0"/>
            </a:br>
            <a:endParaRPr lang="en-US"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11</a:t>
            </a:fld>
            <a:endParaRPr lang="en-US" altLang="ja-JP" dirty="0"/>
          </a:p>
        </p:txBody>
      </p:sp>
      <p:sp>
        <p:nvSpPr>
          <p:cNvPr id="8" name="Rectangle 4">
            <a:extLst>
              <a:ext uri="{FF2B5EF4-FFF2-40B4-BE49-F238E27FC236}">
                <a16:creationId xmlns:a16="http://schemas.microsoft.com/office/drawing/2014/main" id="{CAC57087-DAAE-4DB2-84D9-A3AC6118430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325626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Hear Technical Proposal  from </a:t>
            </a:r>
            <a:br>
              <a:rPr lang="en-US" dirty="0"/>
            </a:br>
            <a:r>
              <a:rPr lang="en-US" dirty="0"/>
              <a:t>Kyoto University</a:t>
            </a:r>
            <a:br>
              <a:rPr lang="en-US" dirty="0"/>
            </a:br>
            <a:br>
              <a:rPr lang="en-US" dirty="0"/>
            </a:br>
            <a:r>
              <a:rPr lang="en-US" sz="2400" dirty="0">
                <a:hlinkClick r:id="rId2"/>
              </a:rPr>
              <a:t>https://mentor.ieee.org/802.15/dcn/20/15-20-0295-03-04aa-technical-proposal-for-tg4aa-jre.pptx</a:t>
            </a:r>
            <a:br>
              <a:rPr lang="en-US" sz="2400" dirty="0"/>
            </a:b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8" name="Rectangle 4">
            <a:extLst>
              <a:ext uri="{FF2B5EF4-FFF2-40B4-BE49-F238E27FC236}">
                <a16:creationId xmlns:a16="http://schemas.microsoft.com/office/drawing/2014/main" id="{AAB4BF7C-26AB-4923-8E91-50CC9A77B966}"/>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7DF46F48-0EA6-418D-9BA7-F75C713A52C7}"/>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78510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23 members are joined in this meeting</a:t>
            </a:r>
          </a:p>
          <a:p>
            <a:pPr marL="0" indent="0">
              <a:buNone/>
            </a:pPr>
            <a:r>
              <a:rPr lang="en-US" altLang="ja-JP" sz="4000" dirty="0"/>
              <a:t>on 1</a:t>
            </a:r>
            <a:r>
              <a:rPr lang="en-US" altLang="ja-JP" sz="4000" baseline="30000" dirty="0"/>
              <a:t>st</a:t>
            </a:r>
            <a:r>
              <a:rPr lang="en-US" altLang="ja-JP" sz="4000" dirty="0"/>
              <a:t> session on 11/4</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13</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37994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a:t>
            </a:r>
            <a:br>
              <a:rPr lang="en-US" dirty="0"/>
            </a:br>
            <a:r>
              <a:rPr lang="en-US" dirty="0"/>
              <a:t>(End of session1)</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14</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88811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session2)</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15</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7589593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rmAutofit fontScale="92500" lnSpcReduction="10000"/>
          </a:bodyPr>
          <a:lstStyle/>
          <a:p>
            <a:r>
              <a:rPr lang="en-US" altLang="ja-JP" sz="2400" dirty="0"/>
              <a:t>3rd Tuesday PM3(18:00-19:00)</a:t>
            </a:r>
          </a:p>
          <a:p>
            <a:pPr marL="800100" lvl="1" indent="-342900">
              <a:buFont typeface="+mj-lt"/>
              <a:buAutoNum type="arabicPeriod"/>
            </a:pPr>
            <a:r>
              <a:rPr lang="en-US" sz="1600" dirty="0"/>
              <a:t>OPEN/Patent Policy</a:t>
            </a:r>
          </a:p>
          <a:p>
            <a:pPr marL="800100" lvl="1" indent="-342900">
              <a:buFont typeface="+mj-lt"/>
              <a:buAutoNum type="arabicPeriod"/>
            </a:pPr>
            <a:r>
              <a:rPr lang="en-US" sz="1600" dirty="0"/>
              <a:t>Attendance</a:t>
            </a:r>
          </a:p>
          <a:p>
            <a:pPr marL="800100" lvl="1" indent="-342900">
              <a:buFont typeface="+mj-lt"/>
              <a:buAutoNum type="arabicPeriod"/>
            </a:pPr>
            <a:r>
              <a:rPr lang="en-US" sz="1600" dirty="0"/>
              <a:t>Approval of the Agenda</a:t>
            </a:r>
          </a:p>
          <a:p>
            <a:pPr marL="800100" lvl="1" indent="-342900">
              <a:buFont typeface="+mj-lt"/>
              <a:buAutoNum type="arabicPeriod"/>
            </a:pPr>
            <a:r>
              <a:rPr lang="en-US" sz="1600" dirty="0"/>
              <a:t>Approval of  the last meeting minutes</a:t>
            </a:r>
          </a:p>
          <a:p>
            <a:pPr marL="800100" lvl="1" indent="-342900">
              <a:buFont typeface="+mj-lt"/>
              <a:buAutoNum type="arabicPeriod"/>
            </a:pPr>
            <a:r>
              <a:rPr lang="en-US" sz="1600" dirty="0"/>
              <a:t>Hear Technical proposal from Kyoto University</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p>
          <a:p>
            <a:pPr marL="800100" lvl="1" indent="-342900">
              <a:buFont typeface="+mj-lt"/>
              <a:buAutoNum type="arabicPeriod"/>
            </a:pPr>
            <a:endParaRPr lang="en-US" altLang="ja-JP" sz="1600" dirty="0"/>
          </a:p>
          <a:p>
            <a:r>
              <a:rPr lang="en-US" altLang="ja-JP" sz="2400" dirty="0">
                <a:solidFill>
                  <a:srgbClr val="0000FF"/>
                </a:solidFill>
              </a:rPr>
              <a:t>4thd Wednesday PM3(18:00-19:00)</a:t>
            </a:r>
          </a:p>
          <a:p>
            <a:pPr marL="800100" lvl="1" indent="-342900">
              <a:buFont typeface="+mj-lt"/>
              <a:buAutoNum type="arabicPeriod"/>
            </a:pPr>
            <a:r>
              <a:rPr lang="en-US" sz="1600" dirty="0">
                <a:solidFill>
                  <a:srgbClr val="0000FF"/>
                </a:solidFill>
              </a:rPr>
              <a:t>OPEN</a:t>
            </a:r>
          </a:p>
          <a:p>
            <a:pPr marL="800100" lvl="1" indent="-342900">
              <a:buFont typeface="+mj-lt"/>
              <a:buAutoNum type="arabicPeriod"/>
            </a:pPr>
            <a:r>
              <a:rPr lang="en-US" sz="1600" dirty="0">
                <a:solidFill>
                  <a:srgbClr val="0000FF"/>
                </a:solidFill>
              </a:rPr>
              <a:t>Attendance</a:t>
            </a:r>
          </a:p>
          <a:p>
            <a:pPr marL="800100" lvl="1" indent="-342900">
              <a:buFont typeface="+mj-lt"/>
              <a:buAutoNum type="arabicPeriod"/>
            </a:pPr>
            <a:r>
              <a:rPr lang="en-US" sz="1600" dirty="0">
                <a:solidFill>
                  <a:srgbClr val="0000FF"/>
                </a:solidFill>
              </a:rPr>
              <a:t>Hear Technical proposal from Lapis</a:t>
            </a:r>
          </a:p>
          <a:p>
            <a:pPr marL="800100" lvl="1" indent="-342900">
              <a:buFont typeface="+mj-lt"/>
              <a:buAutoNum type="arabicPeriod"/>
            </a:pPr>
            <a:r>
              <a:rPr lang="en-US" sz="1600" dirty="0">
                <a:solidFill>
                  <a:srgbClr val="0000FF"/>
                </a:solidFill>
              </a:rPr>
              <a:t>Discuss any comments on PAR/CSD</a:t>
            </a:r>
          </a:p>
          <a:p>
            <a:pPr marL="800100" lvl="1" indent="-342900">
              <a:buFont typeface="+mj-lt"/>
              <a:buAutoNum type="arabicPeriod"/>
            </a:pPr>
            <a:r>
              <a:rPr lang="en-US" sz="1600" dirty="0">
                <a:solidFill>
                  <a:srgbClr val="0000FF"/>
                </a:solidFill>
              </a:rPr>
              <a:t>Attendance recap</a:t>
            </a:r>
          </a:p>
          <a:p>
            <a:pPr marL="800100" lvl="1" indent="-342900">
              <a:buFont typeface="+mj-lt"/>
              <a:buAutoNum type="arabicPeriod"/>
            </a:pPr>
            <a:r>
              <a:rPr lang="en-US" sz="1600" dirty="0">
                <a:solidFill>
                  <a:srgbClr val="0000FF"/>
                </a:solidFill>
              </a:rPr>
              <a:t>Recess</a:t>
            </a:r>
            <a:r>
              <a:rPr lang="en-US" altLang="ja-JP" sz="1600" dirty="0">
                <a:solidFill>
                  <a:srgbClr val="0000FF"/>
                </a:solidFill>
              </a:rPr>
              <a:t>            </a:t>
            </a:r>
          </a:p>
        </p:txBody>
      </p:sp>
      <p:sp>
        <p:nvSpPr>
          <p:cNvPr id="4098" name="Rectangle 2"/>
          <p:cNvSpPr>
            <a:spLocks noGrp="1" noChangeArrowheads="1"/>
          </p:cNvSpPr>
          <p:nvPr>
            <p:ph type="title"/>
          </p:nvPr>
        </p:nvSpPr>
        <p:spPr>
          <a:ln/>
        </p:spPr>
        <p:txBody>
          <a:bodyPr/>
          <a:lstStyle/>
          <a:p>
            <a:r>
              <a:rPr lang="en-US" altLang="ja-JP" b="1" dirty="0"/>
              <a:t>Agenda items for the week</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16</a:t>
            </a:fld>
            <a:endParaRPr lang="en-US" altLang="ja-JP" dirty="0"/>
          </a:p>
        </p:txBody>
      </p:sp>
      <p:sp>
        <p:nvSpPr>
          <p:cNvPr id="7" name="Rectangle 4">
            <a:extLst>
              <a:ext uri="{FF2B5EF4-FFF2-40B4-BE49-F238E27FC236}">
                <a16:creationId xmlns:a16="http://schemas.microsoft.com/office/drawing/2014/main" id="{E679052D-839D-493A-88F0-08E105A5916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732218" y="1782543"/>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t>5th Thursday PM3(17:00-18:00)</a:t>
            </a:r>
          </a:p>
          <a:p>
            <a:pPr marL="800100" lvl="1" indent="-342900">
              <a:buFont typeface="+mj-lt"/>
              <a:buAutoNum type="arabicPeriod"/>
            </a:pPr>
            <a:r>
              <a:rPr lang="en-US" sz="1200" kern="0" dirty="0"/>
              <a:t>OPEN</a:t>
            </a:r>
          </a:p>
          <a:p>
            <a:pPr marL="800100" lvl="1" indent="-342900">
              <a:buFont typeface="+mj-lt"/>
              <a:buAutoNum type="arabicPeriod"/>
            </a:pPr>
            <a:r>
              <a:rPr lang="en-US" sz="1200" kern="0" dirty="0"/>
              <a:t>Attendance</a:t>
            </a:r>
          </a:p>
          <a:p>
            <a:pPr marL="800100" lvl="1" indent="-342900">
              <a:buFont typeface="+mj-lt"/>
              <a:buAutoNum type="arabicPeriod"/>
            </a:pPr>
            <a:r>
              <a:rPr lang="en-US" sz="1200" kern="0" dirty="0"/>
              <a:t>Review updated PAR/CSD and</a:t>
            </a:r>
            <a:br>
              <a:rPr lang="en-US" sz="1200" kern="0" dirty="0"/>
            </a:br>
            <a:r>
              <a:rPr lang="en-US" sz="1200" kern="0" dirty="0"/>
              <a:t>Hear additional comments on PAR/CSD(if needed)</a:t>
            </a:r>
          </a:p>
          <a:p>
            <a:pPr marL="800100" lvl="1" indent="-342900">
              <a:buFont typeface="+mj-lt"/>
              <a:buAutoNum type="arabicPeriod"/>
            </a:pPr>
            <a:r>
              <a:rPr lang="en-US" sz="1200" kern="0" dirty="0"/>
              <a:t>Motion for updated PAR/CSD(if needed)</a:t>
            </a:r>
          </a:p>
          <a:p>
            <a:pPr marL="800100" lvl="1" indent="-342900">
              <a:buFont typeface="+mj-lt"/>
              <a:buAutoNum type="arabicPeriod"/>
            </a:pPr>
            <a:r>
              <a:rPr lang="en-US" sz="1200" kern="0" dirty="0"/>
              <a:t>Discuss next step</a:t>
            </a:r>
          </a:p>
          <a:p>
            <a:pPr marL="800100" lvl="1" indent="-342900">
              <a:buFont typeface="+mj-lt"/>
              <a:buAutoNum type="arabicPeriod"/>
            </a:pPr>
            <a:r>
              <a:rPr lang="en-US" sz="1200" dirty="0"/>
              <a:t>Plan for January meeting (# of sessions)</a:t>
            </a:r>
            <a:endParaRPr lang="en-US" sz="1200" kern="0" dirty="0"/>
          </a:p>
          <a:p>
            <a:pPr marL="800100" lvl="1" indent="-342900">
              <a:buFont typeface="+mj-lt"/>
              <a:buAutoNum type="arabicPeriod"/>
            </a:pPr>
            <a:r>
              <a:rPr lang="en-US" sz="1200" kern="0" dirty="0"/>
              <a:t>Any other business</a:t>
            </a:r>
          </a:p>
          <a:p>
            <a:pPr marL="800100" lvl="1" indent="-342900">
              <a:buFont typeface="+mj-lt"/>
              <a:buAutoNum type="arabicPeriod"/>
            </a:pPr>
            <a:r>
              <a:rPr lang="en-US" sz="1200" dirty="0"/>
              <a:t>Attendance recap</a:t>
            </a:r>
            <a:endParaRPr lang="en-US" sz="1200" kern="0" dirty="0"/>
          </a:p>
          <a:p>
            <a:pPr marL="800100" lvl="1" indent="-342900">
              <a:buFont typeface="+mj-lt"/>
              <a:buAutoNum type="arabicPeriod"/>
            </a:pPr>
            <a:r>
              <a:rPr lang="en-US" sz="1200" kern="0" dirty="0"/>
              <a:t>Adjourn 4aa JRE</a:t>
            </a:r>
            <a:endParaRPr lang="en-US" altLang="ja-JP" sz="1200" kern="0" dirty="0"/>
          </a:p>
        </p:txBody>
      </p:sp>
    </p:spTree>
    <p:extLst>
      <p:ext uri="{BB962C8B-B14F-4D97-AF65-F5344CB8AC3E}">
        <p14:creationId xmlns:p14="http://schemas.microsoft.com/office/powerpoint/2010/main" val="3836060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17</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8" name="コンテンツ プレースホルダー 1">
            <a:extLst>
              <a:ext uri="{FF2B5EF4-FFF2-40B4-BE49-F238E27FC236}">
                <a16:creationId xmlns:a16="http://schemas.microsoft.com/office/drawing/2014/main" id="{4015F76D-8BB9-44A9-B43C-37A9D7BDD7EA}"/>
              </a:ext>
            </a:extLst>
          </p:cNvPr>
          <p:cNvSpPr>
            <a:spLocks noGrp="1"/>
          </p:cNvSpPr>
          <p:nvPr>
            <p:ph idx="1"/>
          </p:nvPr>
        </p:nvSpPr>
        <p:spPr>
          <a:xfrm>
            <a:off x="381000" y="2030338"/>
            <a:ext cx="8458200" cy="4114800"/>
          </a:xfrm>
        </p:spPr>
        <p:txBody>
          <a:bodyPr/>
          <a:lstStyle/>
          <a:p>
            <a:pPr marL="457200" indent="-457200"/>
            <a:r>
              <a:rPr lang="en-US" altLang="ja-JP" sz="2000" dirty="0"/>
              <a:t>https://imat.ieee.org</a:t>
            </a:r>
          </a:p>
          <a:p>
            <a:pPr marL="457200" indent="-457200">
              <a:buNone/>
            </a:pPr>
            <a:endParaRPr lang="en-US" altLang="ja-JP"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click yellow bar on the  attendance sheet</a:t>
            </a:r>
          </a:p>
          <a:p>
            <a:endParaRPr kumimoji="1" lang="ja-JP" altLang="en-US" sz="2000" dirty="0"/>
          </a:p>
        </p:txBody>
      </p:sp>
    </p:spTree>
    <p:extLst>
      <p:ext uri="{BB962C8B-B14F-4D97-AF65-F5344CB8AC3E}">
        <p14:creationId xmlns:p14="http://schemas.microsoft.com/office/powerpoint/2010/main" val="17556794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Hear Technical Proposal  from </a:t>
            </a:r>
            <a:br>
              <a:rPr lang="en-US" dirty="0"/>
            </a:br>
            <a:r>
              <a:rPr lang="en-US" dirty="0"/>
              <a:t>Lapis</a:t>
            </a:r>
            <a:br>
              <a:rPr lang="en-US" dirty="0"/>
            </a:br>
            <a:br>
              <a:rPr lang="en-US" dirty="0"/>
            </a:br>
            <a:r>
              <a:rPr lang="en-US" sz="2400" dirty="0">
                <a:hlinkClick r:id="rId2"/>
              </a:rPr>
              <a:t>https://mentor.ieee.org/802.15/dcn/20/15-20-0294-01-04aa-jre-technical-proposal.pptx</a:t>
            </a:r>
            <a:br>
              <a:rPr lang="en-US" dirty="0"/>
            </a:b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18</a:t>
            </a:fld>
            <a:endParaRPr lang="en-US" altLang="ja-JP" dirty="0"/>
          </a:p>
        </p:txBody>
      </p:sp>
      <p:sp>
        <p:nvSpPr>
          <p:cNvPr id="8" name="Rectangle 4">
            <a:extLst>
              <a:ext uri="{FF2B5EF4-FFF2-40B4-BE49-F238E27FC236}">
                <a16:creationId xmlns:a16="http://schemas.microsoft.com/office/drawing/2014/main" id="{AAB4BF7C-26AB-4923-8E91-50CC9A77B966}"/>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7DF46F48-0EA6-418D-9BA7-F75C713A52C7}"/>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506859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title"/>
          </p:nvPr>
        </p:nvSpPr>
        <p:spPr/>
        <p:txBody>
          <a:bodyPr/>
          <a:lstStyle/>
          <a:p>
            <a:r>
              <a:rPr lang="en-US" dirty="0"/>
              <a:t>Discuss any comments on PAR/CSD</a:t>
            </a:r>
            <a:endParaRPr lang="en-001" dirty="0"/>
          </a:p>
        </p:txBody>
      </p:sp>
      <p:sp>
        <p:nvSpPr>
          <p:cNvPr id="2" name="コンテンツ プレースホルダー 1">
            <a:extLst>
              <a:ext uri="{FF2B5EF4-FFF2-40B4-BE49-F238E27FC236}">
                <a16:creationId xmlns:a16="http://schemas.microsoft.com/office/drawing/2014/main" id="{972403C5-E4E6-4750-9E27-A7F6032C1EF9}"/>
              </a:ext>
            </a:extLst>
          </p:cNvPr>
          <p:cNvSpPr>
            <a:spLocks noGrp="1"/>
          </p:cNvSpPr>
          <p:nvPr>
            <p:ph idx="1"/>
          </p:nvPr>
        </p:nvSpPr>
        <p:spPr>
          <a:xfrm>
            <a:off x="685800" y="1556792"/>
            <a:ext cx="7772400" cy="4539208"/>
          </a:xfrm>
        </p:spPr>
        <p:txBody>
          <a:bodyPr/>
          <a:lstStyle/>
          <a:p>
            <a:r>
              <a:rPr lang="en-US" sz="1400" dirty="0"/>
              <a:t>PAR/CSD comments from other WG</a:t>
            </a:r>
          </a:p>
          <a:p>
            <a:pPr marL="0" indent="0">
              <a:buNone/>
            </a:pPr>
            <a:r>
              <a:rPr lang="en-US" sz="1400" dirty="0">
                <a:hlinkClick r:id="rId2"/>
              </a:rPr>
              <a:t>https://mentor.ieee.org/802.15/dcn/20/15-20-0314-00-0000-comments-on-802-15-pars-during-nov-2020-plenary.pptx</a:t>
            </a:r>
            <a:endParaRPr lang="en-US" sz="1400" dirty="0"/>
          </a:p>
          <a:p>
            <a:pPr marL="0" indent="0">
              <a:buNone/>
            </a:pPr>
            <a:endParaRPr lang="en-US" sz="1400" dirty="0"/>
          </a:p>
          <a:p>
            <a:r>
              <a:rPr lang="en-US" sz="1400" dirty="0"/>
              <a:t>Updated CSD to reflect above comments</a:t>
            </a:r>
          </a:p>
          <a:p>
            <a:pPr marL="0" indent="0">
              <a:buNone/>
            </a:pPr>
            <a:r>
              <a:rPr lang="en-US" sz="1400" dirty="0">
                <a:hlinkClick r:id="rId3"/>
              </a:rPr>
              <a:t>https://mentor.ieee.org/802.15/dcn/20/15-20-0319-00-04aa-draft-csd-for-japanese-rate-extension.doc</a:t>
            </a:r>
            <a:endParaRPr lang="en-US" sz="1400" dirty="0"/>
          </a:p>
          <a:p>
            <a:pPr marL="0" indent="0">
              <a:buNone/>
            </a:pPr>
            <a:endParaRPr lang="en-US" sz="1400" dirty="0"/>
          </a:p>
          <a:p>
            <a:r>
              <a:rPr lang="en-US" sz="1400" dirty="0"/>
              <a:t>Updated PAR to reflect above comments</a:t>
            </a:r>
          </a:p>
          <a:p>
            <a:pPr marL="0" indent="0">
              <a:buNone/>
            </a:pPr>
            <a:r>
              <a:rPr lang="en-US" sz="1400" u="sng" dirty="0">
                <a:hlinkClick r:id="rId4"/>
              </a:rPr>
              <a:t>https://mentor.ieee.org/802.15/dcn/20/15-20-0202-03-0jre-802-15-4aa-par-for-japanese-rate-extension.pdf</a:t>
            </a:r>
            <a:endParaRPr lang="en-US" sz="1400" u="sng" dirty="0"/>
          </a:p>
          <a:p>
            <a:pPr marL="0" indent="0">
              <a:buNone/>
            </a:pPr>
            <a:endParaRPr lang="en-001" sz="1400" dirty="0"/>
          </a:p>
          <a:p>
            <a:pPr marL="0" indent="0">
              <a:buNone/>
            </a:pPr>
            <a:r>
              <a:rPr lang="en-US" sz="1400" dirty="0">
                <a:solidFill>
                  <a:schemeClr val="bg1"/>
                </a:solidFill>
              </a:rPr>
              <a:t>Motion to agree any changes to the PAR and CSD </a:t>
            </a:r>
          </a:p>
          <a:p>
            <a:pPr marL="0" indent="0">
              <a:buNone/>
            </a:pPr>
            <a:r>
              <a:rPr lang="en-US" sz="1400" dirty="0">
                <a:solidFill>
                  <a:schemeClr val="bg1"/>
                </a:solidFill>
              </a:rPr>
              <a:t>Moved: Kunal Shah (</a:t>
            </a:r>
            <a:r>
              <a:rPr lang="en-US" sz="1400" dirty="0" err="1">
                <a:solidFill>
                  <a:schemeClr val="bg1"/>
                </a:solidFill>
              </a:rPr>
              <a:t>Itron</a:t>
            </a:r>
            <a:r>
              <a:rPr lang="en-US" sz="1400" dirty="0">
                <a:solidFill>
                  <a:schemeClr val="bg1"/>
                </a:solidFill>
              </a:rPr>
              <a:t>)</a:t>
            </a:r>
          </a:p>
          <a:p>
            <a:pPr marL="0" indent="0">
              <a:buNone/>
            </a:pPr>
            <a:r>
              <a:rPr lang="en-US" sz="1400" dirty="0">
                <a:solidFill>
                  <a:schemeClr val="bg1"/>
                </a:solidFill>
              </a:rPr>
              <a:t>2nd: Phil Beecher (Wi-SUN Alliance)</a:t>
            </a:r>
          </a:p>
          <a:p>
            <a:pPr marL="0" indent="0">
              <a:buNone/>
            </a:pPr>
            <a:r>
              <a:rPr lang="en-US" sz="1400" dirty="0">
                <a:solidFill>
                  <a:schemeClr val="bg1"/>
                </a:solidFill>
              </a:rPr>
              <a:t>There is no discussion or objections.</a:t>
            </a:r>
          </a:p>
          <a:p>
            <a:pPr marL="0" indent="0">
              <a:buNone/>
            </a:pPr>
            <a:r>
              <a:rPr lang="en-US" sz="1400" dirty="0">
                <a:solidFill>
                  <a:schemeClr val="bg1"/>
                </a:solidFill>
              </a:rPr>
              <a:t>Changes to the PAR and CSD  approved by unanimous consent.</a:t>
            </a:r>
          </a:p>
          <a:p>
            <a:pPr marL="0" indent="0">
              <a:buNone/>
            </a:pPr>
            <a:endParaRPr lang="en-US" sz="1100" dirty="0"/>
          </a:p>
          <a:p>
            <a:endParaRPr lang="en-US" sz="1400" dirty="0"/>
          </a:p>
          <a:p>
            <a:pPr marL="0" indent="0">
              <a:buNone/>
            </a:pPr>
            <a:endParaRPr lang="en-001" sz="14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19</a:t>
            </a:fld>
            <a:endParaRPr lang="en-US" altLang="ja-JP" dirty="0"/>
          </a:p>
        </p:txBody>
      </p:sp>
      <p:sp>
        <p:nvSpPr>
          <p:cNvPr id="8" name="Rectangle 4">
            <a:extLst>
              <a:ext uri="{FF2B5EF4-FFF2-40B4-BE49-F238E27FC236}">
                <a16:creationId xmlns:a16="http://schemas.microsoft.com/office/drawing/2014/main" id="{34FCF9DA-1A7C-4E7D-93AE-168CB8E60B77}"/>
              </a:ext>
            </a:extLst>
          </p:cNvPr>
          <p:cNvSpPr>
            <a:spLocks noGrp="1" noChangeArrowheads="1"/>
          </p:cNvSpPr>
          <p:nvPr>
            <p:ph type="dt" sz="half" idx="2"/>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D940CEDB-1BAC-4434-B040-F5630C65988E}"/>
              </a:ext>
            </a:extLst>
          </p:cNvPr>
          <p:cNvSpPr>
            <a:spLocks noGrp="1" noChangeArrowheads="1"/>
          </p:cNvSpPr>
          <p:nvPr>
            <p:ph type="ftr" sz="quarter" idx="3"/>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307408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TG4aa JRE</a:t>
            </a:r>
            <a:br>
              <a:rPr lang="en-US" altLang="ja-JP"/>
            </a:br>
            <a:r>
              <a:rPr lang="en-US" altLang="ja-JP"/>
              <a:t>November </a:t>
            </a:r>
            <a:r>
              <a:rPr lang="en-US" altLang="ja-JP" dirty="0"/>
              <a:t>Plenary</a:t>
            </a:r>
            <a:br>
              <a:rPr lang="en-US" altLang="ja-JP" dirty="0"/>
            </a:br>
            <a:r>
              <a:rPr lang="en-US" altLang="ja-JP" dirty="0"/>
              <a:t>Teleconference </a:t>
            </a:r>
            <a:br>
              <a:rPr lang="en-US" altLang="ja-JP" dirty="0"/>
            </a:br>
            <a:r>
              <a:rPr lang="en-US" altLang="ja-JP" dirty="0"/>
              <a:t>Opening report </a:t>
            </a:r>
            <a:br>
              <a:rPr lang="en-US" altLang="ja-JP" dirty="0"/>
            </a:br>
            <a:r>
              <a:rPr lang="en-US" altLang="ja-JP" dirty="0"/>
              <a:t>on</a:t>
            </a:r>
            <a:br>
              <a:rPr lang="en-US" altLang="ja-JP"/>
            </a:br>
            <a:r>
              <a:rPr lang="en-US" altLang="ja-JP"/>
              <a:t>November </a:t>
            </a:r>
            <a:r>
              <a:rPr lang="en-US" altLang="ja-JP" dirty="0"/>
              <a:t>3</a:t>
            </a:r>
            <a:r>
              <a:rPr lang="en-US" altLang="ja-JP" baseline="30000" dirty="0"/>
              <a:t>rd</a:t>
            </a:r>
            <a:r>
              <a:rPr lang="en-US" altLang="ja-JP" dirty="0"/>
              <a:t>/4</a:t>
            </a:r>
            <a:r>
              <a:rPr lang="en-US" altLang="ja-JP" baseline="30000" dirty="0"/>
              <a:t>th</a:t>
            </a:r>
            <a:r>
              <a:rPr lang="en-US" altLang="ja-JP" dirty="0"/>
              <a:t>/5</a:t>
            </a:r>
            <a:r>
              <a:rPr lang="en-US" altLang="ja-JP" baseline="30000" dirty="0"/>
              <a:t>th</a:t>
            </a:r>
            <a:r>
              <a:rPr lang="en-US" altLang="ja-JP" dirty="0"/>
              <a:t> ,2020</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7" name="Rectangle 4">
            <a:extLst>
              <a:ext uri="{FF2B5EF4-FFF2-40B4-BE49-F238E27FC236}">
                <a16:creationId xmlns:a16="http://schemas.microsoft.com/office/drawing/2014/main" id="{38CE3EE4-728F-4983-A5AD-291C7FB1F4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Ask JRE member to review it before session3(tomorrow).</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20</a:t>
            </a:fld>
            <a:endParaRPr lang="en-US" altLang="ja-JP" dirty="0"/>
          </a:p>
        </p:txBody>
      </p:sp>
      <p:sp>
        <p:nvSpPr>
          <p:cNvPr id="8" name="Rectangle 4">
            <a:extLst>
              <a:ext uri="{FF2B5EF4-FFF2-40B4-BE49-F238E27FC236}">
                <a16:creationId xmlns:a16="http://schemas.microsoft.com/office/drawing/2014/main" id="{34FCF9DA-1A7C-4E7D-93AE-168CB8E60B7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D940CEDB-1BAC-4434-B040-F5630C65988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0031679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21</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 name="コンテンツ プレースホルダー 1">
            <a:extLst>
              <a:ext uri="{FF2B5EF4-FFF2-40B4-BE49-F238E27FC236}">
                <a16:creationId xmlns:a16="http://schemas.microsoft.com/office/drawing/2014/main" id="{C419714E-034A-4DD4-AD6E-41A69D31C12D}"/>
              </a:ext>
            </a:extLst>
          </p:cNvPr>
          <p:cNvSpPr>
            <a:spLocks noGrp="1"/>
          </p:cNvSpPr>
          <p:nvPr>
            <p:ph idx="1"/>
          </p:nvPr>
        </p:nvSpPr>
        <p:spPr>
          <a:xfrm>
            <a:off x="685800" y="1981200"/>
            <a:ext cx="7772400" cy="4114800"/>
          </a:xfrm>
        </p:spPr>
        <p:txBody>
          <a:bodyPr/>
          <a:lstStyle/>
          <a:p>
            <a:pPr marL="457200" indent="-457200"/>
            <a:r>
              <a:rPr lang="en-US" altLang="ja-JP" dirty="0"/>
              <a:t>24 members are joined in this meeting</a:t>
            </a:r>
          </a:p>
          <a:p>
            <a:pPr marL="0" indent="0">
              <a:buNone/>
            </a:pPr>
            <a:r>
              <a:rPr lang="en-US" altLang="ja-JP" sz="4000" dirty="0"/>
              <a:t>on 2</a:t>
            </a:r>
            <a:r>
              <a:rPr lang="en-US" altLang="ja-JP" sz="4000" baseline="30000" dirty="0"/>
              <a:t>nd</a:t>
            </a:r>
            <a:r>
              <a:rPr lang="en-US" altLang="ja-JP" sz="4000" dirty="0"/>
              <a:t> session on 11/5</a:t>
            </a:r>
          </a:p>
          <a:p>
            <a:endParaRPr kumimoji="1" lang="ja-JP" altLang="en-US" dirty="0"/>
          </a:p>
        </p:txBody>
      </p:sp>
    </p:spTree>
    <p:extLst>
      <p:ext uri="{BB962C8B-B14F-4D97-AF65-F5344CB8AC3E}">
        <p14:creationId xmlns:p14="http://schemas.microsoft.com/office/powerpoint/2010/main" val="453707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 </a:t>
            </a:r>
            <a:br>
              <a:rPr lang="en-US" dirty="0"/>
            </a:br>
            <a:r>
              <a:rPr lang="en-US" dirty="0"/>
              <a:t>(End of session2)</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22</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41493016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session3)</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23</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2507737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rmAutofit fontScale="92500" lnSpcReduction="10000"/>
          </a:bodyPr>
          <a:lstStyle/>
          <a:p>
            <a:r>
              <a:rPr lang="en-US" altLang="ja-JP" sz="2400" dirty="0"/>
              <a:t>3rd Tuesday PM3(18:00-19:00)</a:t>
            </a:r>
          </a:p>
          <a:p>
            <a:pPr marL="800100" lvl="1" indent="-342900">
              <a:buFont typeface="+mj-lt"/>
              <a:buAutoNum type="arabicPeriod"/>
            </a:pPr>
            <a:r>
              <a:rPr lang="en-US" sz="1600" dirty="0"/>
              <a:t>OPEN/Patent Policy</a:t>
            </a:r>
          </a:p>
          <a:p>
            <a:pPr marL="800100" lvl="1" indent="-342900">
              <a:buFont typeface="+mj-lt"/>
              <a:buAutoNum type="arabicPeriod"/>
            </a:pPr>
            <a:r>
              <a:rPr lang="en-US" sz="1600" dirty="0"/>
              <a:t>Attendance</a:t>
            </a:r>
          </a:p>
          <a:p>
            <a:pPr marL="800100" lvl="1" indent="-342900">
              <a:buFont typeface="+mj-lt"/>
              <a:buAutoNum type="arabicPeriod"/>
            </a:pPr>
            <a:r>
              <a:rPr lang="en-US" sz="1600" dirty="0"/>
              <a:t>Approval of the Agenda</a:t>
            </a:r>
          </a:p>
          <a:p>
            <a:pPr marL="800100" lvl="1" indent="-342900">
              <a:buFont typeface="+mj-lt"/>
              <a:buAutoNum type="arabicPeriod"/>
            </a:pPr>
            <a:r>
              <a:rPr lang="en-US" sz="1600" dirty="0"/>
              <a:t>Approval of  the last meeting minutes</a:t>
            </a:r>
          </a:p>
          <a:p>
            <a:pPr marL="800100" lvl="1" indent="-342900">
              <a:buFont typeface="+mj-lt"/>
              <a:buAutoNum type="arabicPeriod"/>
            </a:pPr>
            <a:r>
              <a:rPr lang="en-US" sz="1600" dirty="0"/>
              <a:t>Hear Technical proposal from Kyoto University</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p>
          <a:p>
            <a:pPr marL="800100" lvl="1" indent="-342900">
              <a:buFont typeface="+mj-lt"/>
              <a:buAutoNum type="arabicPeriod"/>
            </a:pPr>
            <a:endParaRPr lang="en-US" altLang="ja-JP" sz="1600" dirty="0"/>
          </a:p>
          <a:p>
            <a:r>
              <a:rPr lang="en-US" altLang="ja-JP" sz="2400" dirty="0"/>
              <a:t>4thd Wednesday PM3(18:00-19:00)</a:t>
            </a:r>
          </a:p>
          <a:p>
            <a:pPr marL="800100" lvl="1" indent="-342900">
              <a:buFont typeface="+mj-lt"/>
              <a:buAutoNum type="arabicPeriod"/>
            </a:pPr>
            <a:r>
              <a:rPr lang="en-US" sz="1600" dirty="0"/>
              <a:t>OPEN</a:t>
            </a:r>
          </a:p>
          <a:p>
            <a:pPr marL="800100" lvl="1" indent="-342900">
              <a:buFont typeface="+mj-lt"/>
              <a:buAutoNum type="arabicPeriod"/>
            </a:pPr>
            <a:r>
              <a:rPr lang="en-US" sz="1600" dirty="0"/>
              <a:t>Attendance</a:t>
            </a:r>
          </a:p>
          <a:p>
            <a:pPr marL="800100" lvl="1" indent="-342900">
              <a:buFont typeface="+mj-lt"/>
              <a:buAutoNum type="arabicPeriod"/>
            </a:pPr>
            <a:r>
              <a:rPr lang="en-US" sz="1600" dirty="0"/>
              <a:t>Hear Technical proposal from Lapis</a:t>
            </a:r>
          </a:p>
          <a:p>
            <a:pPr marL="800100" lvl="1" indent="-342900">
              <a:buFont typeface="+mj-lt"/>
              <a:buAutoNum type="arabicPeriod"/>
            </a:pPr>
            <a:r>
              <a:rPr lang="en-US" sz="1600" dirty="0"/>
              <a:t>Discuss any comments on PAR/CSD</a:t>
            </a:r>
          </a:p>
          <a:p>
            <a:pPr marL="800100" lvl="1" indent="-342900">
              <a:buFont typeface="+mj-lt"/>
              <a:buAutoNum type="arabicPeriod"/>
            </a:pPr>
            <a:r>
              <a:rPr lang="en-US" sz="1600" dirty="0"/>
              <a:t>Attendance recap</a:t>
            </a:r>
          </a:p>
          <a:p>
            <a:pPr marL="800100" lvl="1" indent="-342900">
              <a:buFont typeface="+mj-lt"/>
              <a:buAutoNum type="arabicPeriod"/>
            </a:pPr>
            <a:r>
              <a:rPr lang="en-US" sz="1600" dirty="0"/>
              <a:t>Recess</a:t>
            </a:r>
            <a:r>
              <a:rPr lang="en-US" altLang="ja-JP" sz="1600" dirty="0"/>
              <a:t>            </a:t>
            </a:r>
          </a:p>
        </p:txBody>
      </p:sp>
      <p:sp>
        <p:nvSpPr>
          <p:cNvPr id="4098" name="Rectangle 2"/>
          <p:cNvSpPr>
            <a:spLocks noGrp="1" noChangeArrowheads="1"/>
          </p:cNvSpPr>
          <p:nvPr>
            <p:ph type="title"/>
          </p:nvPr>
        </p:nvSpPr>
        <p:spPr>
          <a:ln/>
        </p:spPr>
        <p:txBody>
          <a:bodyPr/>
          <a:lstStyle/>
          <a:p>
            <a:r>
              <a:rPr lang="en-US" altLang="ja-JP" b="1" dirty="0"/>
              <a:t>Agenda items for the week</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24</a:t>
            </a:fld>
            <a:endParaRPr lang="en-US" altLang="ja-JP" dirty="0"/>
          </a:p>
        </p:txBody>
      </p:sp>
      <p:sp>
        <p:nvSpPr>
          <p:cNvPr id="7" name="Rectangle 4">
            <a:extLst>
              <a:ext uri="{FF2B5EF4-FFF2-40B4-BE49-F238E27FC236}">
                <a16:creationId xmlns:a16="http://schemas.microsoft.com/office/drawing/2014/main" id="{E679052D-839D-493A-88F0-08E105A5916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732218" y="1782543"/>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000" kern="0" dirty="0">
                <a:solidFill>
                  <a:srgbClr val="0000FF"/>
                </a:solidFill>
              </a:rPr>
              <a:t>5th Thursday PM3(17:00-18:00)</a:t>
            </a:r>
          </a:p>
          <a:p>
            <a:pPr marL="800100" lvl="1" indent="-342900">
              <a:buFont typeface="+mj-lt"/>
              <a:buAutoNum type="arabicPeriod"/>
            </a:pPr>
            <a:r>
              <a:rPr lang="en-US" sz="1200" kern="0" dirty="0">
                <a:solidFill>
                  <a:srgbClr val="0000FF"/>
                </a:solidFill>
              </a:rPr>
              <a:t>OPEN</a:t>
            </a:r>
          </a:p>
          <a:p>
            <a:pPr marL="800100" lvl="1" indent="-342900">
              <a:buFont typeface="+mj-lt"/>
              <a:buAutoNum type="arabicPeriod"/>
            </a:pPr>
            <a:r>
              <a:rPr lang="en-US" sz="1200" kern="0" dirty="0">
                <a:solidFill>
                  <a:srgbClr val="0000FF"/>
                </a:solidFill>
              </a:rPr>
              <a:t>Attendance</a:t>
            </a:r>
          </a:p>
          <a:p>
            <a:pPr marL="800100" lvl="1" indent="-342900">
              <a:buFont typeface="+mj-lt"/>
              <a:buAutoNum type="arabicPeriod"/>
            </a:pPr>
            <a:r>
              <a:rPr lang="en-US" sz="1200" kern="0" dirty="0">
                <a:solidFill>
                  <a:srgbClr val="0000FF"/>
                </a:solidFill>
              </a:rPr>
              <a:t>Review consolidated proposals</a:t>
            </a:r>
          </a:p>
          <a:p>
            <a:pPr marL="800100" lvl="1" indent="-342900">
              <a:buFont typeface="+mj-lt"/>
              <a:buAutoNum type="arabicPeriod"/>
            </a:pPr>
            <a:r>
              <a:rPr lang="en-US" sz="1200" kern="0" dirty="0">
                <a:solidFill>
                  <a:srgbClr val="0000FF"/>
                </a:solidFill>
              </a:rPr>
              <a:t>Call for additional technical proposals</a:t>
            </a:r>
          </a:p>
          <a:p>
            <a:pPr marL="800100" lvl="1" indent="-342900">
              <a:buFont typeface="+mj-lt"/>
              <a:buAutoNum type="arabicPeriod"/>
            </a:pPr>
            <a:r>
              <a:rPr lang="en-US" sz="1200" kern="0" dirty="0">
                <a:solidFill>
                  <a:srgbClr val="0000FF"/>
                </a:solidFill>
              </a:rPr>
              <a:t>Review updated PAR/CSD and</a:t>
            </a:r>
            <a:br>
              <a:rPr lang="en-US" sz="1200" kern="0" dirty="0">
                <a:solidFill>
                  <a:srgbClr val="0000FF"/>
                </a:solidFill>
              </a:rPr>
            </a:br>
            <a:r>
              <a:rPr lang="en-US" sz="1200" kern="0" dirty="0">
                <a:solidFill>
                  <a:srgbClr val="0000FF"/>
                </a:solidFill>
              </a:rPr>
              <a:t>Hear additional comments on PAR/CSD</a:t>
            </a:r>
          </a:p>
          <a:p>
            <a:pPr marL="800100" lvl="1" indent="-342900">
              <a:buFont typeface="+mj-lt"/>
              <a:buAutoNum type="arabicPeriod"/>
            </a:pPr>
            <a:r>
              <a:rPr lang="en-US" sz="1200" kern="0" dirty="0">
                <a:solidFill>
                  <a:srgbClr val="0000FF"/>
                </a:solidFill>
              </a:rPr>
              <a:t>Motion for updated PAR/CSD</a:t>
            </a:r>
          </a:p>
          <a:p>
            <a:pPr marL="800100" lvl="1" indent="-342900">
              <a:buFont typeface="+mj-lt"/>
              <a:buAutoNum type="arabicPeriod"/>
            </a:pPr>
            <a:r>
              <a:rPr lang="en-US" sz="1200" kern="0" dirty="0">
                <a:solidFill>
                  <a:srgbClr val="0000FF"/>
                </a:solidFill>
              </a:rPr>
              <a:t>Discuss next step</a:t>
            </a:r>
          </a:p>
          <a:p>
            <a:pPr marL="800100" lvl="1" indent="-342900">
              <a:buFont typeface="+mj-lt"/>
              <a:buAutoNum type="arabicPeriod"/>
            </a:pPr>
            <a:r>
              <a:rPr lang="en-US" sz="1200" dirty="0">
                <a:solidFill>
                  <a:srgbClr val="0000FF"/>
                </a:solidFill>
              </a:rPr>
              <a:t>Plan for January meeting (# of sessions)</a:t>
            </a:r>
            <a:endParaRPr lang="en-US" sz="1200" kern="0" dirty="0">
              <a:solidFill>
                <a:srgbClr val="0000FF"/>
              </a:solidFill>
            </a:endParaRPr>
          </a:p>
          <a:p>
            <a:pPr marL="800100" lvl="1" indent="-342900">
              <a:buFont typeface="+mj-lt"/>
              <a:buAutoNum type="arabicPeriod"/>
            </a:pPr>
            <a:r>
              <a:rPr lang="en-US" sz="1200" kern="0" dirty="0">
                <a:solidFill>
                  <a:srgbClr val="0000FF"/>
                </a:solidFill>
              </a:rPr>
              <a:t>Any other business</a:t>
            </a:r>
          </a:p>
          <a:p>
            <a:pPr marL="800100" lvl="1" indent="-342900">
              <a:buFont typeface="+mj-lt"/>
              <a:buAutoNum type="arabicPeriod"/>
            </a:pPr>
            <a:r>
              <a:rPr lang="en-US" sz="1200" dirty="0">
                <a:solidFill>
                  <a:srgbClr val="0000FF"/>
                </a:solidFill>
              </a:rPr>
              <a:t>Attendance recap</a:t>
            </a:r>
            <a:endParaRPr lang="en-US" sz="1200" kern="0" dirty="0">
              <a:solidFill>
                <a:srgbClr val="0000FF"/>
              </a:solidFill>
            </a:endParaRPr>
          </a:p>
          <a:p>
            <a:pPr marL="800100" lvl="1" indent="-342900">
              <a:buFont typeface="+mj-lt"/>
              <a:buAutoNum type="arabicPeriod"/>
            </a:pPr>
            <a:r>
              <a:rPr lang="en-US" sz="1200" kern="0" dirty="0">
                <a:solidFill>
                  <a:srgbClr val="0000FF"/>
                </a:solidFill>
              </a:rPr>
              <a:t>Adjourn 4aa JRE</a:t>
            </a:r>
            <a:endParaRPr lang="en-US" altLang="ja-JP" sz="1200" kern="0" dirty="0">
              <a:solidFill>
                <a:srgbClr val="0000FF"/>
              </a:solidFill>
            </a:endParaRPr>
          </a:p>
        </p:txBody>
      </p:sp>
      <p:sp>
        <p:nvSpPr>
          <p:cNvPr id="2" name="テキスト ボックス 1">
            <a:extLst>
              <a:ext uri="{FF2B5EF4-FFF2-40B4-BE49-F238E27FC236}">
                <a16:creationId xmlns:a16="http://schemas.microsoft.com/office/drawing/2014/main" id="{44E0B397-E667-4D6B-B56C-E591EE7000CA}"/>
              </a:ext>
            </a:extLst>
          </p:cNvPr>
          <p:cNvSpPr txBox="1"/>
          <p:nvPr/>
        </p:nvSpPr>
        <p:spPr>
          <a:xfrm>
            <a:off x="4344988" y="4921701"/>
            <a:ext cx="4320480" cy="1731243"/>
          </a:xfrm>
          <a:prstGeom prst="rect">
            <a:avLst/>
          </a:prstGeom>
          <a:noFill/>
        </p:spPr>
        <p:txBody>
          <a:bodyPr wrap="square" rtlCol="0">
            <a:spAutoFit/>
          </a:bodyPr>
          <a:lstStyle/>
          <a:p>
            <a:pPr marL="0" indent="0">
              <a:buNone/>
            </a:pPr>
            <a:r>
              <a:rPr lang="en-US" dirty="0"/>
              <a:t>Agree any changes to the Agenda</a:t>
            </a:r>
          </a:p>
          <a:p>
            <a:pPr marL="0" indent="0">
              <a:buNone/>
            </a:pPr>
            <a:r>
              <a:rPr lang="en-US" dirty="0"/>
              <a:t>Moved: </a:t>
            </a:r>
            <a:r>
              <a:rPr lang="en-US" dirty="0">
                <a:solidFill>
                  <a:schemeClr val="bg1"/>
                </a:solidFill>
              </a:rPr>
              <a:t>Kunal Shah (</a:t>
            </a:r>
            <a:r>
              <a:rPr lang="en-US" dirty="0" err="1">
                <a:solidFill>
                  <a:schemeClr val="bg1"/>
                </a:solidFill>
              </a:rPr>
              <a:t>Itron</a:t>
            </a:r>
            <a:r>
              <a:rPr lang="en-US" dirty="0">
                <a:solidFill>
                  <a:schemeClr val="bg1"/>
                </a:solidFill>
              </a:rPr>
              <a:t>)</a:t>
            </a:r>
          </a:p>
          <a:p>
            <a:pPr marL="0" indent="0">
              <a:buNone/>
            </a:pPr>
            <a:r>
              <a:rPr lang="en-US" dirty="0"/>
              <a:t>2nd: </a:t>
            </a:r>
            <a:r>
              <a:rPr lang="en-US" dirty="0">
                <a:solidFill>
                  <a:schemeClr val="bg1"/>
                </a:solidFill>
              </a:rPr>
              <a:t>Phil Beecher (Wi-SUN </a:t>
            </a:r>
            <a:r>
              <a:rPr lang="en-US" dirty="0" err="1">
                <a:solidFill>
                  <a:schemeClr val="bg1"/>
                </a:solidFill>
              </a:rPr>
              <a:t>Allian</a:t>
            </a:r>
            <a:endParaRPr lang="en-001" dirty="0">
              <a:solidFill>
                <a:schemeClr val="bg1"/>
              </a:solidFill>
            </a:endParaRPr>
          </a:p>
          <a:p>
            <a:pPr marL="0" indent="0">
              <a:buNone/>
            </a:pPr>
            <a:r>
              <a:rPr lang="en-US" dirty="0">
                <a:solidFill>
                  <a:schemeClr val="bg1"/>
                </a:solidFill>
              </a:rPr>
              <a:t>Motion </a:t>
            </a:r>
            <a:r>
              <a:rPr lang="en-US" dirty="0" err="1">
                <a:solidFill>
                  <a:schemeClr val="bg1"/>
                </a:solidFill>
              </a:rPr>
              <a:t>ce</a:t>
            </a:r>
            <a:r>
              <a:rPr lang="en-US" dirty="0">
                <a:solidFill>
                  <a:schemeClr val="bg1"/>
                </a:solidFill>
              </a:rPr>
              <a:t>)</a:t>
            </a:r>
          </a:p>
          <a:p>
            <a:pPr marL="0" indent="0">
              <a:buNone/>
            </a:pPr>
            <a:r>
              <a:rPr lang="en-US" dirty="0">
                <a:solidFill>
                  <a:schemeClr val="bg1"/>
                </a:solidFill>
              </a:rPr>
              <a:t>There is no discussion or objections.</a:t>
            </a:r>
          </a:p>
          <a:p>
            <a:pPr marL="0" indent="0">
              <a:buNone/>
            </a:pPr>
            <a:r>
              <a:rPr lang="en-US" dirty="0">
                <a:solidFill>
                  <a:schemeClr val="bg1"/>
                </a:solidFill>
              </a:rPr>
              <a:t>Changes to the PAR and CSD  approved by unanimous consent.</a:t>
            </a:r>
          </a:p>
          <a:p>
            <a:pPr marL="0" indent="0">
              <a:buNone/>
            </a:pPr>
            <a:endParaRPr lang="en-US" sz="1050" dirty="0"/>
          </a:p>
          <a:p>
            <a:endParaRPr lang="en-US" dirty="0"/>
          </a:p>
          <a:p>
            <a:endParaRPr lang="en-001" dirty="0"/>
          </a:p>
        </p:txBody>
      </p:sp>
    </p:spTree>
    <p:extLst>
      <p:ext uri="{BB962C8B-B14F-4D97-AF65-F5344CB8AC3E}">
        <p14:creationId xmlns:p14="http://schemas.microsoft.com/office/powerpoint/2010/main" val="4225751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25</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8" name="コンテンツ プレースホルダー 1">
            <a:extLst>
              <a:ext uri="{FF2B5EF4-FFF2-40B4-BE49-F238E27FC236}">
                <a16:creationId xmlns:a16="http://schemas.microsoft.com/office/drawing/2014/main" id="{8AA3BEFD-ECDC-4DD2-8F4F-6CBFAB548935}"/>
              </a:ext>
            </a:extLst>
          </p:cNvPr>
          <p:cNvSpPr>
            <a:spLocks noGrp="1"/>
          </p:cNvSpPr>
          <p:nvPr>
            <p:ph idx="1"/>
          </p:nvPr>
        </p:nvSpPr>
        <p:spPr>
          <a:xfrm>
            <a:off x="381000" y="2030338"/>
            <a:ext cx="8458200" cy="4114800"/>
          </a:xfrm>
        </p:spPr>
        <p:txBody>
          <a:bodyPr/>
          <a:lstStyle/>
          <a:p>
            <a:pPr marL="457200" indent="-457200"/>
            <a:r>
              <a:rPr lang="en-US" altLang="ja-JP" sz="2000" dirty="0"/>
              <a:t>https://imat.ieee.org</a:t>
            </a:r>
          </a:p>
          <a:p>
            <a:pPr marL="457200" indent="-457200">
              <a:buNone/>
            </a:pPr>
            <a:endParaRPr lang="en-US" altLang="ja-JP"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click yellow bar on the  attendance sheet</a:t>
            </a:r>
          </a:p>
          <a:p>
            <a:endParaRPr kumimoji="1" lang="ja-JP" altLang="en-US" sz="2000" dirty="0"/>
          </a:p>
        </p:txBody>
      </p:sp>
    </p:spTree>
    <p:extLst>
      <p:ext uri="{BB962C8B-B14F-4D97-AF65-F5344CB8AC3E}">
        <p14:creationId xmlns:p14="http://schemas.microsoft.com/office/powerpoint/2010/main" val="22238639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720322" y="727854"/>
            <a:ext cx="7772400" cy="1470025"/>
          </a:xfrm>
        </p:spPr>
        <p:txBody>
          <a:bodyPr/>
          <a:lstStyle/>
          <a:p>
            <a:r>
              <a:rPr lang="en-US" dirty="0"/>
              <a:t>Review consolidated proposals</a:t>
            </a:r>
          </a:p>
        </p:txBody>
      </p:sp>
      <p:sp>
        <p:nvSpPr>
          <p:cNvPr id="2" name="字幕 1">
            <a:extLst>
              <a:ext uri="{FF2B5EF4-FFF2-40B4-BE49-F238E27FC236}">
                <a16:creationId xmlns:a16="http://schemas.microsoft.com/office/drawing/2014/main" id="{EFF97E1E-E46F-4BC4-9F44-350C0039C781}"/>
              </a:ext>
            </a:extLst>
          </p:cNvPr>
          <p:cNvSpPr>
            <a:spLocks noGrp="1"/>
          </p:cNvSpPr>
          <p:nvPr>
            <p:ph type="subTitle" idx="1"/>
          </p:nvPr>
        </p:nvSpPr>
        <p:spPr>
          <a:xfrm>
            <a:off x="1406122" y="1916832"/>
            <a:ext cx="6400800" cy="1752600"/>
          </a:xfrm>
        </p:spPr>
        <p:txBody>
          <a:bodyPr/>
          <a:lstStyle/>
          <a:p>
            <a:r>
              <a:rPr lang="en-US" dirty="0">
                <a:hlinkClick r:id="rId2"/>
              </a:rPr>
              <a:t>https://mentor.ieee.org/802.15/dcn/20/15-20-0321-00-04aa-draft-consolidated-technical-proposals.xlsx</a:t>
            </a:r>
            <a:endParaRPr lang="en-US" dirty="0"/>
          </a:p>
          <a:p>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26</a:t>
            </a:fld>
            <a:endParaRPr lang="en-US" altLang="ja-JP" dirty="0"/>
          </a:p>
        </p:txBody>
      </p:sp>
      <p:sp>
        <p:nvSpPr>
          <p:cNvPr id="8" name="Rectangle 4">
            <a:extLst>
              <a:ext uri="{FF2B5EF4-FFF2-40B4-BE49-F238E27FC236}">
                <a16:creationId xmlns:a16="http://schemas.microsoft.com/office/drawing/2014/main" id="{34FCF9DA-1A7C-4E7D-93AE-168CB8E60B77}"/>
              </a:ext>
            </a:extLst>
          </p:cNvPr>
          <p:cNvSpPr>
            <a:spLocks noGrp="1" noChangeArrowheads="1"/>
          </p:cNvSpPr>
          <p:nvPr>
            <p:ph type="dt" sz="half" idx="2"/>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D940CEDB-1BAC-4434-B040-F5630C65988E}"/>
              </a:ext>
            </a:extLst>
          </p:cNvPr>
          <p:cNvSpPr>
            <a:spLocks noGrp="1" noChangeArrowheads="1"/>
          </p:cNvSpPr>
          <p:nvPr>
            <p:ph type="ftr" sz="quarter" idx="3"/>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9485775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Call for additional proposals</a:t>
            </a:r>
          </a:p>
        </p:txBody>
      </p:sp>
      <p:sp>
        <p:nvSpPr>
          <p:cNvPr id="2" name="字幕 1">
            <a:extLst>
              <a:ext uri="{FF2B5EF4-FFF2-40B4-BE49-F238E27FC236}">
                <a16:creationId xmlns:a16="http://schemas.microsoft.com/office/drawing/2014/main" id="{98C04EB7-4875-4D39-A048-75B222CF36FA}"/>
              </a:ext>
            </a:extLst>
          </p:cNvPr>
          <p:cNvSpPr>
            <a:spLocks noGrp="1"/>
          </p:cNvSpPr>
          <p:nvPr>
            <p:ph type="subTitle" idx="1"/>
          </p:nvPr>
        </p:nvSpPr>
        <p:spPr/>
        <p:txBody>
          <a:bodyPr/>
          <a:lstStyle/>
          <a:p>
            <a:r>
              <a:rPr lang="en-US" dirty="0"/>
              <a:t>Due date: 14</a:t>
            </a:r>
            <a:r>
              <a:rPr lang="en-US" baseline="30000" dirty="0"/>
              <a:t>th</a:t>
            </a:r>
            <a:r>
              <a:rPr lang="en-US" dirty="0"/>
              <a:t>/Dec/2020</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27</a:t>
            </a:fld>
            <a:endParaRPr lang="en-US" altLang="ja-JP" dirty="0"/>
          </a:p>
        </p:txBody>
      </p:sp>
      <p:sp>
        <p:nvSpPr>
          <p:cNvPr id="8" name="Rectangle 4">
            <a:extLst>
              <a:ext uri="{FF2B5EF4-FFF2-40B4-BE49-F238E27FC236}">
                <a16:creationId xmlns:a16="http://schemas.microsoft.com/office/drawing/2014/main" id="{34FCF9DA-1A7C-4E7D-93AE-168CB8E60B77}"/>
              </a:ext>
            </a:extLst>
          </p:cNvPr>
          <p:cNvSpPr>
            <a:spLocks noGrp="1" noChangeArrowheads="1"/>
          </p:cNvSpPr>
          <p:nvPr>
            <p:ph type="dt" sz="half" idx="2"/>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D940CEDB-1BAC-4434-B040-F5630C65988E}"/>
              </a:ext>
            </a:extLst>
          </p:cNvPr>
          <p:cNvSpPr>
            <a:spLocks noGrp="1" noChangeArrowheads="1"/>
          </p:cNvSpPr>
          <p:nvPr>
            <p:ph type="ftr" sz="quarter" idx="3"/>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1786709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title"/>
          </p:nvPr>
        </p:nvSpPr>
        <p:spPr/>
        <p:txBody>
          <a:bodyPr/>
          <a:lstStyle/>
          <a:p>
            <a:r>
              <a:rPr lang="en-US" sz="2400" dirty="0"/>
              <a:t>Review updated PAR/CSD and</a:t>
            </a:r>
            <a:br>
              <a:rPr lang="en-US" sz="2400" dirty="0"/>
            </a:br>
            <a:r>
              <a:rPr lang="en-US" sz="2400" dirty="0"/>
              <a:t>Hear additional comments on PAR/CSD</a:t>
            </a:r>
            <a:endParaRPr lang="en-001" sz="2400" dirty="0"/>
          </a:p>
        </p:txBody>
      </p:sp>
      <p:sp>
        <p:nvSpPr>
          <p:cNvPr id="2" name="コンテンツ プレースホルダー 1">
            <a:extLst>
              <a:ext uri="{FF2B5EF4-FFF2-40B4-BE49-F238E27FC236}">
                <a16:creationId xmlns:a16="http://schemas.microsoft.com/office/drawing/2014/main" id="{972403C5-E4E6-4750-9E27-A7F6032C1EF9}"/>
              </a:ext>
            </a:extLst>
          </p:cNvPr>
          <p:cNvSpPr>
            <a:spLocks noGrp="1"/>
          </p:cNvSpPr>
          <p:nvPr>
            <p:ph idx="1"/>
          </p:nvPr>
        </p:nvSpPr>
        <p:spPr>
          <a:xfrm>
            <a:off x="685800" y="1556792"/>
            <a:ext cx="7772400" cy="4539208"/>
          </a:xfrm>
        </p:spPr>
        <p:txBody>
          <a:bodyPr/>
          <a:lstStyle/>
          <a:p>
            <a:r>
              <a:rPr lang="en-US" sz="1400" dirty="0"/>
              <a:t>PAR/CSD comments from other WG</a:t>
            </a:r>
          </a:p>
          <a:p>
            <a:pPr marL="0" indent="0">
              <a:buNone/>
            </a:pPr>
            <a:r>
              <a:rPr lang="en-US" sz="1400" dirty="0">
                <a:hlinkClick r:id="rId2"/>
              </a:rPr>
              <a:t>https://mentor.ieee.org/802.15/dcn/20/15-20-0314-01-0000-comments-on-802-15-pars-during-nov-2020-plenary.pptx</a:t>
            </a:r>
            <a:endParaRPr lang="en-US" sz="1400" dirty="0"/>
          </a:p>
          <a:p>
            <a:pPr marL="0" indent="0">
              <a:buNone/>
            </a:pPr>
            <a:endParaRPr lang="en-US" sz="1400" dirty="0"/>
          </a:p>
          <a:p>
            <a:r>
              <a:rPr lang="en-US" sz="1400" dirty="0"/>
              <a:t>Updated CSD to reflect above comments</a:t>
            </a:r>
          </a:p>
          <a:p>
            <a:pPr marL="0" indent="0">
              <a:buNone/>
            </a:pPr>
            <a:r>
              <a:rPr lang="en-US" sz="1400" dirty="0">
                <a:hlinkClick r:id="rId3"/>
              </a:rPr>
              <a:t>https://mentor.ieee.org/802.15/dcn/20/15-20-0319-00-04aa-draft-csd-for-japanese-rate-extension.doc</a:t>
            </a:r>
            <a:endParaRPr lang="en-US" sz="1400" dirty="0"/>
          </a:p>
          <a:p>
            <a:pPr marL="0" indent="0">
              <a:buNone/>
            </a:pPr>
            <a:endParaRPr lang="en-US" sz="1400" dirty="0"/>
          </a:p>
          <a:p>
            <a:r>
              <a:rPr lang="en-US" sz="1400" dirty="0"/>
              <a:t>Updated PAR to reflect above comments</a:t>
            </a:r>
          </a:p>
          <a:p>
            <a:pPr marL="0" indent="0">
              <a:buNone/>
            </a:pPr>
            <a:r>
              <a:rPr lang="en-US" sz="1400" u="sng" dirty="0">
                <a:hlinkClick r:id="rId4"/>
              </a:rPr>
              <a:t>https://mentor.ieee.org/802.15/dcn/20/</a:t>
            </a:r>
            <a:r>
              <a:rPr lang="en-US" sz="1400" u="sng" dirty="0">
                <a:hlinkClick r:id="rId4"/>
              </a:rPr>
              <a:t>15-20-0202-04-0jre</a:t>
            </a:r>
            <a:r>
              <a:rPr lang="en-US" sz="1400" u="sng" dirty="0">
                <a:hlinkClick r:id="rId4"/>
              </a:rPr>
              <a:t>-802-15-4aa-par-for-japanese-rate-extension.pdf</a:t>
            </a:r>
            <a:endParaRPr lang="en-US" sz="1400" u="sng" dirty="0"/>
          </a:p>
          <a:p>
            <a:pPr marL="0" indent="0">
              <a:buNone/>
            </a:pPr>
            <a:endParaRPr lang="en-US" sz="1400" dirty="0"/>
          </a:p>
          <a:p>
            <a:pPr marL="0" indent="0">
              <a:buNone/>
            </a:pPr>
            <a:r>
              <a:rPr lang="en-US" sz="1400" dirty="0"/>
              <a:t>Motion to Agree any changes to the PAR and CSD </a:t>
            </a:r>
          </a:p>
          <a:p>
            <a:pPr marL="0" indent="0">
              <a:buNone/>
            </a:pPr>
            <a:r>
              <a:rPr lang="en-US" sz="1400" dirty="0"/>
              <a:t>Moved: </a:t>
            </a:r>
            <a:r>
              <a:rPr lang="en-US" sz="1400" dirty="0">
                <a:solidFill>
                  <a:schemeClr val="bg1"/>
                </a:solidFill>
              </a:rPr>
              <a:t>Kunal Shah (</a:t>
            </a:r>
            <a:r>
              <a:rPr lang="en-US" sz="1400" dirty="0" err="1">
                <a:solidFill>
                  <a:schemeClr val="bg1"/>
                </a:solidFill>
              </a:rPr>
              <a:t>Itron</a:t>
            </a:r>
            <a:r>
              <a:rPr lang="en-US" sz="1400" dirty="0">
                <a:solidFill>
                  <a:schemeClr val="bg1"/>
                </a:solidFill>
              </a:rPr>
              <a:t>)</a:t>
            </a:r>
          </a:p>
          <a:p>
            <a:pPr marL="0" indent="0">
              <a:buNone/>
            </a:pPr>
            <a:r>
              <a:rPr lang="en-US" sz="1400" dirty="0"/>
              <a:t>2nd: </a:t>
            </a:r>
            <a:r>
              <a:rPr lang="en-US" sz="1400" dirty="0">
                <a:solidFill>
                  <a:schemeClr val="bg1"/>
                </a:solidFill>
              </a:rPr>
              <a:t>Phil Beecher (Wi-SUN </a:t>
            </a:r>
            <a:r>
              <a:rPr lang="en-US" sz="1400" dirty="0" err="1">
                <a:solidFill>
                  <a:schemeClr val="bg1"/>
                </a:solidFill>
              </a:rPr>
              <a:t>Allian</a:t>
            </a:r>
            <a:endParaRPr lang="en-001" sz="1400" dirty="0">
              <a:solidFill>
                <a:schemeClr val="bg1"/>
              </a:solidFill>
            </a:endParaRPr>
          </a:p>
          <a:p>
            <a:pPr marL="0" indent="0">
              <a:buNone/>
            </a:pPr>
            <a:r>
              <a:rPr lang="en-US" sz="1400" dirty="0">
                <a:solidFill>
                  <a:schemeClr val="bg1"/>
                </a:solidFill>
              </a:rPr>
              <a:t>Motion </a:t>
            </a:r>
            <a:r>
              <a:rPr lang="en-US" sz="1400" dirty="0" err="1">
                <a:solidFill>
                  <a:schemeClr val="bg1"/>
                </a:solidFill>
              </a:rPr>
              <a:t>ce</a:t>
            </a:r>
            <a:r>
              <a:rPr lang="en-US" sz="1400" dirty="0">
                <a:solidFill>
                  <a:schemeClr val="bg1"/>
                </a:solidFill>
              </a:rPr>
              <a:t>)</a:t>
            </a:r>
          </a:p>
          <a:p>
            <a:pPr marL="0" indent="0">
              <a:buNone/>
            </a:pPr>
            <a:r>
              <a:rPr lang="en-US" sz="1400" dirty="0">
                <a:solidFill>
                  <a:schemeClr val="bg1"/>
                </a:solidFill>
              </a:rPr>
              <a:t>There is no discussion or objections.</a:t>
            </a:r>
          </a:p>
          <a:p>
            <a:pPr marL="0" indent="0">
              <a:buNone/>
            </a:pPr>
            <a:r>
              <a:rPr lang="en-US" sz="1400" dirty="0">
                <a:solidFill>
                  <a:schemeClr val="bg1"/>
                </a:solidFill>
              </a:rPr>
              <a:t>Changes to the PAR and CSD  approved by unanimous consent.</a:t>
            </a:r>
          </a:p>
          <a:p>
            <a:pPr marL="0" indent="0">
              <a:buNone/>
            </a:pPr>
            <a:endParaRPr lang="en-US" sz="1100" dirty="0"/>
          </a:p>
          <a:p>
            <a:endParaRPr lang="en-US" sz="1400" dirty="0"/>
          </a:p>
          <a:p>
            <a:pPr marL="0" indent="0">
              <a:buNone/>
            </a:pPr>
            <a:endParaRPr lang="en-001" sz="14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28</a:t>
            </a:fld>
            <a:endParaRPr lang="en-US" altLang="ja-JP" dirty="0"/>
          </a:p>
        </p:txBody>
      </p:sp>
      <p:sp>
        <p:nvSpPr>
          <p:cNvPr id="8" name="Rectangle 4">
            <a:extLst>
              <a:ext uri="{FF2B5EF4-FFF2-40B4-BE49-F238E27FC236}">
                <a16:creationId xmlns:a16="http://schemas.microsoft.com/office/drawing/2014/main" id="{34FCF9DA-1A7C-4E7D-93AE-168CB8E60B77}"/>
              </a:ext>
            </a:extLst>
          </p:cNvPr>
          <p:cNvSpPr>
            <a:spLocks noGrp="1" noChangeArrowheads="1"/>
          </p:cNvSpPr>
          <p:nvPr>
            <p:ph type="dt" sz="half" idx="2"/>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D940CEDB-1BAC-4434-B040-F5630C65988E}"/>
              </a:ext>
            </a:extLst>
          </p:cNvPr>
          <p:cNvSpPr>
            <a:spLocks noGrp="1" noChangeArrowheads="1"/>
          </p:cNvSpPr>
          <p:nvPr>
            <p:ph type="ftr" sz="quarter" idx="3"/>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1915862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Motion by TG:</a:t>
            </a:r>
            <a:endParaRPr kumimoji="1" lang="ja-JP" altLang="en-US" dirty="0"/>
          </a:p>
        </p:txBody>
      </p:sp>
      <p:sp>
        <p:nvSpPr>
          <p:cNvPr id="3" name="コンテンツ プレースホルダー 2"/>
          <p:cNvSpPr>
            <a:spLocks noGrp="1"/>
          </p:cNvSpPr>
          <p:nvPr>
            <p:ph idx="1"/>
          </p:nvPr>
        </p:nvSpPr>
        <p:spPr>
          <a:xfrm>
            <a:off x="683568" y="1556792"/>
            <a:ext cx="7772400" cy="4824536"/>
          </a:xfrm>
        </p:spPr>
        <p:txBody>
          <a:bodyPr/>
          <a:lstStyle/>
          <a:p>
            <a:pPr marL="0" indent="0">
              <a:buNone/>
            </a:pPr>
            <a:r>
              <a:rPr lang="en-US" altLang="ja-JP" sz="2800" dirty="0">
                <a:latin typeface="Meiryo UI" panose="020B0604030504040204" pitchFamily="50" charset="-128"/>
                <a:ea typeface="Meiryo UI" panose="020B0604030504040204" pitchFamily="50" charset="-128"/>
              </a:rPr>
              <a:t>Request that PAR and CSD contained in document PAR (15-20-0202-04-0jre) and CSD  (15-20-0319-00-04aa) , respectively, be approved for submission to the WG for its approval and that EC be requested to forward PAR to </a:t>
            </a:r>
            <a:r>
              <a:rPr lang="en-US" altLang="ja-JP" sz="2800" dirty="0" err="1">
                <a:latin typeface="Meiryo UI" panose="020B0604030504040204" pitchFamily="50" charset="-128"/>
                <a:ea typeface="Meiryo UI" panose="020B0604030504040204" pitchFamily="50" charset="-128"/>
              </a:rPr>
              <a:t>NesCom</a:t>
            </a:r>
            <a:r>
              <a:rPr lang="en-US" altLang="ja-JP" sz="2800" dirty="0">
                <a:latin typeface="Meiryo UI" panose="020B0604030504040204" pitchFamily="50" charset="-128"/>
                <a:ea typeface="Meiryo UI" panose="020B0604030504040204" pitchFamily="50" charset="-128"/>
              </a:rPr>
              <a:t>. </a:t>
            </a:r>
          </a:p>
          <a:p>
            <a:pPr marL="0" indent="0">
              <a:buNone/>
            </a:pPr>
            <a:endParaRPr lang="en-US" altLang="ja-JP" sz="2800" dirty="0">
              <a:latin typeface="Meiryo UI" panose="020B0604030504040204" pitchFamily="50" charset="-128"/>
              <a:ea typeface="Meiryo UI" panose="020B0604030504040204" pitchFamily="50" charset="-128"/>
            </a:endParaRPr>
          </a:p>
          <a:p>
            <a:r>
              <a:rPr lang="en-US" altLang="ja-JP" sz="2800" dirty="0"/>
              <a:t>Moved : </a:t>
            </a:r>
            <a:r>
              <a:rPr lang="en-US" altLang="ja-JP" sz="2800" dirty="0">
                <a:solidFill>
                  <a:schemeClr val="bg1"/>
                </a:solidFill>
              </a:rPr>
              <a:t>Kunal Shah (</a:t>
            </a:r>
            <a:r>
              <a:rPr lang="en-US" altLang="ja-JP" sz="2800" dirty="0" err="1">
                <a:solidFill>
                  <a:schemeClr val="bg1"/>
                </a:solidFill>
              </a:rPr>
              <a:t>Itron</a:t>
            </a:r>
            <a:r>
              <a:rPr lang="en-US" altLang="ja-JP" sz="2800" dirty="0">
                <a:solidFill>
                  <a:schemeClr val="bg1"/>
                </a:solidFill>
              </a:rPr>
              <a:t>) </a:t>
            </a:r>
          </a:p>
          <a:p>
            <a:r>
              <a:rPr lang="en-US" altLang="ja-JP" sz="2800" dirty="0"/>
              <a:t>Second: </a:t>
            </a:r>
            <a:r>
              <a:rPr lang="en-US" altLang="ja-JP" sz="2800" dirty="0">
                <a:solidFill>
                  <a:schemeClr val="bg1"/>
                </a:solidFill>
              </a:rPr>
              <a:t>Hiroshi Harada (Kyoto University)</a:t>
            </a:r>
          </a:p>
          <a:p>
            <a:r>
              <a:rPr lang="en-US" altLang="ja-JP" sz="2800" dirty="0">
                <a:solidFill>
                  <a:schemeClr val="bg1"/>
                </a:solidFill>
              </a:rPr>
              <a:t>Approved by unanimous consent</a:t>
            </a:r>
          </a:p>
          <a:p>
            <a:pPr marL="0" indent="0">
              <a:buNone/>
            </a:pPr>
            <a:endParaRPr lang="en-US" altLang="ja-JP" sz="2800" dirty="0">
              <a:latin typeface="Meiryo UI" panose="020B0604030504040204" pitchFamily="50" charset="-128"/>
              <a:ea typeface="Meiryo UI" panose="020B0604030504040204" pitchFamily="50" charset="-128"/>
            </a:endParaRPr>
          </a:p>
          <a:p>
            <a:pPr marL="0" indent="0">
              <a:buNone/>
            </a:pPr>
            <a:endParaRPr kumimoji="1" lang="ja-JP" altLang="en-US" sz="2800" dirty="0">
              <a:latin typeface="Meiryo UI" panose="020B0604030504040204" pitchFamily="50" charset="-128"/>
              <a:ea typeface="Meiryo UI" panose="020B0604030504040204" pitchFamily="50" charset="-128"/>
            </a:endParaRPr>
          </a:p>
        </p:txBody>
      </p:sp>
      <p:sp>
        <p:nvSpPr>
          <p:cNvPr id="4" name="日付プレースホルダー 3"/>
          <p:cNvSpPr>
            <a:spLocks noGrp="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&lt;July,2020&gt;</a:t>
            </a:r>
            <a:endParaRPr lang="en-US" altLang="ja-JP" dirty="0"/>
          </a:p>
        </p:txBody>
      </p:sp>
      <p:sp>
        <p:nvSpPr>
          <p:cNvPr id="5" name="フッター プレースホルダー 4"/>
          <p:cNvSpPr>
            <a:spLocks noGrp="1"/>
          </p:cNvSpPr>
          <p:nvPr>
            <p:ph type="ftr" sz="quarter" idx="11"/>
          </p:nvPr>
        </p:nvSpPr>
        <p:spPr bwMode="auto">
          <a:xfrm>
            <a:off x="4860032" y="6475412"/>
            <a:ext cx="3750568" cy="193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29</a:t>
            </a:fld>
            <a:endParaRPr lang="en-US" altLang="ja-JP"/>
          </a:p>
        </p:txBody>
      </p:sp>
    </p:spTree>
    <p:extLst>
      <p:ext uri="{BB962C8B-B14F-4D97-AF65-F5344CB8AC3E}">
        <p14:creationId xmlns:p14="http://schemas.microsoft.com/office/powerpoint/2010/main" val="3966842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Kunal Shah(ITRON),Hiroshi Harada(Kyoto University)</a:t>
            </a:r>
          </a:p>
          <a:p>
            <a:pPr lvl="1"/>
            <a:r>
              <a:rPr lang="en-US" altLang="ja-JP" dirty="0"/>
              <a:t>Secretary : Kiyoshi Fukui(OKI)</a:t>
            </a:r>
          </a:p>
          <a:p>
            <a:pPr lvl="1"/>
            <a:r>
              <a:rPr lang="en-US" altLang="ja-JP" dirty="0"/>
              <a:t>Technical Editor : TBD</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8" name="Rectangle 4">
            <a:extLst>
              <a:ext uri="{FF2B5EF4-FFF2-40B4-BE49-F238E27FC236}">
                <a16:creationId xmlns:a16="http://schemas.microsoft.com/office/drawing/2014/main" id="{0794BE5A-AEA9-432A-8648-D554CBA98BEA}"/>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9718024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792088"/>
          </a:xfrm>
        </p:spPr>
        <p:txBody>
          <a:bodyPr/>
          <a:lstStyle/>
          <a:p>
            <a:r>
              <a:rPr lang="en-US" dirty="0"/>
              <a:t>Discuss next step</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30</a:t>
            </a:fld>
            <a:endParaRPr lang="en-US" altLang="ja-JP" dirty="0"/>
          </a:p>
        </p:txBody>
      </p:sp>
      <p:sp>
        <p:nvSpPr>
          <p:cNvPr id="8" name="Rectangle 4">
            <a:extLst>
              <a:ext uri="{FF2B5EF4-FFF2-40B4-BE49-F238E27FC236}">
                <a16:creationId xmlns:a16="http://schemas.microsoft.com/office/drawing/2014/main" id="{82CA070A-2486-42FD-B15C-90285C92D8A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EAD6F246-F26A-46E3-85FD-5C80EC428C9D}"/>
              </a:ext>
            </a:extLst>
          </p:cNvPr>
          <p:cNvSpPr txBox="1"/>
          <p:nvPr/>
        </p:nvSpPr>
        <p:spPr>
          <a:xfrm>
            <a:off x="323528" y="1700809"/>
            <a:ext cx="8287072" cy="4524315"/>
          </a:xfrm>
          <a:prstGeom prst="rect">
            <a:avLst/>
          </a:prstGeom>
          <a:noFill/>
        </p:spPr>
        <p:txBody>
          <a:bodyPr wrap="square" rtlCol="0">
            <a:spAutoFit/>
          </a:bodyPr>
          <a:lstStyle/>
          <a:p>
            <a:r>
              <a:rPr lang="en-US" sz="1600" dirty="0">
                <a:latin typeface="Meiryo UI" panose="020B0604030504040204" pitchFamily="50" charset="-128"/>
                <a:ea typeface="Meiryo UI" panose="020B0604030504040204" pitchFamily="50" charset="-128"/>
              </a:rPr>
              <a:t>Time line(Proposals)</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Call for additional technical proposals(Due date 14</a:t>
            </a:r>
            <a:r>
              <a:rPr lang="en-US" sz="1600" baseline="30000" dirty="0">
                <a:latin typeface="Meiryo UI" panose="020B0604030504040204" pitchFamily="50" charset="-128"/>
                <a:ea typeface="Meiryo UI" panose="020B0604030504040204" pitchFamily="50" charset="-128"/>
              </a:rPr>
              <a:t>th</a:t>
            </a:r>
            <a:r>
              <a:rPr lang="en-US" sz="1600" dirty="0">
                <a:latin typeface="Meiryo UI" panose="020B0604030504040204" pitchFamily="50" charset="-128"/>
                <a:ea typeface="Meiryo UI" panose="020B0604030504040204" pitchFamily="50" charset="-128"/>
              </a:rPr>
              <a:t> /Dec/2020) </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Hear additional technical proposals at JRE conference call(18th/Dec/2020)</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Review consolidated proposals at January Interim(Jan/2021)</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Discuss on Draft writing at January Interim(Jan/2021)</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Assign Technical Writer at January Interim(Jan/2021)</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Draft wring(Jan-March/2021)</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Draft review at March Plenary(March/2021)</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TG Motion for the Draft at March Plenary(March/2021)</a:t>
            </a:r>
          </a:p>
          <a:p>
            <a:pPr marL="285750" indent="-285750">
              <a:buFont typeface="Wingdings" panose="05000000000000000000" pitchFamily="2" charset="2"/>
              <a:buChar char="q"/>
            </a:pPr>
            <a:r>
              <a:rPr lang="en-US" sz="1600" dirty="0">
                <a:latin typeface="Meiryo UI" panose="020B0604030504040204" pitchFamily="50" charset="-128"/>
                <a:ea typeface="Meiryo UI" panose="020B0604030504040204" pitchFamily="50" charset="-128"/>
              </a:rPr>
              <a:t>WG Motion for the Draft at March Plenary(March/2021)</a:t>
            </a:r>
          </a:p>
          <a:p>
            <a:pPr marL="285750" indent="-285750">
              <a:buFont typeface="Wingdings" panose="05000000000000000000" pitchFamily="2" charset="2"/>
              <a:buChar char="q"/>
            </a:pPr>
            <a:endParaRPr lang="en-US" sz="1600" dirty="0">
              <a:latin typeface="Meiryo UI" panose="020B0604030504040204" pitchFamily="50" charset="-128"/>
              <a:ea typeface="Meiryo UI" panose="020B0604030504040204" pitchFamily="50" charset="-128"/>
            </a:endParaRPr>
          </a:p>
          <a:p>
            <a:pPr marL="0" indent="0">
              <a:buNone/>
            </a:pPr>
            <a:endParaRPr lang="en-US" altLang="ja-JP" sz="1600" dirty="0">
              <a:latin typeface="Meiryo UI" panose="020B0604030504040204" pitchFamily="50" charset="-128"/>
              <a:ea typeface="Meiryo UI" panose="020B0604030504040204" pitchFamily="50" charset="-128"/>
            </a:endParaRPr>
          </a:p>
          <a:p>
            <a:r>
              <a:rPr lang="en-US" altLang="ja-JP" sz="1600" dirty="0"/>
              <a:t>Moved : </a:t>
            </a:r>
            <a:r>
              <a:rPr lang="en-US" altLang="ja-JP" sz="1600" dirty="0">
                <a:solidFill>
                  <a:schemeClr val="bg1"/>
                </a:solidFill>
              </a:rPr>
              <a:t>Kunal Shah (</a:t>
            </a:r>
            <a:r>
              <a:rPr lang="en-US" altLang="ja-JP" sz="1600" dirty="0" err="1">
                <a:solidFill>
                  <a:schemeClr val="bg1"/>
                </a:solidFill>
              </a:rPr>
              <a:t>Itron</a:t>
            </a:r>
            <a:r>
              <a:rPr lang="en-US" altLang="ja-JP" sz="1600" dirty="0">
                <a:solidFill>
                  <a:schemeClr val="bg1"/>
                </a:solidFill>
              </a:rPr>
              <a:t>) </a:t>
            </a:r>
          </a:p>
          <a:p>
            <a:r>
              <a:rPr lang="en-US" altLang="ja-JP" sz="1600" dirty="0"/>
              <a:t>Second: </a:t>
            </a:r>
            <a:r>
              <a:rPr lang="en-US" altLang="ja-JP" sz="1600" dirty="0">
                <a:solidFill>
                  <a:schemeClr val="bg1"/>
                </a:solidFill>
              </a:rPr>
              <a:t>Hiroshi Harada (Kyoto University)</a:t>
            </a:r>
          </a:p>
          <a:p>
            <a:r>
              <a:rPr lang="en-US" altLang="ja-JP" sz="1600" dirty="0">
                <a:solidFill>
                  <a:schemeClr val="bg1"/>
                </a:solidFill>
              </a:rPr>
              <a:t>Approved by unanimous consent</a:t>
            </a:r>
          </a:p>
          <a:p>
            <a:pPr marL="0" indent="0">
              <a:buNone/>
            </a:pPr>
            <a:endParaRPr lang="en-US" altLang="ja-JP" sz="1600" dirty="0">
              <a:latin typeface="Meiryo UI" panose="020B0604030504040204" pitchFamily="50" charset="-128"/>
              <a:ea typeface="Meiryo UI" panose="020B0604030504040204" pitchFamily="50" charset="-128"/>
            </a:endParaRPr>
          </a:p>
          <a:p>
            <a:endParaRPr lang="en-US" sz="1600"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q"/>
            </a:pPr>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432495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F7B11F-D6AE-4412-AC84-D8DC3F7955F7}"/>
              </a:ext>
            </a:extLst>
          </p:cNvPr>
          <p:cNvSpPr>
            <a:spLocks noGrp="1"/>
          </p:cNvSpPr>
          <p:nvPr>
            <p:ph type="title"/>
          </p:nvPr>
        </p:nvSpPr>
        <p:spPr>
          <a:xfrm>
            <a:off x="685800" y="836712"/>
            <a:ext cx="7772400" cy="915888"/>
          </a:xfrm>
        </p:spPr>
        <p:txBody>
          <a:bodyPr/>
          <a:lstStyle/>
          <a:p>
            <a:r>
              <a:rPr lang="en-US" altLang="ja-JP" sz="2800" dirty="0">
                <a:latin typeface="Meiryo UI" panose="020B0604030504040204" pitchFamily="50" charset="-128"/>
                <a:ea typeface="Meiryo UI" panose="020B0604030504040204" pitchFamily="50" charset="-128"/>
              </a:rPr>
              <a:t>Conference call will be planned </a:t>
            </a:r>
            <a:br>
              <a:rPr lang="en-US" altLang="ja-JP" sz="2800" dirty="0">
                <a:latin typeface="Meiryo UI" panose="020B0604030504040204" pitchFamily="50" charset="-128"/>
                <a:ea typeface="Meiryo UI" panose="020B0604030504040204" pitchFamily="50" charset="-128"/>
              </a:rPr>
            </a:br>
            <a:r>
              <a:rPr lang="en-US" altLang="ja-JP" sz="2800" dirty="0">
                <a:latin typeface="Meiryo UI" panose="020B0604030504040204" pitchFamily="50" charset="-128"/>
                <a:ea typeface="Meiryo UI" panose="020B0604030504040204" pitchFamily="50" charset="-128"/>
              </a:rPr>
              <a:t>on 18</a:t>
            </a:r>
            <a:r>
              <a:rPr lang="en-US" altLang="ja-JP" sz="2800" baseline="30000" dirty="0">
                <a:latin typeface="Meiryo UI" panose="020B0604030504040204" pitchFamily="50" charset="-128"/>
                <a:ea typeface="Meiryo UI" panose="020B0604030504040204" pitchFamily="50" charset="-128"/>
              </a:rPr>
              <a:t>th</a:t>
            </a:r>
            <a:r>
              <a:rPr lang="en-US" altLang="ja-JP" sz="2800" dirty="0">
                <a:latin typeface="Meiryo UI" panose="020B0604030504040204" pitchFamily="50" charset="-128"/>
                <a:ea typeface="Meiryo UI" panose="020B0604030504040204" pitchFamily="50" charset="-128"/>
              </a:rPr>
              <a:t> Dec(JST)</a:t>
            </a:r>
            <a:br>
              <a:rPr lang="en-US" altLang="ja-JP" sz="2800" dirty="0">
                <a:latin typeface="Meiryo UI" panose="020B0604030504040204" pitchFamily="50" charset="-128"/>
                <a:ea typeface="Meiryo UI" panose="020B0604030504040204" pitchFamily="50" charset="-128"/>
              </a:rPr>
            </a:br>
            <a:endParaRPr lang="en-001" sz="2800" dirty="0"/>
          </a:p>
        </p:txBody>
      </p:sp>
      <p:sp>
        <p:nvSpPr>
          <p:cNvPr id="4" name="フッター プレースホルダー 3">
            <a:extLst>
              <a:ext uri="{FF2B5EF4-FFF2-40B4-BE49-F238E27FC236}">
                <a16:creationId xmlns:a16="http://schemas.microsoft.com/office/drawing/2014/main" id="{E259A0F9-DF26-477A-A69E-9AA3CD03E227}"/>
              </a:ext>
            </a:extLst>
          </p:cNvPr>
          <p:cNvSpPr>
            <a:spLocks noGrp="1"/>
          </p:cNvSpPr>
          <p:nvPr>
            <p:ph type="ftr" sz="quarter" idx="11"/>
          </p:nvPr>
        </p:nvSpPr>
        <p:spPr bwMode="auto">
          <a:xfrm>
            <a:off x="4860032" y="6475412"/>
            <a:ext cx="3750568" cy="1939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SEMICONDUCTOR </a:t>
            </a:r>
            <a:endParaRPr lang="en-US" altLang="ja-JP" dirty="0"/>
          </a:p>
        </p:txBody>
      </p:sp>
      <p:sp>
        <p:nvSpPr>
          <p:cNvPr id="5" name="スライド番号プレースホルダー 4">
            <a:extLst>
              <a:ext uri="{FF2B5EF4-FFF2-40B4-BE49-F238E27FC236}">
                <a16:creationId xmlns:a16="http://schemas.microsoft.com/office/drawing/2014/main" id="{38A14338-E421-4621-859B-180B0C04903A}"/>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31</a:t>
            </a:fld>
            <a:endParaRPr lang="en-US" altLang="ja-JP"/>
          </a:p>
        </p:txBody>
      </p:sp>
      <p:graphicFrame>
        <p:nvGraphicFramePr>
          <p:cNvPr id="6" name="表 5">
            <a:extLst>
              <a:ext uri="{FF2B5EF4-FFF2-40B4-BE49-F238E27FC236}">
                <a16:creationId xmlns:a16="http://schemas.microsoft.com/office/drawing/2014/main" id="{D716D325-6CF4-46F7-ADAD-F77785A2C5EC}"/>
              </a:ext>
            </a:extLst>
          </p:cNvPr>
          <p:cNvGraphicFramePr>
            <a:graphicFrameLocks noGrp="1"/>
          </p:cNvGraphicFramePr>
          <p:nvPr>
            <p:extLst>
              <p:ext uri="{D42A27DB-BD31-4B8C-83A1-F6EECF244321}">
                <p14:modId xmlns:p14="http://schemas.microsoft.com/office/powerpoint/2010/main" val="1491185475"/>
              </p:ext>
            </p:extLst>
          </p:nvPr>
        </p:nvGraphicFramePr>
        <p:xfrm>
          <a:off x="579287" y="2120323"/>
          <a:ext cx="7985426" cy="4064270"/>
        </p:xfrm>
        <a:graphic>
          <a:graphicData uri="http://schemas.openxmlformats.org/drawingml/2006/table">
            <a:tbl>
              <a:tblPr firstRow="1" bandRow="1">
                <a:tableStyleId>{5940675A-B579-460E-94D1-54222C63F5DA}</a:tableStyleId>
              </a:tblPr>
              <a:tblGrid>
                <a:gridCol w="887111">
                  <a:extLst>
                    <a:ext uri="{9D8B030D-6E8A-4147-A177-3AD203B41FA5}">
                      <a16:colId xmlns:a16="http://schemas.microsoft.com/office/drawing/2014/main" val="2411820674"/>
                    </a:ext>
                  </a:extLst>
                </a:gridCol>
                <a:gridCol w="887111">
                  <a:extLst>
                    <a:ext uri="{9D8B030D-6E8A-4147-A177-3AD203B41FA5}">
                      <a16:colId xmlns:a16="http://schemas.microsoft.com/office/drawing/2014/main" val="20000"/>
                    </a:ext>
                  </a:extLst>
                </a:gridCol>
                <a:gridCol w="887111">
                  <a:extLst>
                    <a:ext uri="{9D8B030D-6E8A-4147-A177-3AD203B41FA5}">
                      <a16:colId xmlns:a16="http://schemas.microsoft.com/office/drawing/2014/main" val="20001"/>
                    </a:ext>
                  </a:extLst>
                </a:gridCol>
                <a:gridCol w="887111">
                  <a:extLst>
                    <a:ext uri="{9D8B030D-6E8A-4147-A177-3AD203B41FA5}">
                      <a16:colId xmlns:a16="http://schemas.microsoft.com/office/drawing/2014/main" val="20002"/>
                    </a:ext>
                  </a:extLst>
                </a:gridCol>
                <a:gridCol w="887111">
                  <a:extLst>
                    <a:ext uri="{9D8B030D-6E8A-4147-A177-3AD203B41FA5}">
                      <a16:colId xmlns:a16="http://schemas.microsoft.com/office/drawing/2014/main" val="20003"/>
                    </a:ext>
                  </a:extLst>
                </a:gridCol>
                <a:gridCol w="957580">
                  <a:extLst>
                    <a:ext uri="{9D8B030D-6E8A-4147-A177-3AD203B41FA5}">
                      <a16:colId xmlns:a16="http://schemas.microsoft.com/office/drawing/2014/main" val="20004"/>
                    </a:ext>
                  </a:extLst>
                </a:gridCol>
                <a:gridCol w="862669">
                  <a:extLst>
                    <a:ext uri="{9D8B030D-6E8A-4147-A177-3AD203B41FA5}">
                      <a16:colId xmlns:a16="http://schemas.microsoft.com/office/drawing/2014/main" val="20005"/>
                    </a:ext>
                  </a:extLst>
                </a:gridCol>
                <a:gridCol w="842511">
                  <a:extLst>
                    <a:ext uri="{9D8B030D-6E8A-4147-A177-3AD203B41FA5}">
                      <a16:colId xmlns:a16="http://schemas.microsoft.com/office/drawing/2014/main" val="20006"/>
                    </a:ext>
                  </a:extLst>
                </a:gridCol>
                <a:gridCol w="887111">
                  <a:extLst>
                    <a:ext uri="{9D8B030D-6E8A-4147-A177-3AD203B41FA5}">
                      <a16:colId xmlns:a16="http://schemas.microsoft.com/office/drawing/2014/main" val="853230546"/>
                    </a:ext>
                  </a:extLst>
                </a:gridCol>
              </a:tblGrid>
              <a:tr h="295902">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Week</a:t>
                      </a: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Sun</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Mon</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Tue</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Wed</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Thu</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Fri</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Sat</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Note</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extLst>
                  <a:ext uri="{0D108BD9-81ED-4DB2-BD59-A6C34878D82A}">
                    <a16:rowId xmlns:a16="http://schemas.microsoft.com/office/drawing/2014/main" val="1452739289"/>
                  </a:ext>
                </a:extLst>
              </a:tr>
              <a:tr h="246585">
                <a:tc rowSpan="2">
                  <a:txBody>
                    <a:bodyPr/>
                    <a:lstStyle/>
                    <a:p>
                      <a:r>
                        <a:rPr kumimoji="1" lang="en-US" altLang="ja-JP" sz="1600" b="1" dirty="0">
                          <a:solidFill>
                            <a:schemeClr val="bg1"/>
                          </a:solidFill>
                          <a:latin typeface="Meiryo UI" panose="020B0604030504040204" pitchFamily="50" charset="-128"/>
                          <a:ea typeface="Meiryo UI" panose="020B0604030504040204" pitchFamily="50" charset="-128"/>
                        </a:rPr>
                        <a:t>51th</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1200" b="1" dirty="0">
                          <a:latin typeface="Meiryo UI" panose="020B0604030504040204" pitchFamily="50" charset="-128"/>
                          <a:ea typeface="Meiryo UI" panose="020B0604030504040204" pitchFamily="50" charset="-128"/>
                        </a:rPr>
                        <a:t>Dec.</a:t>
                      </a:r>
                      <a:r>
                        <a:rPr kumimoji="1" lang="en-US" altLang="ja-JP" sz="1200" b="1" baseline="0" dirty="0">
                          <a:latin typeface="Meiryo UI" panose="020B0604030504040204" pitchFamily="50" charset="-128"/>
                          <a:ea typeface="Meiryo UI" panose="020B0604030504040204" pitchFamily="50" charset="-128"/>
                        </a:rPr>
                        <a:t> 13</a:t>
                      </a:r>
                      <a:endParaRPr kumimoji="1" lang="ja-JP" altLang="en-US" sz="12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200" b="1" baseline="0" dirty="0">
                          <a:latin typeface="Meiryo UI" panose="020B0604030504040204" pitchFamily="50" charset="-128"/>
                          <a:ea typeface="Meiryo UI" panose="020B0604030504040204" pitchFamily="50" charset="-128"/>
                        </a:rPr>
                        <a:t>Dec. 14</a:t>
                      </a:r>
                      <a:endParaRPr kumimoji="1" lang="ja-JP" altLang="en-US" sz="12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r>
                        <a:rPr kumimoji="1" lang="en-US" altLang="ja-JP" sz="1200" b="1" baseline="0" dirty="0">
                          <a:latin typeface="Meiryo UI" panose="020B0604030504040204" pitchFamily="50" charset="-128"/>
                          <a:ea typeface="Meiryo UI" panose="020B0604030504040204" pitchFamily="50" charset="-128"/>
                        </a:rPr>
                        <a:t>Dec. 15</a:t>
                      </a:r>
                      <a:endParaRPr kumimoji="1" lang="ja-JP" altLang="en-US" sz="12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200" b="1" baseline="0" dirty="0">
                          <a:latin typeface="Meiryo UI" panose="020B0604030504040204" pitchFamily="50" charset="-128"/>
                          <a:ea typeface="Meiryo UI" panose="020B0604030504040204" pitchFamily="50" charset="-128"/>
                        </a:rPr>
                        <a:t>Dec. 16</a:t>
                      </a:r>
                      <a:endParaRPr kumimoji="1" lang="ja-JP" altLang="en-US" sz="12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1200" b="1" baseline="0" dirty="0">
                          <a:latin typeface="Meiryo UI" panose="020B0604030504040204" pitchFamily="50" charset="-128"/>
                          <a:ea typeface="Meiryo UI" panose="020B0604030504040204" pitchFamily="50" charset="-128"/>
                        </a:rPr>
                        <a:t>Dec. 17</a:t>
                      </a:r>
                      <a:endParaRPr kumimoji="1" lang="ja-JP" altLang="en-US" sz="12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r>
                        <a:rPr kumimoji="1" lang="en-US" altLang="ja-JP" sz="1200" b="1" baseline="0" dirty="0">
                          <a:latin typeface="Meiryo UI" panose="020B0604030504040204" pitchFamily="50" charset="-128"/>
                          <a:ea typeface="Meiryo UI" panose="020B0604030504040204" pitchFamily="50" charset="-128"/>
                        </a:rPr>
                        <a:t>Dec. 18</a:t>
                      </a:r>
                      <a:endParaRPr kumimoji="1" lang="ja-JP" altLang="en-US" sz="12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r>
                        <a:rPr kumimoji="1" lang="en-US" altLang="ja-JP" sz="1200" b="1" baseline="0" dirty="0">
                          <a:latin typeface="Meiryo UI" panose="020B0604030504040204" pitchFamily="50" charset="-128"/>
                          <a:ea typeface="Meiryo UI" panose="020B0604030504040204" pitchFamily="50" charset="-128"/>
                        </a:rPr>
                        <a:t>Dec. 19</a:t>
                      </a:r>
                      <a:endParaRPr kumimoji="1" lang="ja-JP" altLang="en-US" sz="1200" b="1" dirty="0">
                        <a:latin typeface="Meiryo UI" panose="020B0604030504040204" pitchFamily="50" charset="-128"/>
                        <a:ea typeface="Meiryo UI" panose="020B0604030504040204" pitchFamily="50" charset="-128"/>
                      </a:endParaRPr>
                    </a:p>
                  </a:txBody>
                  <a:tcPr marT="60960" marB="60960">
                    <a:noFill/>
                  </a:tcPr>
                </a:tc>
                <a:tc rowSpan="2">
                  <a:txBody>
                    <a:bodyPr/>
                    <a:lstStyle/>
                    <a:p>
                      <a:endParaRPr kumimoji="1" lang="ja-JP" altLang="en-US" sz="12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648752691"/>
                  </a:ext>
                </a:extLst>
              </a:tr>
              <a:tr h="209597">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900" b="1" dirty="0">
                          <a:latin typeface="Meiryo UI" panose="020B0604030504040204" pitchFamily="50" charset="-128"/>
                          <a:ea typeface="Meiryo UI" panose="020B0604030504040204" pitchFamily="50" charset="-128"/>
                        </a:rPr>
                        <a:t>Deadline of additional proposals</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FFFF00"/>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r>
                        <a:rPr kumimoji="1" lang="en-US" altLang="ja-JP" sz="900" b="1" dirty="0">
                          <a:latin typeface="Meiryo UI" panose="020B0604030504040204" pitchFamily="50" charset="-128"/>
                          <a:ea typeface="Meiryo UI" panose="020B0604030504040204" pitchFamily="50" charset="-128"/>
                        </a:rPr>
                        <a:t>JRE meeting</a:t>
                      </a:r>
                    </a:p>
                    <a:p>
                      <a:r>
                        <a:rPr kumimoji="1" lang="en-US" altLang="ja-JP" sz="900" b="1" dirty="0">
                          <a:latin typeface="Meiryo UI" panose="020B0604030504040204" pitchFamily="50" charset="-128"/>
                          <a:ea typeface="Meiryo UI" panose="020B0604030504040204" pitchFamily="50" charset="-128"/>
                        </a:rPr>
                        <a:t>GMT(23:00)</a:t>
                      </a:r>
                    </a:p>
                    <a:p>
                      <a:r>
                        <a:rPr kumimoji="1" lang="en-US" altLang="ja-JP" sz="900" b="1" dirty="0">
                          <a:latin typeface="Meiryo UI" panose="020B0604030504040204" pitchFamily="50" charset="-128"/>
                          <a:ea typeface="Meiryo UI" panose="020B0604030504040204" pitchFamily="50" charset="-128"/>
                        </a:rPr>
                        <a:t>PST(15:00)</a:t>
                      </a:r>
                    </a:p>
                  </a:txBody>
                  <a:tcPr marT="60960" marB="60960">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900" b="1" dirty="0">
                          <a:latin typeface="Meiryo UI" panose="020B0604030504040204" pitchFamily="50" charset="-128"/>
                          <a:ea typeface="Meiryo UI" panose="020B0604030504040204" pitchFamily="50" charset="-128"/>
                        </a:rPr>
                        <a:t>JRE meeting</a:t>
                      </a:r>
                    </a:p>
                    <a:p>
                      <a:r>
                        <a:rPr kumimoji="1" lang="en-US" altLang="ja-JP" sz="900" b="1" dirty="0">
                          <a:latin typeface="Meiryo UI" panose="020B0604030504040204" pitchFamily="50" charset="-128"/>
                          <a:ea typeface="Meiryo UI" panose="020B0604030504040204" pitchFamily="50" charset="-128"/>
                        </a:rPr>
                        <a:t>Japan 8:00</a:t>
                      </a:r>
                    </a:p>
                  </a:txBody>
                  <a:tcPr marT="60960" marB="60960">
                    <a:solidFill>
                      <a:srgbClr val="FFFF00"/>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4090848037"/>
                  </a:ext>
                </a:extLst>
              </a:tr>
              <a:tr h="24658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52</a:t>
                      </a:r>
                      <a:r>
                        <a:rPr kumimoji="1" lang="en-US" altLang="ja-JP" sz="16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20</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21</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22</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23</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24</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25</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26</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1212485714"/>
                  </a:ext>
                </a:extLst>
              </a:tr>
              <a:tr h="228091">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105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119222673"/>
                  </a:ext>
                </a:extLst>
              </a:tr>
              <a:tr h="309978">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53</a:t>
                      </a:r>
                      <a:r>
                        <a:rPr kumimoji="1" lang="en-US" altLang="ja-JP" sz="16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th</a:t>
                      </a:r>
                      <a:endParaRPr kumimoji="1" lang="ja-JP" altLang="en-US"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27</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28</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29</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30</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Dec. 31</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2</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3116464978"/>
                  </a:ext>
                </a:extLst>
              </a:tr>
              <a:tr h="357548">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105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vMerge="1">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solidFill>
                      <a:schemeClr val="bg1">
                        <a:lumMod val="95000"/>
                      </a:schemeClr>
                    </a:solidFill>
                  </a:tcPr>
                </a:tc>
                <a:extLst>
                  <a:ext uri="{0D108BD9-81ED-4DB2-BD59-A6C34878D82A}">
                    <a16:rowId xmlns:a16="http://schemas.microsoft.com/office/drawing/2014/main" val="1165427928"/>
                  </a:ext>
                </a:extLst>
              </a:tr>
              <a:tr h="357548">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1</a:t>
                      </a:r>
                      <a:r>
                        <a:rPr kumimoji="1" lang="en-US" altLang="ja-JP" sz="16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st</a:t>
                      </a:r>
                      <a:endPar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2021</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3</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4</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5</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6</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7</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8</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9</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3699049990"/>
                  </a:ext>
                </a:extLst>
              </a:tr>
              <a:tr h="357548">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1050" b="1" dirty="0">
                        <a:latin typeface="Meiryo UI" panose="020B0604030504040204" pitchFamily="50" charset="-128"/>
                        <a:ea typeface="Meiryo UI" panose="020B0604030504040204" pitchFamily="50" charset="-128"/>
                      </a:endParaRPr>
                    </a:p>
                  </a:txBody>
                  <a:tcPr marT="60960" marB="60960">
                    <a:no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1691218019"/>
                  </a:ext>
                </a:extLst>
              </a:tr>
              <a:tr h="357548">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a:t>
                      </a:r>
                      <a:r>
                        <a:rPr kumimoji="1" lang="en-US" altLang="ja-JP" sz="1600" b="1" i="0" u="none" strike="noStrike" kern="1200" cap="none" spc="0" normalizeH="0" baseline="30000" noProof="0" dirty="0">
                          <a:ln>
                            <a:noFill/>
                          </a:ln>
                          <a:solidFill>
                            <a:schemeClr val="bg1"/>
                          </a:solidFill>
                          <a:effectLst/>
                          <a:uLnTx/>
                          <a:uFillTx/>
                          <a:latin typeface="Meiryo UI" panose="020B0604030504040204" pitchFamily="50" charset="-128"/>
                          <a:ea typeface="Meiryo UI" panose="020B0604030504040204" pitchFamily="50" charset="-128"/>
                          <a:cs typeface="+mn-cs"/>
                        </a:rPr>
                        <a:t>nd</a:t>
                      </a:r>
                      <a:endPar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2021</a:t>
                      </a:r>
                    </a:p>
                  </a:txBody>
                  <a:tcPr marT="60960" marB="60960">
                    <a:solidFill>
                      <a:srgbClr val="0000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10</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11</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12</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13</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14</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15</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rgbClr val="00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Jan. 16</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1147887600"/>
                  </a:ext>
                </a:extLst>
              </a:tr>
              <a:tr h="357548">
                <a:tc vMerge="1">
                  <a:txBody>
                    <a:bodyPr/>
                    <a:lstStyle/>
                    <a:p>
                      <a:endParaRPr kumimoji="1" lang="ja-JP" altLang="en-US" sz="1050" dirty="0">
                        <a:solidFill>
                          <a:schemeClr val="bg1"/>
                        </a:solidFill>
                        <a:latin typeface="Meiryo UI" panose="020B0604030504040204" pitchFamily="50" charset="-128"/>
                        <a:ea typeface="Meiryo UI" panose="020B0604030504040204" pitchFamily="50" charset="-128"/>
                      </a:endParaRPr>
                    </a:p>
                  </a:txBody>
                  <a:tcPr marT="60960" marB="60960">
                    <a:solidFill>
                      <a:srgbClr val="0000FF"/>
                    </a:solidFill>
                  </a:tcPr>
                </a:tc>
                <a:tc>
                  <a:txBody>
                    <a:bodyPr/>
                    <a:lstStyle/>
                    <a:p>
                      <a:r>
                        <a:rPr kumimoji="1" lang="en-US" altLang="ja-JP" sz="900" b="1" dirty="0">
                          <a:latin typeface="Meiryo UI" panose="020B0604030504040204" pitchFamily="50" charset="-128"/>
                          <a:ea typeface="Meiryo UI" panose="020B0604030504040204" pitchFamily="50" charset="-128"/>
                        </a:rPr>
                        <a:t>Opening </a:t>
                      </a:r>
                    </a:p>
                    <a:p>
                      <a:r>
                        <a:rPr kumimoji="1" lang="en-US" altLang="ja-JP" sz="900" b="1" dirty="0">
                          <a:latin typeface="Meiryo UI" panose="020B0604030504040204" pitchFamily="50" charset="-128"/>
                          <a:ea typeface="Meiryo UI" panose="020B0604030504040204" pitchFamily="50" charset="-128"/>
                        </a:rPr>
                        <a:t>Plenary</a:t>
                      </a:r>
                      <a:endParaRPr kumimoji="1" lang="ja-JP" altLang="en-US" sz="900" b="1" dirty="0">
                        <a:latin typeface="Meiryo UI" panose="020B0604030504040204" pitchFamily="50" charset="-128"/>
                        <a:ea typeface="Meiryo UI" panose="020B0604030504040204" pitchFamily="50" charset="-128"/>
                      </a:endParaRPr>
                    </a:p>
                    <a:p>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r>
                        <a:rPr kumimoji="1" lang="en-US" altLang="ja-JP" sz="900" b="1" dirty="0">
                          <a:latin typeface="Meiryo UI" panose="020B0604030504040204" pitchFamily="50" charset="-128"/>
                          <a:ea typeface="Meiryo UI" panose="020B0604030504040204" pitchFamily="50" charset="-128"/>
                        </a:rPr>
                        <a:t>PM3 JRE</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00FFFF"/>
                    </a:solidFill>
                  </a:tcPr>
                </a:tc>
                <a:tc>
                  <a:txBody>
                    <a:bodyPr/>
                    <a:lstStyle/>
                    <a:p>
                      <a:r>
                        <a:rPr kumimoji="1" lang="en-US" altLang="ja-JP" sz="900" b="1" dirty="0">
                          <a:latin typeface="Meiryo UI" panose="020B0604030504040204" pitchFamily="50" charset="-128"/>
                          <a:ea typeface="Meiryo UI" panose="020B0604030504040204" pitchFamily="50" charset="-128"/>
                        </a:rPr>
                        <a:t>PM3 JRE</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00FFFF"/>
                    </a:solidFill>
                  </a:tcPr>
                </a:tc>
                <a:tc>
                  <a:txBody>
                    <a:bodyPr/>
                    <a:lstStyle/>
                    <a:p>
                      <a:r>
                        <a:rPr kumimoji="1" lang="en-US" altLang="ja-JP" sz="900" b="1" dirty="0">
                          <a:latin typeface="Meiryo UI" panose="020B0604030504040204" pitchFamily="50" charset="-128"/>
                          <a:ea typeface="Meiryo UI" panose="020B0604030504040204" pitchFamily="50" charset="-128"/>
                        </a:rPr>
                        <a:t>PM3 JRE</a:t>
                      </a:r>
                      <a:endParaRPr kumimoji="1" lang="ja-JP" altLang="en-US" sz="900" b="1" dirty="0">
                        <a:latin typeface="Meiryo UI" panose="020B0604030504040204" pitchFamily="50" charset="-128"/>
                        <a:ea typeface="Meiryo UI" panose="020B0604030504040204" pitchFamily="50" charset="-128"/>
                      </a:endParaRPr>
                    </a:p>
                  </a:txBody>
                  <a:tcPr marT="60960" marB="60960">
                    <a:solidFill>
                      <a:srgbClr val="00FFFF"/>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1" dirty="0">
                          <a:latin typeface="Meiryo UI" panose="020B0604030504040204" pitchFamily="50" charset="-128"/>
                          <a:ea typeface="Meiryo UI" panose="020B0604030504040204" pitchFamily="50" charset="-128"/>
                        </a:rPr>
                        <a:t>Closing Plenary</a:t>
                      </a:r>
                      <a:endParaRPr kumimoji="1" lang="ja-JP" altLang="en-US" sz="1050" b="1" dirty="0">
                        <a:latin typeface="Meiryo UI" panose="020B0604030504040204" pitchFamily="50" charset="-128"/>
                        <a:ea typeface="Meiryo UI" panose="020B0604030504040204" pitchFamily="50" charset="-128"/>
                      </a:endParaRPr>
                    </a:p>
                  </a:txBody>
                  <a:tcPr marT="60960" marB="60960">
                    <a:solidFill>
                      <a:srgbClr val="00FF00"/>
                    </a:solidFill>
                  </a:tcPr>
                </a:tc>
                <a:tc>
                  <a:txBody>
                    <a:bodyPr/>
                    <a:lstStyle/>
                    <a:p>
                      <a:endParaRPr kumimoji="1" lang="ja-JP" altLang="en-US" sz="900" b="1" dirty="0">
                        <a:latin typeface="Meiryo UI" panose="020B0604030504040204" pitchFamily="50" charset="-128"/>
                        <a:ea typeface="Meiryo UI" panose="020B0604030504040204" pitchFamily="50" charset="-128"/>
                      </a:endParaRPr>
                    </a:p>
                  </a:txBody>
                  <a:tcPr marT="60960" marB="60960">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T="60960" marB="60960">
                    <a:solidFill>
                      <a:schemeClr val="bg1">
                        <a:lumMod val="95000"/>
                      </a:schemeClr>
                    </a:solidFill>
                  </a:tcPr>
                </a:tc>
                <a:extLst>
                  <a:ext uri="{0D108BD9-81ED-4DB2-BD59-A6C34878D82A}">
                    <a16:rowId xmlns:a16="http://schemas.microsoft.com/office/drawing/2014/main" val="1036219739"/>
                  </a:ext>
                </a:extLst>
              </a:tr>
            </a:tbl>
          </a:graphicData>
        </a:graphic>
      </p:graphicFrame>
      <p:sp>
        <p:nvSpPr>
          <p:cNvPr id="7" name="テキスト ボックス 6">
            <a:extLst>
              <a:ext uri="{FF2B5EF4-FFF2-40B4-BE49-F238E27FC236}">
                <a16:creationId xmlns:a16="http://schemas.microsoft.com/office/drawing/2014/main" id="{1FD5BAA1-E98A-43D0-8ADB-7FDB440267FC}"/>
              </a:ext>
            </a:extLst>
          </p:cNvPr>
          <p:cNvSpPr txBox="1"/>
          <p:nvPr/>
        </p:nvSpPr>
        <p:spPr>
          <a:xfrm>
            <a:off x="472774" y="1452048"/>
            <a:ext cx="7985426" cy="646331"/>
          </a:xfrm>
          <a:prstGeom prst="rect">
            <a:avLst/>
          </a:prstGeom>
          <a:noFill/>
        </p:spPr>
        <p:txBody>
          <a:bodyPr wrap="square" rtlCol="0">
            <a:spAutoFit/>
          </a:bodyPr>
          <a:lstStyle/>
          <a:p>
            <a:r>
              <a:rPr lang="en-US" sz="1800" dirty="0">
                <a:latin typeface="Meiryo UI" panose="020B0604030504040204" pitchFamily="50" charset="-128"/>
                <a:ea typeface="Meiryo UI" panose="020B0604030504040204" pitchFamily="50" charset="-128"/>
              </a:rPr>
              <a:t>In order to check additional proposals and take some actions, TG4aa planned one conference call before January Interim as follows.</a:t>
            </a:r>
            <a:endParaRPr lang="en-001" sz="18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2EF0F9C8-9CEF-4847-8FA5-8751ECF10D5E}"/>
              </a:ext>
            </a:extLst>
          </p:cNvPr>
          <p:cNvSpPr txBox="1"/>
          <p:nvPr/>
        </p:nvSpPr>
        <p:spPr>
          <a:xfrm>
            <a:off x="793079" y="6125264"/>
            <a:ext cx="7344816" cy="400110"/>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JRE proposes Three sessions for January Interim</a:t>
            </a:r>
            <a:endParaRPr lang="en-001"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114051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Plan for January meeting</a:t>
            </a:r>
            <a:br>
              <a:rPr lang="en-US" dirty="0"/>
            </a:br>
            <a:r>
              <a:rPr lang="en-US" dirty="0"/>
              <a:t> (three of sessions)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32</a:t>
            </a:fld>
            <a:endParaRPr lang="en-US" altLang="ja-JP" dirty="0"/>
          </a:p>
        </p:txBody>
      </p:sp>
      <p:sp>
        <p:nvSpPr>
          <p:cNvPr id="8" name="Rectangle 4">
            <a:extLst>
              <a:ext uri="{FF2B5EF4-FFF2-40B4-BE49-F238E27FC236}">
                <a16:creationId xmlns:a16="http://schemas.microsoft.com/office/drawing/2014/main" id="{3DE99741-3649-4E69-8DD3-881A6AFD18C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4F4BF4E5-0615-4AF9-B699-43E59BEAFE75}"/>
              </a:ext>
            </a:extLst>
          </p:cNvPr>
          <p:cNvSpPr txBox="1"/>
          <p:nvPr/>
        </p:nvSpPr>
        <p:spPr>
          <a:xfrm>
            <a:off x="937693" y="3789040"/>
            <a:ext cx="7344816" cy="1938992"/>
          </a:xfrm>
          <a:prstGeom prst="rect">
            <a:avLst/>
          </a:prstGeom>
          <a:noFill/>
        </p:spPr>
        <p:txBody>
          <a:bodyPr wrap="square" rtlCol="0">
            <a:spAutoFit/>
          </a:bodyPr>
          <a:lstStyle/>
          <a:p>
            <a:r>
              <a:rPr lang="en-US" sz="2000" dirty="0">
                <a:latin typeface="Meiryo UI" panose="020B0604030504040204" pitchFamily="50" charset="-128"/>
                <a:ea typeface="Meiryo UI" panose="020B0604030504040204" pitchFamily="50" charset="-128"/>
              </a:rPr>
              <a:t>Topics</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Review consolidated proposals at January Interim(Jan/2021)</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Discuss on Draft writing at January Interim(Jan/2021)</a:t>
            </a:r>
          </a:p>
          <a:p>
            <a:pPr marL="285750" indent="-285750">
              <a:buFont typeface="Wingdings" panose="05000000000000000000" pitchFamily="2" charset="2"/>
              <a:buChar char="q"/>
            </a:pPr>
            <a:r>
              <a:rPr lang="en-US" sz="2000" dirty="0">
                <a:latin typeface="Meiryo UI" panose="020B0604030504040204" pitchFamily="50" charset="-128"/>
                <a:ea typeface="Meiryo UI" panose="020B0604030504040204" pitchFamily="50" charset="-128"/>
              </a:rPr>
              <a:t>Assign Technical Writer at January Interim(Jan/2021)</a:t>
            </a:r>
          </a:p>
          <a:p>
            <a:endParaRPr lang="en-001"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0300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Any other business?</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33</a:t>
            </a:fld>
            <a:endParaRPr lang="en-US" altLang="ja-JP" dirty="0"/>
          </a:p>
        </p:txBody>
      </p:sp>
      <p:sp>
        <p:nvSpPr>
          <p:cNvPr id="8" name="Rectangle 4">
            <a:extLst>
              <a:ext uri="{FF2B5EF4-FFF2-40B4-BE49-F238E27FC236}">
                <a16:creationId xmlns:a16="http://schemas.microsoft.com/office/drawing/2014/main" id="{3DE99741-3649-4E69-8DD3-881A6AFD18C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59BF5F6F-BC06-4827-860F-848D5C6CF6B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7237242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34</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8" name="コンテンツ プレースホルダー 1">
            <a:extLst>
              <a:ext uri="{FF2B5EF4-FFF2-40B4-BE49-F238E27FC236}">
                <a16:creationId xmlns:a16="http://schemas.microsoft.com/office/drawing/2014/main" id="{3A19D619-9089-4235-A2E1-1C6336FCD54E}"/>
              </a:ext>
            </a:extLst>
          </p:cNvPr>
          <p:cNvSpPr>
            <a:spLocks noGrp="1"/>
          </p:cNvSpPr>
          <p:nvPr>
            <p:ph idx="1"/>
          </p:nvPr>
        </p:nvSpPr>
        <p:spPr>
          <a:xfrm>
            <a:off x="381000" y="2030338"/>
            <a:ext cx="8458200" cy="4114800"/>
          </a:xfrm>
        </p:spPr>
        <p:txBody>
          <a:bodyPr/>
          <a:lstStyle/>
          <a:p>
            <a:pPr marL="457200" indent="-457200"/>
            <a:r>
              <a:rPr lang="en-US" altLang="ja-JP" sz="2000" dirty="0"/>
              <a:t>https://imat.ieee.org</a:t>
            </a:r>
          </a:p>
          <a:p>
            <a:pPr marL="457200" indent="-457200">
              <a:buNone/>
            </a:pPr>
            <a:endParaRPr lang="en-US" altLang="ja-JP"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click yellow bar on the  attendance sheet</a:t>
            </a:r>
          </a:p>
          <a:p>
            <a:endParaRPr kumimoji="1" lang="ja-JP" altLang="en-US" sz="2000" dirty="0"/>
          </a:p>
        </p:txBody>
      </p:sp>
    </p:spTree>
    <p:extLst>
      <p:ext uri="{BB962C8B-B14F-4D97-AF65-F5344CB8AC3E}">
        <p14:creationId xmlns:p14="http://schemas.microsoft.com/office/powerpoint/2010/main" val="29980941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Adjourn TG4aa</a:t>
            </a:r>
            <a:br>
              <a:rPr lang="en-US" dirty="0"/>
            </a:br>
            <a:r>
              <a:rPr lang="en-US" dirty="0"/>
              <a:t>(End of session2)</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35</a:t>
            </a:fld>
            <a:endParaRPr lang="en-US" altLang="ja-JP" dirty="0"/>
          </a:p>
        </p:txBody>
      </p:sp>
      <p:sp>
        <p:nvSpPr>
          <p:cNvPr id="8" name="Rectangle 4">
            <a:extLst>
              <a:ext uri="{FF2B5EF4-FFF2-40B4-BE49-F238E27FC236}">
                <a16:creationId xmlns:a16="http://schemas.microsoft.com/office/drawing/2014/main" id="{C91E7347-B92C-450A-BACD-1CEC8597146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A2FB60EA-439E-43BA-9EC1-222BFEA6DFFB}"/>
              </a:ext>
            </a:extLst>
          </p:cNvPr>
          <p:cNvSpPr txBox="1"/>
          <p:nvPr/>
        </p:nvSpPr>
        <p:spPr>
          <a:xfrm>
            <a:off x="971600" y="4221088"/>
            <a:ext cx="7416824" cy="1954381"/>
          </a:xfrm>
          <a:prstGeom prst="rect">
            <a:avLst/>
          </a:prstGeom>
          <a:noFill/>
        </p:spPr>
        <p:txBody>
          <a:bodyPr wrap="square" rtlCol="0">
            <a:spAutoFit/>
          </a:bodyPr>
          <a:lstStyle/>
          <a:p>
            <a:pPr marL="0" indent="0">
              <a:buNone/>
            </a:pPr>
            <a:r>
              <a:rPr lang="en-US" sz="1400" dirty="0">
                <a:latin typeface="Calibri" panose="020F0502020204030204" pitchFamily="34" charset="0"/>
                <a:cs typeface="Calibri" panose="020F0502020204030204" pitchFamily="34" charset="0"/>
              </a:rPr>
              <a:t>Agree to Adjourn TG4aa November Plenary Sessions.</a:t>
            </a:r>
          </a:p>
          <a:p>
            <a:pPr marL="0" indent="0">
              <a:buNone/>
            </a:pPr>
            <a:r>
              <a:rPr lang="en-US" sz="1400" dirty="0">
                <a:latin typeface="Calibri" panose="020F0502020204030204" pitchFamily="34" charset="0"/>
                <a:cs typeface="Calibri" panose="020F0502020204030204" pitchFamily="34" charset="0"/>
              </a:rPr>
              <a:t>Moved: </a:t>
            </a:r>
            <a:r>
              <a:rPr lang="en-US" sz="1400" dirty="0">
                <a:solidFill>
                  <a:schemeClr val="bg1"/>
                </a:solidFill>
                <a:latin typeface="Calibri" panose="020F0502020204030204" pitchFamily="34" charset="0"/>
                <a:cs typeface="Calibri" panose="020F0502020204030204" pitchFamily="34" charset="0"/>
              </a:rPr>
              <a:t>Kunal Shah (</a:t>
            </a:r>
            <a:r>
              <a:rPr lang="en-US" sz="1400" dirty="0" err="1">
                <a:solidFill>
                  <a:schemeClr val="bg1"/>
                </a:solidFill>
                <a:latin typeface="Calibri" panose="020F0502020204030204" pitchFamily="34" charset="0"/>
                <a:cs typeface="Calibri" panose="020F0502020204030204" pitchFamily="34" charset="0"/>
              </a:rPr>
              <a:t>Itron</a:t>
            </a:r>
            <a:r>
              <a:rPr lang="en-US" sz="1400" dirty="0">
                <a:solidFill>
                  <a:schemeClr val="bg1"/>
                </a:solidFill>
                <a:latin typeface="Calibri" panose="020F0502020204030204" pitchFamily="34" charset="0"/>
                <a:cs typeface="Calibri" panose="020F0502020204030204" pitchFamily="34" charset="0"/>
              </a:rPr>
              <a:t>)</a:t>
            </a:r>
          </a:p>
          <a:p>
            <a:pPr marL="0" indent="0">
              <a:buNone/>
            </a:pPr>
            <a:r>
              <a:rPr lang="en-US" sz="1400" dirty="0">
                <a:latin typeface="Calibri" panose="020F0502020204030204" pitchFamily="34" charset="0"/>
                <a:cs typeface="Calibri" panose="020F0502020204030204" pitchFamily="34" charset="0"/>
              </a:rPr>
              <a:t>2nd: </a:t>
            </a:r>
            <a:r>
              <a:rPr lang="en-US" sz="1400" dirty="0">
                <a:solidFill>
                  <a:schemeClr val="bg1"/>
                </a:solidFill>
                <a:latin typeface="Calibri" panose="020F0502020204030204" pitchFamily="34" charset="0"/>
                <a:cs typeface="Calibri" panose="020F0502020204030204" pitchFamily="34" charset="0"/>
              </a:rPr>
              <a:t>Phil Beecher (Wi-SUN </a:t>
            </a:r>
            <a:r>
              <a:rPr lang="en-US" sz="1400" dirty="0" err="1">
                <a:solidFill>
                  <a:schemeClr val="bg1"/>
                </a:solidFill>
                <a:latin typeface="Calibri" panose="020F0502020204030204" pitchFamily="34" charset="0"/>
                <a:cs typeface="Calibri" panose="020F0502020204030204" pitchFamily="34" charset="0"/>
              </a:rPr>
              <a:t>Allian</a:t>
            </a:r>
            <a:endParaRPr lang="en-001" sz="1400" dirty="0">
              <a:solidFill>
                <a:schemeClr val="bg1"/>
              </a:solidFill>
              <a:latin typeface="Calibri" panose="020F0502020204030204" pitchFamily="34" charset="0"/>
              <a:cs typeface="Calibri" panose="020F0502020204030204" pitchFamily="34" charset="0"/>
            </a:endParaRPr>
          </a:p>
          <a:p>
            <a:pPr marL="0" indent="0">
              <a:buNone/>
            </a:pPr>
            <a:r>
              <a:rPr lang="en-US" sz="1400" dirty="0">
                <a:solidFill>
                  <a:schemeClr val="bg1"/>
                </a:solidFill>
                <a:latin typeface="Calibri" panose="020F0502020204030204" pitchFamily="34" charset="0"/>
                <a:cs typeface="Calibri" panose="020F0502020204030204" pitchFamily="34" charset="0"/>
              </a:rPr>
              <a:t>Motion </a:t>
            </a:r>
            <a:r>
              <a:rPr lang="en-US" sz="1400" dirty="0" err="1">
                <a:solidFill>
                  <a:schemeClr val="bg1"/>
                </a:solidFill>
                <a:latin typeface="Calibri" panose="020F0502020204030204" pitchFamily="34" charset="0"/>
                <a:cs typeface="Calibri" panose="020F0502020204030204" pitchFamily="34" charset="0"/>
              </a:rPr>
              <a:t>ce</a:t>
            </a:r>
            <a:r>
              <a:rPr lang="en-US" sz="1400" dirty="0">
                <a:solidFill>
                  <a:schemeClr val="bg1"/>
                </a:solidFill>
                <a:latin typeface="Calibri" panose="020F0502020204030204" pitchFamily="34" charset="0"/>
                <a:cs typeface="Calibri" panose="020F0502020204030204" pitchFamily="34" charset="0"/>
              </a:rPr>
              <a:t>)</a:t>
            </a:r>
          </a:p>
          <a:p>
            <a:pPr marL="0" indent="0">
              <a:buNone/>
            </a:pPr>
            <a:r>
              <a:rPr lang="en-US" sz="1400" dirty="0">
                <a:solidFill>
                  <a:schemeClr val="bg1"/>
                </a:solidFill>
                <a:latin typeface="Calibri" panose="020F0502020204030204" pitchFamily="34" charset="0"/>
                <a:cs typeface="Calibri" panose="020F0502020204030204" pitchFamily="34" charset="0"/>
              </a:rPr>
              <a:t>There is no discussion or objections.</a:t>
            </a:r>
          </a:p>
          <a:p>
            <a:pPr marL="0" indent="0">
              <a:buNone/>
            </a:pPr>
            <a:r>
              <a:rPr lang="en-US" sz="1400" dirty="0">
                <a:solidFill>
                  <a:schemeClr val="bg1"/>
                </a:solidFill>
                <a:latin typeface="Calibri" panose="020F0502020204030204" pitchFamily="34" charset="0"/>
                <a:cs typeface="Calibri" panose="020F0502020204030204" pitchFamily="34" charset="0"/>
              </a:rPr>
              <a:t>Changes to the PAR and CSD  approved by unanimous consent.</a:t>
            </a:r>
          </a:p>
          <a:p>
            <a:pPr marL="0" indent="0">
              <a:buNone/>
            </a:pPr>
            <a:endParaRPr lang="en-US" sz="1100" dirty="0">
              <a:latin typeface="Calibri" panose="020F0502020204030204" pitchFamily="34" charset="0"/>
              <a:cs typeface="Calibri" panose="020F0502020204030204" pitchFamily="34" charset="0"/>
            </a:endParaRPr>
          </a:p>
          <a:p>
            <a:endParaRPr lang="en-US" sz="1400" dirty="0">
              <a:latin typeface="Calibri" panose="020F0502020204030204" pitchFamily="34" charset="0"/>
              <a:cs typeface="Calibri" panose="020F0502020204030204" pitchFamily="34" charset="0"/>
            </a:endParaRPr>
          </a:p>
          <a:p>
            <a:endParaRPr lang="en-001" dirty="0"/>
          </a:p>
        </p:txBody>
      </p:sp>
    </p:spTree>
    <p:extLst>
      <p:ext uri="{BB962C8B-B14F-4D97-AF65-F5344CB8AC3E}">
        <p14:creationId xmlns:p14="http://schemas.microsoft.com/office/powerpoint/2010/main" val="1511600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36</a:t>
            </a:fld>
            <a:endParaRPr lang="en-US" altLang="ja-JP"/>
          </a:p>
        </p:txBody>
      </p:sp>
      <p:sp>
        <p:nvSpPr>
          <p:cNvPr id="8" name="Rectangle 4">
            <a:extLst>
              <a:ext uri="{FF2B5EF4-FFF2-40B4-BE49-F238E27FC236}">
                <a16:creationId xmlns:a16="http://schemas.microsoft.com/office/drawing/2014/main" id="{A58B1BA7-27FC-4CD6-8E3F-FF1A8889802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C1DD57A4-25AB-45CE-8626-E566A55A9934}"/>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852301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a:t>Reference</a:t>
            </a:r>
            <a:endParaRPr kumimoji="1" lang="ja-JP" altLang="en-US" sz="28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37</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TG4aa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“TG4aa” JRE group.</a:t>
            </a:r>
            <a:br>
              <a:rPr lang="en-GB" sz="1400" dirty="0"/>
            </a:br>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kuramochi722@dsn.lapis-semi.com</a:t>
            </a:r>
            <a:br>
              <a:rPr lang="en-GB" sz="1400" dirty="0"/>
            </a:br>
            <a:endParaRPr lang="en-GB" sz="1400" dirty="0"/>
          </a:p>
          <a:p>
            <a:r>
              <a:rPr lang="en-US" sz="1400" dirty="0"/>
              <a:t>The draft objectives of the group</a:t>
            </a:r>
            <a:r>
              <a:rPr lang="en-GB" sz="1400" dirty="0"/>
              <a:t>  is available  at SC WNG session in January 2020:</a:t>
            </a:r>
          </a:p>
          <a:p>
            <a:pPr marL="0" indent="0">
              <a:buNone/>
            </a:pPr>
            <a:r>
              <a:rPr lang="en-GB" sz="1400" dirty="0"/>
              <a:t>        </a:t>
            </a:r>
            <a:r>
              <a:rPr lang="en-GB" sz="1400" dirty="0">
                <a:hlinkClick r:id="rId7"/>
              </a:rPr>
              <a:t>https://mentor.ieee.org/802.15/documents</a:t>
            </a:r>
            <a:endParaRPr lang="en-GB" sz="1400" dirty="0"/>
          </a:p>
          <a:p>
            <a:pPr marL="0" indent="0">
              <a:buNone/>
            </a:pPr>
            <a:endParaRPr lang="en-GB" sz="1400" dirty="0"/>
          </a:p>
          <a:p>
            <a:endParaRPr lang="en-GB" sz="1400" dirty="0"/>
          </a:p>
          <a:p>
            <a:endParaRPr lang="de-DE" sz="1400" dirty="0"/>
          </a:p>
        </p:txBody>
      </p:sp>
      <p:sp>
        <p:nvSpPr>
          <p:cNvPr id="8" name="Rectangle 4">
            <a:extLst>
              <a:ext uri="{FF2B5EF4-FFF2-40B4-BE49-F238E27FC236}">
                <a16:creationId xmlns:a16="http://schemas.microsoft.com/office/drawing/2014/main" id="{F80CCF9C-32A0-4231-9CA8-5526E74376C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10" name="Rectangle 5">
            <a:extLst>
              <a:ext uri="{FF2B5EF4-FFF2-40B4-BE49-F238E27FC236}">
                <a16:creationId xmlns:a16="http://schemas.microsoft.com/office/drawing/2014/main" id="{E58B2CCE-8C0E-4E38-83FB-F4C6FF7D50A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1784376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8" name="Rectangle 4">
            <a:extLst>
              <a:ext uri="{FF2B5EF4-FFF2-40B4-BE49-F238E27FC236}">
                <a16:creationId xmlns:a16="http://schemas.microsoft.com/office/drawing/2014/main" id="{6F8EBD5A-040D-43C5-A7BA-C6D092C260A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8" name="Rectangle 4">
            <a:extLst>
              <a:ext uri="{FF2B5EF4-FFF2-40B4-BE49-F238E27FC236}">
                <a16:creationId xmlns:a16="http://schemas.microsoft.com/office/drawing/2014/main" id="{90D01A3E-F481-4EC9-9C39-93AC3EE3619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8" name="Rectangle 4">
            <a:extLst>
              <a:ext uri="{FF2B5EF4-FFF2-40B4-BE49-F238E27FC236}">
                <a16:creationId xmlns:a16="http://schemas.microsoft.com/office/drawing/2014/main" id="{5089DAE0-78CF-46C2-8138-D78779E8275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8" name="Rectangle 4">
            <a:extLst>
              <a:ext uri="{FF2B5EF4-FFF2-40B4-BE49-F238E27FC236}">
                <a16:creationId xmlns:a16="http://schemas.microsoft.com/office/drawing/2014/main" id="{0E567381-32FD-42D4-8723-5E0A026C5F0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81000" y="2030338"/>
            <a:ext cx="8458200" cy="4114800"/>
          </a:xfrm>
        </p:spPr>
        <p:txBody>
          <a:bodyPr/>
          <a:lstStyle/>
          <a:p>
            <a:pPr marL="457200" indent="-457200"/>
            <a:r>
              <a:rPr lang="en-US" altLang="ja-JP" sz="2000" dirty="0"/>
              <a:t>https://imat.ieee.org</a:t>
            </a:r>
          </a:p>
          <a:p>
            <a:pPr marL="457200" indent="-457200">
              <a:buNone/>
            </a:pPr>
            <a:endParaRPr lang="en-US" altLang="ja-JP"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click yellow bar on the  attendance sheet</a:t>
            </a:r>
          </a:p>
          <a:p>
            <a:endParaRPr kumimoji="1" lang="ja-JP" altLang="en-US" sz="2000"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7" name="Rectangle 4">
            <a:extLst>
              <a:ext uri="{FF2B5EF4-FFF2-40B4-BE49-F238E27FC236}">
                <a16:creationId xmlns:a16="http://schemas.microsoft.com/office/drawing/2014/main" id="{973C4066-E62D-48B5-8B73-1D40631BEA8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08675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TG4aa JRE </a:t>
            </a:r>
            <a:r>
              <a:rPr kumimoji="1" lang="en-US" altLang="ja-JP" b="1" dirty="0"/>
              <a:t>schedule for the week(ET)</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943152089"/>
              </p:ext>
            </p:extLst>
          </p:nvPr>
        </p:nvGraphicFramePr>
        <p:xfrm>
          <a:off x="395536" y="2060848"/>
          <a:ext cx="8352926" cy="344016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70840">
                <a:tc>
                  <a:txBody>
                    <a:bodyPr/>
                    <a:lstStyle/>
                    <a:p>
                      <a:endParaRPr kumimoji="1" lang="ja-JP" altLang="en-US" dirty="0"/>
                    </a:p>
                  </a:txBody>
                  <a:tcPr/>
                </a:tc>
                <a:tc>
                  <a:txBody>
                    <a:bodyPr/>
                    <a:lstStyle/>
                    <a:p>
                      <a:pPr algn="ctr"/>
                      <a:r>
                        <a:rPr kumimoji="1" lang="en-US" altLang="ja-JP" dirty="0"/>
                        <a:t>Monday</a:t>
                      </a:r>
                    </a:p>
                    <a:p>
                      <a:pPr algn="ctr"/>
                      <a:r>
                        <a:rPr kumimoji="1" lang="en-US" altLang="ja-JP" dirty="0"/>
                        <a:t>11/2</a:t>
                      </a:r>
                      <a:endParaRPr kumimoji="1" lang="ja-JP" altLang="en-US" dirty="0"/>
                    </a:p>
                  </a:txBody>
                  <a:tcPr anchor="ctr"/>
                </a:tc>
                <a:tc>
                  <a:txBody>
                    <a:bodyPr/>
                    <a:lstStyle/>
                    <a:p>
                      <a:pPr algn="ctr"/>
                      <a:r>
                        <a:rPr kumimoji="1" lang="en-US" altLang="ja-JP" dirty="0"/>
                        <a:t>Tuesday</a:t>
                      </a:r>
                    </a:p>
                    <a:p>
                      <a:pPr algn="ctr"/>
                      <a:r>
                        <a:rPr kumimoji="1" lang="en-US" altLang="ja-JP" dirty="0"/>
                        <a:t>11/3</a:t>
                      </a:r>
                      <a:endParaRPr kumimoji="1" lang="ja-JP" altLang="en-US" dirty="0"/>
                    </a:p>
                  </a:txBody>
                  <a:tcPr anchor="ctr"/>
                </a:tc>
                <a:tc>
                  <a:txBody>
                    <a:bodyPr/>
                    <a:lstStyle/>
                    <a:p>
                      <a:pPr algn="ctr"/>
                      <a:r>
                        <a:rPr kumimoji="1" lang="en-US" altLang="ja-JP" dirty="0"/>
                        <a:t>Wednesday</a:t>
                      </a:r>
                    </a:p>
                    <a:p>
                      <a:pPr algn="ctr"/>
                      <a:r>
                        <a:rPr kumimoji="1" lang="en-US" altLang="ja-JP" dirty="0"/>
                        <a:t>11/4</a:t>
                      </a:r>
                      <a:endParaRPr kumimoji="1" lang="ja-JP" altLang="en-US" dirty="0"/>
                    </a:p>
                  </a:txBody>
                  <a:tcPr anchor="ctr"/>
                </a:tc>
                <a:tc>
                  <a:txBody>
                    <a:bodyPr/>
                    <a:lstStyle/>
                    <a:p>
                      <a:pPr algn="ctr"/>
                      <a:r>
                        <a:rPr kumimoji="1" lang="en-US" altLang="ja-JP" dirty="0"/>
                        <a:t>Thursday</a:t>
                      </a:r>
                    </a:p>
                    <a:p>
                      <a:pPr algn="ctr"/>
                      <a:r>
                        <a:rPr kumimoji="1" lang="en-US" altLang="ja-JP" dirty="0"/>
                        <a:t>11/5</a:t>
                      </a:r>
                      <a:endParaRPr kumimoji="1" lang="ja-JP" altLang="en-US" dirty="0"/>
                    </a:p>
                  </a:txBody>
                  <a:tcPr anchor="ctr"/>
                </a:tc>
                <a:tc>
                  <a:txBody>
                    <a:bodyPr/>
                    <a:lstStyle/>
                    <a:p>
                      <a:pPr algn="ctr"/>
                      <a:r>
                        <a:rPr kumimoji="1" lang="en-US" altLang="ja-JP" dirty="0"/>
                        <a:t>Friday</a:t>
                      </a:r>
                    </a:p>
                    <a:p>
                      <a:pPr algn="ctr"/>
                      <a:r>
                        <a:rPr kumimoji="1" lang="en-US" altLang="ja-JP" dirty="0"/>
                        <a:t>11/6</a:t>
                      </a:r>
                      <a:endParaRPr kumimoji="1" lang="ja-JP" altLang="en-US" dirty="0"/>
                    </a:p>
                  </a:txBody>
                  <a:tcPr anchor="ctr"/>
                </a:tc>
                <a:extLst>
                  <a:ext uri="{0D108BD9-81ED-4DB2-BD59-A6C34878D82A}">
                    <a16:rowId xmlns:a16="http://schemas.microsoft.com/office/drawing/2014/main" val="10000"/>
                  </a:ext>
                </a:extLst>
              </a:tr>
              <a:tr h="540000">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540000">
                <a:tc>
                  <a:txBody>
                    <a:bodyPr/>
                    <a:lstStyle/>
                    <a:p>
                      <a:pPr algn="ctr"/>
                      <a:r>
                        <a:rPr kumimoji="1" lang="en-US" altLang="ja-JP" dirty="0"/>
                        <a:t>AM2</a:t>
                      </a:r>
                      <a:endParaRPr kumimoji="1" lang="ja-JP" altLang="en-US"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Opening</a:t>
                      </a:r>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extLst>
                  <a:ext uri="{0D108BD9-81ED-4DB2-BD59-A6C34878D82A}">
                    <a16:rowId xmlns:a16="http://schemas.microsoft.com/office/drawing/2014/main" val="10002"/>
                  </a:ext>
                </a:extLst>
              </a:tr>
              <a:tr h="540000">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3"/>
                  </a:ext>
                </a:extLst>
              </a:tr>
              <a:tr h="540000">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p>
                      <a:pPr algn="ctr"/>
                      <a:endParaRPr kumimoji="1" lang="en-US" altLang="ja-JP"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4"/>
                  </a:ext>
                </a:extLst>
              </a:tr>
              <a:tr h="540000">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lnR w="12700" cap="flat" cmpd="sng" algn="ctr">
                      <a:solidFill>
                        <a:srgbClr val="FF00FF"/>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endParaRPr kumimoji="1" lang="ja-JP" altLang="en-US" dirty="0">
                        <a:solidFill>
                          <a:schemeClr val="tx1"/>
                        </a:solidFill>
                      </a:endParaRPr>
                    </a:p>
                  </a:txBody>
                  <a:tcPr anchor="ctr">
                    <a:lnL w="12700" cap="flat" cmpd="sng" algn="ctr">
                      <a:solidFill>
                        <a:srgbClr val="FF00FF"/>
                      </a:solidFill>
                      <a:prstDash val="solid"/>
                      <a:round/>
                      <a:headEnd type="none" w="med" len="med"/>
                      <a:tailEnd type="none" w="med" len="med"/>
                    </a:lnL>
                  </a:tcPr>
                </a:tc>
                <a:extLst>
                  <a:ext uri="{0D108BD9-81ED-4DB2-BD59-A6C34878D82A}">
                    <a16:rowId xmlns:a16="http://schemas.microsoft.com/office/drawing/2014/main" val="10005"/>
                  </a:ext>
                </a:extLst>
              </a:tr>
            </a:tbl>
          </a:graphicData>
        </a:graphic>
      </p:graphicFrame>
      <p:sp>
        <p:nvSpPr>
          <p:cNvPr id="7" name="Rectangle 4">
            <a:extLst>
              <a:ext uri="{FF2B5EF4-FFF2-40B4-BE49-F238E27FC236}">
                <a16:creationId xmlns:a16="http://schemas.microsoft.com/office/drawing/2014/main" id="{7B77D4FA-4791-4F23-82BC-4ACB2D00175E}"/>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&lt;November</a:t>
            </a:r>
            <a:r>
              <a:rPr lang="en-US" altLang="ja-JP" dirty="0"/>
              <a:t>,2020&gt;</a:t>
            </a:r>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393833698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2128</TotalTime>
  <Words>2287</Words>
  <Application>Microsoft Office PowerPoint</Application>
  <PresentationFormat>画面に合わせる (4:3)</PresentationFormat>
  <Paragraphs>502</Paragraphs>
  <Slides>37</Slides>
  <Notes>10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37</vt:i4>
      </vt:variant>
    </vt:vector>
  </HeadingPairs>
  <TitlesOfParts>
    <vt:vector size="44" baseType="lpstr">
      <vt:lpstr>Meiryo UI</vt:lpstr>
      <vt:lpstr>Monotype Sorts</vt:lpstr>
      <vt:lpstr>Arial</vt:lpstr>
      <vt:lpstr>Calibri</vt:lpstr>
      <vt:lpstr>Times New Roman</vt:lpstr>
      <vt:lpstr>Wingdings</vt:lpstr>
      <vt:lpstr>15-20-xxxx-00-jre0-ig-jre-call-for-contributions</vt:lpstr>
      <vt:lpstr>PowerPoint プレゼンテーション</vt:lpstr>
      <vt:lpstr>IEEE 802.15 TG4aa JRE November Plenary Teleconference  Opening report  on November 3rd/4th/5th ,2020</vt:lpstr>
      <vt:lpstr>Administrative Items</vt:lpstr>
      <vt:lpstr>Participants have a duty to inform the IEEE</vt:lpstr>
      <vt:lpstr>Ways to inform IEEE</vt:lpstr>
      <vt:lpstr>Other guidelines for IEEE WG meetings</vt:lpstr>
      <vt:lpstr>Patent-related information</vt:lpstr>
      <vt:lpstr>Attendance</vt:lpstr>
      <vt:lpstr>TG4aa JRE schedule for the week(ET)</vt:lpstr>
      <vt:lpstr>Agenda items for the week</vt:lpstr>
      <vt:lpstr>Approval of  the last meeting minutes https://mentor.ieee.org/802.15/dcn/20/15-20-0299-00-04aa-tg4aa-jre-conference-call-minutes.docx  https://mentor.ieee.org/802.15/dcn/20/15-20-0268-01-04aa-jre-minutes-from-september-2020-virtual-interim-session.docx </vt:lpstr>
      <vt:lpstr>Hear Technical Proposal  from  Kyoto University  https://mentor.ieee.org/802.15/dcn/20/15-20-0295-03-04aa-technical-proposal-for-tg4aa-jre.pptx </vt:lpstr>
      <vt:lpstr>Attendance</vt:lpstr>
      <vt:lpstr>Recess (End of session1)</vt:lpstr>
      <vt:lpstr>OPEN (Start of session2)</vt:lpstr>
      <vt:lpstr>Agenda items for the week</vt:lpstr>
      <vt:lpstr>Attendance</vt:lpstr>
      <vt:lpstr>Hear Technical Proposal  from  Lapis  https://mentor.ieee.org/802.15/dcn/20/15-20-0294-01-04aa-jre-technical-proposal.pptx </vt:lpstr>
      <vt:lpstr>Discuss any comments on PAR/CSD</vt:lpstr>
      <vt:lpstr>Ask JRE member to review it before session3(tomorrow).</vt:lpstr>
      <vt:lpstr>Attendance recap</vt:lpstr>
      <vt:lpstr>Recess  (End of session2)</vt:lpstr>
      <vt:lpstr>OPEN (Start of session3)</vt:lpstr>
      <vt:lpstr>Agenda items for the week</vt:lpstr>
      <vt:lpstr>Attendance</vt:lpstr>
      <vt:lpstr>Review consolidated proposals</vt:lpstr>
      <vt:lpstr>Call for additional proposals</vt:lpstr>
      <vt:lpstr>Review updated PAR/CSD and Hear additional comments on PAR/CSD</vt:lpstr>
      <vt:lpstr>Motion by TG:</vt:lpstr>
      <vt:lpstr>Discuss next step</vt:lpstr>
      <vt:lpstr>Conference call will be planned  on 18th Dec(JST) </vt:lpstr>
      <vt:lpstr>Plan for January meeting  (three of sessions)</vt:lpstr>
      <vt:lpstr>Any other business?</vt:lpstr>
      <vt:lpstr>Attendance recap</vt:lpstr>
      <vt:lpstr>Adjourn TG4aa (End of session2)</vt:lpstr>
      <vt:lpstr>Contacts</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Takashi KURAMOCHI</cp:lastModifiedBy>
  <cp:revision>225</cp:revision>
  <cp:lastPrinted>1998-02-10T13:28:06Z</cp:lastPrinted>
  <dcterms:created xsi:type="dcterms:W3CDTF">2020-02-10T05:27:43Z</dcterms:created>
  <dcterms:modified xsi:type="dcterms:W3CDTF">2020-11-05T06:50:38Z</dcterms:modified>
</cp:coreProperties>
</file>