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84" r:id="rId4"/>
    <p:sldId id="281" r:id="rId5"/>
    <p:sldId id="271" r:id="rId6"/>
    <p:sldId id="273" r:id="rId7"/>
    <p:sldId id="274" r:id="rId8"/>
    <p:sldId id="282" r:id="rId9"/>
    <p:sldId id="276" r:id="rId10"/>
    <p:sldId id="280" r:id="rId11"/>
    <p:sldId id="256" r:id="rId12"/>
    <p:sldId id="283" r:id="rId13"/>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96" autoAdjust="0"/>
    <p:restoredTop sz="89628" autoAdjust="0"/>
  </p:normalViewPr>
  <p:slideViewPr>
    <p:cSldViewPr showGuides="1">
      <p:cViewPr varScale="1">
        <p:scale>
          <a:sx n="55" d="100"/>
          <a:sy n="55" d="100"/>
        </p:scale>
        <p:origin x="1472" y="3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42" d="100"/>
          <a:sy n="42" d="100"/>
        </p:scale>
        <p:origin x="984" y="32"/>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Shoichi Kitazawa (ATR)</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Shoichi Kitazawa (ATR)</a:t>
            </a:r>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9</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a:t>Ryuji Kohno(YNU/CWC UofOulu)</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1637226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a:t>Ryuji Kohno(YNU/CWC UofOulu)</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428553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a:t>Ryuji Kohno(YNU/CWC UofOulu)</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355605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ー 5"/>
          <p:cNvSpPr>
            <a:spLocks noGrp="1"/>
          </p:cNvSpPr>
          <p:nvPr>
            <p:ph type="ftr" sz="quarter" idx="11"/>
          </p:nvPr>
        </p:nvSpPr>
        <p:spPr/>
        <p:txBody>
          <a:bodyPr/>
          <a:lstStyle>
            <a:lvl1pPr>
              <a:defRPr/>
            </a:lvl1pPr>
          </a:lstStyle>
          <a:p>
            <a:r>
              <a:rPr lang="en-US" altLang="ja-JP"/>
              <a:t>Ryuji Kohno(YNU/CWC UofOulu)</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107704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p:txBody>
          <a:bodyPr/>
          <a:lstStyle>
            <a:lvl1pPr>
              <a:defRPr/>
            </a:lvl1pPr>
          </a:lstStyle>
          <a:p>
            <a:r>
              <a:rPr lang="en-US" altLang="ja-JP"/>
              <a:t>Ryuji Kohno(YNU/CWC UofOulu)</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218104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a:t>Ryuji Kohno(YNU/CWC UofOulu)</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2501620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Ryuji Kohno(YNU/CWC UofOulu)</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802.15-20-0307-02-0dep</a:t>
            </a: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
        <p:nvSpPr>
          <p:cNvPr id="12" name="Line 10">
            <a:extLst>
              <a:ext uri="{FF2B5EF4-FFF2-40B4-BE49-F238E27FC236}">
                <a16:creationId xmlns:a16="http://schemas.microsoft.com/office/drawing/2014/main" id="{B896F4F8-0174-48D6-A476-8A0E3D06A47C}"/>
              </a:ext>
            </a:extLst>
          </p:cNvPr>
          <p:cNvSpPr>
            <a:spLocks noChangeShapeType="1"/>
          </p:cNvSpPr>
          <p:nvPr userDrawn="1"/>
        </p:nvSpPr>
        <p:spPr bwMode="auto">
          <a:xfrm>
            <a:off x="683568" y="620688"/>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60" r:id="rId1"/>
    <p:sldLayoutId id="2147483649"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s://grouper.ieee.org/groups/802/15/calendar.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ieeesa.webex.com/ieeesa/j.php?MTID=mc29b1ddd7908aceb4d15144d25ebb603" TargetMode="External"/><Relationship Id="rId5" Type="http://schemas.openxmlformats.org/officeDocument/2006/relationships/hyperlink" Target="https://ieeesa.webex.com/ieeesa/j.php?MTID=m04cb76cafe9292806df8c726a0fde4eb" TargetMode="External"/><Relationship Id="rId4" Type="http://schemas.openxmlformats.org/officeDocument/2006/relationships/hyperlink" Target="https://ieeesa.webex.com/ieeesa/j.php?MTID=m0c6d9dd6beb959bd162d6ca7eaf81e61"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Kohno(YNU/CWC </a:t>
            </a:r>
            <a:r>
              <a:rPr lang="en-US" altLang="ja-JP" dirty="0" err="1"/>
              <a:t>UofOulu</a:t>
            </a:r>
            <a:r>
              <a:rPr lang="en-US" altLang="ja-JP"/>
              <a:t>)</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473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Opening Information for  November 2020]	</a:t>
            </a:r>
          </a:p>
          <a:p>
            <a:r>
              <a:rPr lang="en-US" altLang="ja-JP" sz="1600" b="1" dirty="0">
                <a:ea typeface="ＭＳ Ｐゴシック" charset="-128"/>
              </a:rPr>
              <a:t>Date Submitted: </a:t>
            </a:r>
            <a:r>
              <a:rPr lang="en-US" altLang="ja-JP" sz="1600" dirty="0">
                <a:ea typeface="ＭＳ Ｐゴシック" charset="-128"/>
              </a:rPr>
              <a:t>[2 November 2020]	</a:t>
            </a:r>
          </a:p>
          <a:p>
            <a:r>
              <a:rPr lang="en-US" altLang="ja-JP" sz="1600" b="1" dirty="0">
                <a:ea typeface="ＭＳ Ｐゴシック" charset="-128"/>
              </a:rPr>
              <a:t>Source:</a:t>
            </a:r>
            <a:r>
              <a:rPr lang="en-US" altLang="ja-JP" sz="1600" dirty="0">
                <a:ea typeface="ＭＳ Ｐゴシック" charset="-128"/>
              </a:rPr>
              <a:t>  [Ryuji Kohno1,2, Takumi Kobayashi1] [1;Yokohama National University, 2;Centre for Wireless Communications(CWC), University of Oulu]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Voice:[1; +81-45-339-4115, 2:+358-8-553-2849], FAX: [+81-45-338-1157], </a:t>
            </a:r>
          </a:p>
          <a:p>
            <a:r>
              <a:rPr lang="en-US" altLang="ja-JP" sz="1600" dirty="0">
                <a:ea typeface="ＭＳ Ｐゴシック" charset="-128"/>
              </a:rPr>
              <a:t>Email:[1: kohno@ynu.ac.jp,  kobayashi-takumi-ch@ynu.ac.jp, 2: Ryuji.Kohno@oulu.fi]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70676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1098261901"/>
              </p:ext>
            </p:extLst>
          </p:nvPr>
        </p:nvGraphicFramePr>
        <p:xfrm>
          <a:off x="145603" y="1288594"/>
          <a:ext cx="8928993" cy="2286000"/>
        </p:xfrm>
        <a:graphic>
          <a:graphicData uri="http://schemas.openxmlformats.org/drawingml/2006/table">
            <a:tbl>
              <a:tblPr firstRow="1" bandRow="1">
                <a:tableStyleId>{93296810-A885-4BE3-A3E7-6D5BEEA58F35}</a:tableStyleId>
              </a:tblPr>
              <a:tblGrid>
                <a:gridCol w="1402061">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557914">
                  <a:extLst>
                    <a:ext uri="{9D8B030D-6E8A-4147-A177-3AD203B41FA5}">
                      <a16:colId xmlns:a16="http://schemas.microsoft.com/office/drawing/2014/main" val="20003"/>
                    </a:ext>
                  </a:extLst>
                </a:gridCol>
                <a:gridCol w="1659371">
                  <a:extLst>
                    <a:ext uri="{9D8B030D-6E8A-4147-A177-3AD203B41FA5}">
                      <a16:colId xmlns:a16="http://schemas.microsoft.com/office/drawing/2014/main" val="20004"/>
                    </a:ext>
                  </a:extLst>
                </a:gridCol>
                <a:gridCol w="1501335">
                  <a:extLst>
                    <a:ext uri="{9D8B030D-6E8A-4147-A177-3AD203B41FA5}">
                      <a16:colId xmlns:a16="http://schemas.microsoft.com/office/drawing/2014/main" val="4248650248"/>
                    </a:ext>
                  </a:extLst>
                </a:gridCol>
              </a:tblGrid>
              <a:tr h="487193">
                <a:tc>
                  <a:txBody>
                    <a:bodyPr/>
                    <a:lstStyle/>
                    <a:p>
                      <a:endParaRPr kumimoji="1" lang="ja-JP" altLang="en-US" dirty="0"/>
                    </a:p>
                  </a:txBody>
                  <a:tcPr/>
                </a:tc>
                <a:tc>
                  <a:txBody>
                    <a:bodyPr/>
                    <a:lstStyle/>
                    <a:p>
                      <a:pPr algn="ctr"/>
                      <a:r>
                        <a:rPr kumimoji="1" lang="en-US" altLang="ja-JP" dirty="0"/>
                        <a:t>Nov.2</a:t>
                      </a:r>
                      <a:r>
                        <a:rPr kumimoji="1" lang="en-US" altLang="ja-JP" baseline="30000" dirty="0"/>
                        <a:t>nd</a:t>
                      </a:r>
                      <a:endParaRPr kumimoji="1" lang="en-US" altLang="ja-JP" dirty="0"/>
                    </a:p>
                    <a:p>
                      <a:pPr algn="ctr"/>
                      <a:r>
                        <a:rPr kumimoji="1" lang="en-US" altLang="ja-JP" dirty="0"/>
                        <a:t>Monday</a:t>
                      </a:r>
                      <a:endParaRPr kumimoji="1" lang="ja-JP" altLang="en-US" dirty="0"/>
                    </a:p>
                  </a:txBody>
                  <a:tcPr anchor="ctr"/>
                </a:tc>
                <a:tc>
                  <a:txBody>
                    <a:bodyPr/>
                    <a:lstStyle/>
                    <a:p>
                      <a:pPr algn="ctr"/>
                      <a:r>
                        <a:rPr kumimoji="1" lang="en-US" altLang="ja-JP" dirty="0"/>
                        <a:t>Nov. 4</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tc>
                  <a:txBody>
                    <a:bodyPr/>
                    <a:lstStyle/>
                    <a:p>
                      <a:pPr algn="ctr"/>
                      <a:r>
                        <a:rPr kumimoji="1" lang="en-US" altLang="ja-JP" dirty="0"/>
                        <a:t>Nov. 10</a:t>
                      </a:r>
                      <a:r>
                        <a:rPr kumimoji="1" lang="en-US" altLang="ja-JP" baseline="30000" dirty="0"/>
                        <a:t>th</a:t>
                      </a:r>
                      <a:endParaRPr kumimoji="1" lang="en-US" altLang="ja-JP" dirty="0"/>
                    </a:p>
                    <a:p>
                      <a:pPr algn="ctr"/>
                      <a:r>
                        <a:rPr kumimoji="1" lang="en-US" altLang="ja-JP" dirty="0"/>
                        <a:t>Tuesday</a:t>
                      </a:r>
                      <a:endParaRPr kumimoji="1" lang="ja-JP" altLang="en-US" dirty="0"/>
                    </a:p>
                  </a:txBody>
                  <a:tcPr anchor="ctr"/>
                </a:tc>
                <a:tc>
                  <a:txBody>
                    <a:bodyPr/>
                    <a:lstStyle/>
                    <a:p>
                      <a:pPr algn="ctr"/>
                      <a:r>
                        <a:rPr kumimoji="1" lang="en-US" altLang="ja-JP" dirty="0"/>
                        <a:t>Nov. 11</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tc>
                  <a:txBody>
                    <a:bodyPr/>
                    <a:lstStyle/>
                    <a:p>
                      <a:pPr algn="ctr"/>
                      <a:r>
                        <a:rPr kumimoji="1" lang="en-US" altLang="ja-JP" dirty="0"/>
                        <a:t>Nov. 12</a:t>
                      </a:r>
                      <a:r>
                        <a:rPr kumimoji="1" lang="en-US" altLang="ja-JP" baseline="30000" dirty="0"/>
                        <a:t>th</a:t>
                      </a:r>
                      <a:endParaRPr kumimoji="1" lang="en-US" altLang="ja-JP" dirty="0"/>
                    </a:p>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sz="1200" dirty="0"/>
                        <a:t>EST 9:00AM-11:00AM</a:t>
                      </a:r>
                    </a:p>
                    <a:p>
                      <a:pPr algn="ctr"/>
                      <a:r>
                        <a:rPr kumimoji="1" lang="en-US" altLang="ja-JP" sz="1200" dirty="0"/>
                        <a:t>JST  11PM-1AM</a:t>
                      </a:r>
                      <a:endParaRPr kumimoji="1" lang="ja-JP" altLang="en-US" sz="1200" dirty="0"/>
                    </a:p>
                  </a:txBody>
                  <a:tcPr anchor="ctr"/>
                </a:tc>
                <a:tc>
                  <a:txBody>
                    <a:bodyPr/>
                    <a:lstStyle/>
                    <a:p>
                      <a:pPr algn="ctr"/>
                      <a:r>
                        <a:rPr kumimoji="1" lang="en-US" altLang="ja-JP" sz="1600" dirty="0">
                          <a:solidFill>
                            <a:schemeClr val="tx1"/>
                          </a:solidFill>
                        </a:rPr>
                        <a:t>IEEE802.15 Opening Plenary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IEEE802.15 Closing Plenary</a:t>
                      </a:r>
                    </a:p>
                  </a:txBody>
                  <a:tcPr anchor="ctr"/>
                </a:tc>
                <a:extLst>
                  <a:ext uri="{0D108BD9-81ED-4DB2-BD59-A6C34878D82A}">
                    <a16:rowId xmlns:a16="http://schemas.microsoft.com/office/drawing/2014/main" val="10001"/>
                  </a:ext>
                </a:extLst>
              </a:tr>
              <a:tr h="709428">
                <a:tc>
                  <a:txBody>
                    <a:bodyPr/>
                    <a:lstStyle/>
                    <a:p>
                      <a:pPr algn="ctr"/>
                      <a:r>
                        <a:rPr kumimoji="1" lang="en-US" altLang="ja-JP" sz="1200" dirty="0"/>
                        <a:t>EST 7:00PM-9:00PM</a:t>
                      </a:r>
                    </a:p>
                    <a:p>
                      <a:pPr algn="ctr"/>
                      <a:r>
                        <a:rPr kumimoji="1" lang="en-US" altLang="ja-JP" sz="1200" dirty="0"/>
                        <a:t>JST  9:00AM-11:00AM +1 day</a:t>
                      </a:r>
                      <a:endParaRPr kumimoji="1" lang="ja-JP" altLang="en-US" sz="1200"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IG-DEP</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(Nov.5</a:t>
                      </a:r>
                      <a:r>
                        <a:rPr kumimoji="1" lang="en-US" altLang="ja-JP" sz="1600" baseline="30000" dirty="0">
                          <a:solidFill>
                            <a:schemeClr val="tx1"/>
                          </a:solidFill>
                        </a:rPr>
                        <a:t>th</a:t>
                      </a:r>
                      <a:r>
                        <a:rPr kumimoji="1" lang="en-US" altLang="ja-JP" sz="1600" dirty="0">
                          <a:solidFill>
                            <a:schemeClr val="tx1"/>
                          </a:solidFill>
                        </a:rPr>
                        <a:t>  JST)</a:t>
                      </a:r>
                    </a:p>
                  </a:txBody>
                  <a:tcPr anchor="ctr"/>
                </a:tc>
                <a:tc>
                  <a:txBody>
                    <a:bodyPr/>
                    <a:lstStyle/>
                    <a:p>
                      <a:pPr algn="ctr"/>
                      <a:r>
                        <a:rPr kumimoji="1" lang="en-US" altLang="ja-JP" sz="1600" dirty="0">
                          <a:solidFill>
                            <a:schemeClr val="tx1"/>
                          </a:solidFill>
                        </a:rPr>
                        <a:t>IG-DEP</a:t>
                      </a:r>
                    </a:p>
                    <a:p>
                      <a:pPr algn="ctr"/>
                      <a:r>
                        <a:rPr kumimoji="1" lang="en-US" altLang="ja-JP" sz="1600" dirty="0">
                          <a:solidFill>
                            <a:schemeClr val="tx1"/>
                          </a:solidFill>
                        </a:rPr>
                        <a:t>2</a:t>
                      </a:r>
                    </a:p>
                    <a:p>
                      <a:pPr algn="ctr"/>
                      <a:r>
                        <a:rPr kumimoji="1" lang="en-US" altLang="ja-JP" sz="1600" dirty="0">
                          <a:solidFill>
                            <a:schemeClr val="tx1"/>
                          </a:solidFill>
                        </a:rPr>
                        <a:t>  (Nov.11</a:t>
                      </a:r>
                      <a:r>
                        <a:rPr kumimoji="1" lang="en-US" altLang="ja-JP" sz="1600" baseline="30000" dirty="0">
                          <a:solidFill>
                            <a:schemeClr val="tx1"/>
                          </a:solidFill>
                        </a:rPr>
                        <a:t>th </a:t>
                      </a:r>
                      <a:r>
                        <a:rPr kumimoji="1" lang="en-US" altLang="ja-JP" sz="1600" dirty="0">
                          <a:solidFill>
                            <a:schemeClr val="tx1"/>
                          </a:solidFill>
                        </a:rPr>
                        <a:t>JST)</a:t>
                      </a: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IG-DEP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3</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  (Nov.12</a:t>
                      </a:r>
                      <a:r>
                        <a:rPr kumimoji="1" lang="en-US" altLang="ja-JP" sz="1600" u="none" baseline="30000" dirty="0">
                          <a:solidFill>
                            <a:schemeClr val="tx1"/>
                          </a:solidFill>
                        </a:rPr>
                        <a:t>th</a:t>
                      </a:r>
                      <a:r>
                        <a:rPr kumimoji="1" lang="en-US" altLang="ja-JP" sz="1600" u="none" dirty="0">
                          <a:solidFill>
                            <a:schemeClr val="tx1"/>
                          </a:solidFill>
                        </a:rPr>
                        <a:t> JST)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bl>
          </a:graphicData>
        </a:graphic>
      </p:graphicFrame>
      <p:sp>
        <p:nvSpPr>
          <p:cNvPr id="8" name="正方形/長方形 7"/>
          <p:cNvSpPr/>
          <p:nvPr/>
        </p:nvSpPr>
        <p:spPr>
          <a:xfrm>
            <a:off x="5950632" y="6453336"/>
            <a:ext cx="2502865" cy="276999"/>
          </a:xfrm>
          <a:prstGeom prst="rect">
            <a:avLst/>
          </a:prstGeom>
        </p:spPr>
        <p:txBody>
          <a:bodyPr wrap="none">
            <a:spAutoFit/>
          </a:bodyPr>
          <a:lstStyle/>
          <a:p>
            <a:r>
              <a:rPr lang="en-US" altLang="ja-JP" dirty="0"/>
              <a:t>Ryuji Kohno(YNU, CWC </a:t>
            </a:r>
            <a:r>
              <a:rPr lang="en-US" altLang="ja-JP" dirty="0" err="1"/>
              <a:t>UofOulu</a:t>
            </a:r>
            <a:r>
              <a:rPr lang="en-US" altLang="ja-JP" dirty="0"/>
              <a:t>)</a:t>
            </a:r>
          </a:p>
        </p:txBody>
      </p:sp>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
        <p:nvSpPr>
          <p:cNvPr id="6" name="フッター プレースホルダー 5">
            <a:extLst>
              <a:ext uri="{FF2B5EF4-FFF2-40B4-BE49-F238E27FC236}">
                <a16:creationId xmlns:a16="http://schemas.microsoft.com/office/drawing/2014/main" id="{BCD04BCA-8B5D-4E21-B40B-0040A5EBB69D}"/>
              </a:ext>
            </a:extLst>
          </p:cNvPr>
          <p:cNvSpPr>
            <a:spLocks noGrp="1"/>
          </p:cNvSpPr>
          <p:nvPr>
            <p:ph type="ftr" sz="quarter" idx="11"/>
          </p:nvPr>
        </p:nvSpPr>
        <p:spPr/>
        <p:txBody>
          <a:bodyPr/>
          <a:lstStyle/>
          <a:p>
            <a:r>
              <a:rPr lang="en-US" altLang="ja-JP"/>
              <a:t>Ryuji Kohno(YNU/CWC UofOulu)</a:t>
            </a:r>
            <a:endParaRPr lang="en-US" altLang="ja-JP" dirty="0"/>
          </a:p>
        </p:txBody>
      </p:sp>
      <p:sp>
        <p:nvSpPr>
          <p:cNvPr id="11" name="テキスト ボックス 10">
            <a:extLst>
              <a:ext uri="{FF2B5EF4-FFF2-40B4-BE49-F238E27FC236}">
                <a16:creationId xmlns:a16="http://schemas.microsoft.com/office/drawing/2014/main" id="{A5F522E5-3702-49C0-ABD4-461C6A2D2197}"/>
              </a:ext>
            </a:extLst>
          </p:cNvPr>
          <p:cNvSpPr txBox="1"/>
          <p:nvPr/>
        </p:nvSpPr>
        <p:spPr>
          <a:xfrm>
            <a:off x="471870" y="3672942"/>
            <a:ext cx="8276458" cy="2862322"/>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dirty="0">
                <a:ln>
                  <a:noFill/>
                </a:ln>
                <a:solidFill>
                  <a:srgbClr val="333333"/>
                </a:solidFill>
                <a:effectLst/>
                <a:uLnTx/>
                <a:uFillTx/>
                <a:latin typeface="Courier New" panose="02070309020205020404" pitchFamily="49" charset="0"/>
                <a:ea typeface="+mn-ea"/>
                <a:cs typeface="+mn-cs"/>
              </a:rPr>
              <a:t>WEBEX IEEE802.15 MEETING Calendar</a:t>
            </a:r>
          </a:p>
          <a:p>
            <a:r>
              <a:rPr lang="en-US" altLang="ja-JP" b="0" i="0" dirty="0">
                <a:solidFill>
                  <a:srgbClr val="FF0000"/>
                </a:solidFill>
                <a:effectLst/>
                <a:latin typeface="Courier New" panose="02070309020205020404" pitchFamily="49" charset="0"/>
                <a:hlinkClick r:id="rId3">
                  <a:extLst>
                    <a:ext uri="{A12FA001-AC4F-418D-AE19-62706E023703}">
                      <ahyp:hlinkClr xmlns:ahyp="http://schemas.microsoft.com/office/drawing/2018/hyperlinkcolor" val="tx"/>
                    </a:ext>
                  </a:extLst>
                </a:hlinkClick>
              </a:rPr>
              <a:t>https://grouper.ieee.org/groups/802/15/calendar.html</a:t>
            </a:r>
            <a:endParaRPr lang="en-US" altLang="ja-JP" b="0" i="0" dirty="0">
              <a:solidFill>
                <a:srgbClr val="FF0000"/>
              </a:solidFill>
              <a:effectLst/>
              <a:latin typeface="Courier New" panose="02070309020205020404" pitchFamily="49" charset="0"/>
            </a:endParaRPr>
          </a:p>
          <a:p>
            <a:r>
              <a:rPr lang="en-US" altLang="ja-JP" b="0" i="0" dirty="0">
                <a:solidFill>
                  <a:srgbClr val="333333"/>
                </a:solidFill>
                <a:effectLst/>
                <a:latin typeface="Courier New" panose="02070309020205020404" pitchFamily="49" charset="0"/>
              </a:rPr>
              <a:t>JOIN WEBEX MEETING</a:t>
            </a:r>
          </a:p>
          <a:p>
            <a:r>
              <a:rPr lang="en-US" altLang="ja-JP" dirty="0">
                <a:solidFill>
                  <a:srgbClr val="333333"/>
                </a:solidFill>
                <a:latin typeface="Courier New" panose="02070309020205020404" pitchFamily="49" charset="0"/>
              </a:rPr>
              <a:t>IG-DEP1; EST 7:00PM-9:00PM on Nov. 4</a:t>
            </a:r>
            <a:r>
              <a:rPr lang="en-US" altLang="ja-JP" baseline="30000" dirty="0">
                <a:solidFill>
                  <a:srgbClr val="333333"/>
                </a:solidFill>
                <a:latin typeface="Courier New" panose="02070309020205020404" pitchFamily="49" charset="0"/>
              </a:rPr>
              <a:t>th</a:t>
            </a:r>
            <a:r>
              <a:rPr lang="en-US" altLang="ja-JP" dirty="0">
                <a:solidFill>
                  <a:srgbClr val="333333"/>
                </a:solidFill>
                <a:latin typeface="Courier New" panose="02070309020205020404" pitchFamily="49" charset="0"/>
              </a:rPr>
              <a:t>(WED), JST  9:00AM-11:00AM on Nov. 5</a:t>
            </a:r>
            <a:r>
              <a:rPr lang="en-US" altLang="ja-JP" baseline="30000" dirty="0">
                <a:solidFill>
                  <a:srgbClr val="333333"/>
                </a:solidFill>
                <a:latin typeface="Courier New" panose="02070309020205020404" pitchFamily="49" charset="0"/>
              </a:rPr>
              <a:t>th </a:t>
            </a:r>
            <a:r>
              <a:rPr lang="en-US" altLang="ja-JP" dirty="0">
                <a:solidFill>
                  <a:srgbClr val="333333"/>
                </a:solidFill>
                <a:latin typeface="Courier New" panose="02070309020205020404" pitchFamily="49" charset="0"/>
              </a:rPr>
              <a:t>(THU), </a:t>
            </a:r>
          </a:p>
          <a:p>
            <a:r>
              <a:rPr lang="en-US" altLang="ja-JP" b="0" i="0" u="none" strike="noStrike" dirty="0">
                <a:solidFill>
                  <a:srgbClr val="FF0000"/>
                </a:solidFill>
                <a:effectLst/>
                <a:latin typeface="Courier New" panose="02070309020205020404" pitchFamily="49" charset="0"/>
                <a:hlinkClick r:id="rId4">
                  <a:extLst>
                    <a:ext uri="{A12FA001-AC4F-418D-AE19-62706E023703}">
                      <ahyp:hlinkClr xmlns:ahyp="http://schemas.microsoft.com/office/drawing/2018/hyperlinkcolor" val="tx"/>
                    </a:ext>
                  </a:extLst>
                </a:hlinkClick>
              </a:rPr>
              <a:t>https://ieeesa.webex.com/ieeesa/j.php?MTID=m0c6d9dd6beb959bd162d6ca7eaf81e61</a:t>
            </a:r>
            <a:br>
              <a:rPr lang="en-US" altLang="ja-JP" dirty="0"/>
            </a:br>
            <a:r>
              <a:rPr lang="en-US" altLang="ja-JP" b="0" i="0" dirty="0">
                <a:solidFill>
                  <a:srgbClr val="333333"/>
                </a:solidFill>
                <a:effectLst/>
                <a:latin typeface="Courier New" panose="02070309020205020404" pitchFamily="49" charset="0"/>
              </a:rPr>
              <a:t>Meeting number (access code): 173 625 1865</a:t>
            </a:r>
            <a:br>
              <a:rPr lang="en-US" altLang="ja-JP" dirty="0"/>
            </a:br>
            <a:r>
              <a:rPr lang="en-US" altLang="ja-JP" b="0" i="0" dirty="0">
                <a:solidFill>
                  <a:srgbClr val="333333"/>
                </a:solidFill>
                <a:effectLst/>
                <a:latin typeface="Courier New" panose="02070309020205020404" pitchFamily="49" charset="0"/>
              </a:rPr>
              <a:t>Meeting password: d5QRPjhnY42</a:t>
            </a:r>
          </a:p>
          <a:p>
            <a:r>
              <a:rPr lang="en-US" altLang="ja-JP" dirty="0">
                <a:solidFill>
                  <a:srgbClr val="333333"/>
                </a:solidFill>
                <a:latin typeface="Courier New" panose="02070309020205020404" pitchFamily="49" charset="0"/>
              </a:rPr>
              <a:t>IG-DEP2; EST 7:00PM-9:00PM on Nov. 10th(TUE),  JST  9:00AM-11:00AM on Nov. 11th(WED)</a:t>
            </a:r>
          </a:p>
          <a:p>
            <a:r>
              <a:rPr lang="en-US" altLang="ja-JP" dirty="0">
                <a:solidFill>
                  <a:srgbClr val="FF0000"/>
                </a:solidFill>
                <a:latin typeface="Courier New" panose="02070309020205020404" pitchFamily="49" charset="0"/>
                <a:hlinkClick r:id="rId5">
                  <a:extLst>
                    <a:ext uri="{A12FA001-AC4F-418D-AE19-62706E023703}">
                      <ahyp:hlinkClr xmlns:ahyp="http://schemas.microsoft.com/office/drawing/2018/hyperlinkcolor" val="tx"/>
                    </a:ext>
                  </a:extLst>
                </a:hlinkClick>
              </a:rPr>
              <a:t>https://ieeesa.webex.com/ieeesa/j.php?MTID=m04cb76cafe9292806df8c726a0fde4eb</a:t>
            </a:r>
            <a:endParaRPr lang="en-US" altLang="ja-JP" dirty="0">
              <a:solidFill>
                <a:srgbClr val="FF0000"/>
              </a:solidFill>
              <a:latin typeface="Courier New" panose="02070309020205020404" pitchFamily="49" charset="0"/>
            </a:endParaRPr>
          </a:p>
          <a:p>
            <a:r>
              <a:rPr lang="en-US" altLang="ja-JP" dirty="0">
                <a:solidFill>
                  <a:srgbClr val="333333"/>
                </a:solidFill>
                <a:latin typeface="Courier New" panose="02070309020205020404" pitchFamily="49" charset="0"/>
              </a:rPr>
              <a:t>Meeting number (access code): 173 869 0541</a:t>
            </a:r>
          </a:p>
          <a:p>
            <a:r>
              <a:rPr lang="en-US" altLang="ja-JP" dirty="0">
                <a:solidFill>
                  <a:srgbClr val="333333"/>
                </a:solidFill>
                <a:latin typeface="Courier New" panose="02070309020205020404" pitchFamily="49" charset="0"/>
              </a:rPr>
              <a:t>Meeting password: FnneBu6Jp35</a:t>
            </a:r>
          </a:p>
          <a:p>
            <a:r>
              <a:rPr lang="en-US" altLang="ja-JP" dirty="0">
                <a:solidFill>
                  <a:srgbClr val="333333"/>
                </a:solidFill>
                <a:latin typeface="Courier New" panose="02070309020205020404" pitchFamily="49" charset="0"/>
              </a:rPr>
              <a:t>IG-DEP3; EST 7:00PM-9:00PM on Nov. 11th(WED),   JST  9:00AM-11:00AM on Nov. 12th(THU), </a:t>
            </a:r>
          </a:p>
          <a:p>
            <a:r>
              <a:rPr lang="en-US" altLang="ja-JP" dirty="0">
                <a:solidFill>
                  <a:srgbClr val="FF0000"/>
                </a:solidFill>
                <a:hlinkClick r:id="rId6">
                  <a:extLst>
                    <a:ext uri="{A12FA001-AC4F-418D-AE19-62706E023703}">
                      <ahyp:hlinkClr xmlns:ahyp="http://schemas.microsoft.com/office/drawing/2018/hyperlinkcolor" val="tx"/>
                    </a:ext>
                  </a:extLst>
                </a:hlinkClick>
              </a:rPr>
              <a:t>https://ieeesa.webex.com/ieeesa/j.php?MTID=mc29b1ddd7908aceb4d15144d25ebb603</a:t>
            </a:r>
            <a:endParaRPr lang="en-US" altLang="ja-JP" dirty="0">
              <a:solidFill>
                <a:srgbClr val="FF0000"/>
              </a:solidFill>
            </a:endParaRPr>
          </a:p>
          <a:p>
            <a:r>
              <a:rPr lang="en-US" altLang="ja-JP" dirty="0"/>
              <a:t>Meeting number (access code): 173 208 0685</a:t>
            </a:r>
          </a:p>
          <a:p>
            <a:r>
              <a:rPr lang="en-US" altLang="ja-JP" dirty="0"/>
              <a:t>Meeting password: ybPa54gTcg3</a:t>
            </a:r>
            <a:endParaRPr lang="ja-JP" altLang="en-US" dirty="0"/>
          </a:p>
        </p:txBody>
      </p:sp>
    </p:spTree>
    <p:extLst>
      <p:ext uri="{BB962C8B-B14F-4D97-AF65-F5344CB8AC3E}">
        <p14:creationId xmlns:p14="http://schemas.microsoft.com/office/powerpoint/2010/main" val="61379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126070"/>
            <a:ext cx="8928992" cy="5544616"/>
          </a:xfrm>
          <a:ln/>
        </p:spPr>
        <p:txBody>
          <a:bodyPr>
            <a:noAutofit/>
          </a:bodyPr>
          <a:lstStyle/>
          <a:p>
            <a:pPr>
              <a:lnSpc>
                <a:spcPts val="1100"/>
              </a:lnSpc>
            </a:pPr>
            <a:r>
              <a:rPr lang="en-US" altLang="ja-JP" sz="1300" dirty="0"/>
              <a:t>IG DEP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15-20-0277-00-0dep-ig-dependability-September-2020-meeting-minutes</a:t>
            </a:r>
          </a:p>
          <a:p>
            <a:pPr>
              <a:lnSpc>
                <a:spcPts val="1100"/>
              </a:lnSpc>
            </a:pPr>
            <a:r>
              <a:rPr lang="en-US" altLang="ja-JP" sz="1300" dirty="0"/>
              <a:t>Review</a:t>
            </a:r>
          </a:p>
          <a:p>
            <a:pPr marL="800100" lvl="1">
              <a:lnSpc>
                <a:spcPts val="1100"/>
              </a:lnSpc>
              <a:spcBef>
                <a:spcPts val="0"/>
              </a:spcBef>
              <a:spcAft>
                <a:spcPts val="0"/>
              </a:spcAft>
              <a:buFont typeface="+mj-lt"/>
              <a:buAutoNum type="arabicPeriod"/>
              <a:defRPr/>
            </a:pPr>
            <a:r>
              <a:rPr lang="en-US" altLang="ja-JP" sz="1300" dirty="0">
                <a:cs typeface="Times New Roman" pitchFamily="18" charset="0"/>
              </a:rPr>
              <a:t>Review of IG Dependability Activities for Cars and other IoT &amp; M2M Use cases and Amendment of IEEE802.15.6 Wireless Medical BAN        </a:t>
            </a:r>
            <a:r>
              <a:rPr lang="ja-JP" altLang="en-US" sz="1300" dirty="0">
                <a:cs typeface="Times New Roman" pitchFamily="18" charset="0"/>
              </a:rPr>
              <a:t>　　　　　　          　</a:t>
            </a:r>
            <a:r>
              <a:rPr lang="en-US" altLang="ja-JP" sz="1300" dirty="0">
                <a:cs typeface="Times New Roman" pitchFamily="18" charset="0"/>
              </a:rPr>
              <a:t>doc.#15-18-0347-01-0dep</a:t>
            </a:r>
          </a:p>
          <a:p>
            <a:pPr marL="800100" lvl="1">
              <a:lnSpc>
                <a:spcPts val="1100"/>
              </a:lnSpc>
              <a:spcBef>
                <a:spcPts val="0"/>
              </a:spcBef>
              <a:spcAft>
                <a:spcPts val="0"/>
              </a:spcAft>
              <a:buFont typeface="+mj-lt"/>
              <a:buAutoNum type="arabicPeriod"/>
              <a:defRPr/>
            </a:pPr>
            <a:r>
              <a:rPr lang="en-US" altLang="ja-JP" sz="1300" dirty="0">
                <a:cs typeface="Times New Roman" pitchFamily="18" charset="0"/>
              </a:rPr>
              <a:t>Review of IEEE802.15.6 Wireless Medical BAN                          doc.#15-18-0384-00-odep</a:t>
            </a:r>
          </a:p>
          <a:p>
            <a:pPr marL="800100" lvl="1">
              <a:lnSpc>
                <a:spcPts val="1100"/>
              </a:lnSpc>
              <a:spcBef>
                <a:spcPts val="0"/>
              </a:spcBef>
              <a:spcAft>
                <a:spcPts val="0"/>
              </a:spcAft>
              <a:buFont typeface="+mj-lt"/>
              <a:buAutoNum type="arabicPeriod"/>
              <a:defRPr/>
            </a:pPr>
            <a:r>
              <a:rPr lang="en-US" altLang="ja-JP" sz="1300" dirty="0">
                <a:cs typeface="Times New Roman" pitchFamily="18" charset="0"/>
              </a:rPr>
              <a:t>Updated  Technical Requirements for Focused Use Cases on WBAN for Human, Robotic and Car Bodies</a:t>
            </a:r>
            <a:r>
              <a:rPr lang="ja-JP" altLang="en-US" sz="1300" dirty="0">
                <a:cs typeface="Times New Roman" pitchFamily="18" charset="0"/>
              </a:rPr>
              <a:t>　                                                                                          </a:t>
            </a:r>
            <a:endParaRPr lang="en-US" altLang="ja-JP" sz="1300" dirty="0">
              <a:cs typeface="Times New Roman" pitchFamily="18" charset="0"/>
            </a:endParaRPr>
          </a:p>
          <a:p>
            <a:pPr marL="514350" lvl="1" indent="0">
              <a:lnSpc>
                <a:spcPts val="1100"/>
              </a:lnSpc>
              <a:spcBef>
                <a:spcPts val="0"/>
              </a:spcBef>
              <a:spcAft>
                <a:spcPts val="0"/>
              </a:spcAft>
              <a:buNone/>
              <a:defRPr/>
            </a:pPr>
            <a:r>
              <a:rPr lang="en-US" altLang="ja-JP" sz="1300" dirty="0">
                <a:cs typeface="Times New Roman" pitchFamily="18" charset="0"/>
              </a:rPr>
              <a:t>                                                                                                            doc.#15-19-0157-03-0dep</a:t>
            </a:r>
          </a:p>
          <a:p>
            <a:pPr marL="514350" lvl="1" indent="0">
              <a:lnSpc>
                <a:spcPts val="1100"/>
              </a:lnSpc>
              <a:spcBef>
                <a:spcPts val="0"/>
              </a:spcBef>
              <a:spcAft>
                <a:spcPts val="0"/>
              </a:spcAft>
              <a:buNone/>
              <a:defRPr/>
            </a:pPr>
            <a:r>
              <a:rPr lang="en-US" altLang="ja-JP" sz="1300" dirty="0">
                <a:cs typeface="Times New Roman" pitchFamily="18" charset="0"/>
              </a:rPr>
              <a:t>4. Requirement for Wireless Medical BAN to Apply for </a:t>
            </a:r>
            <a:r>
              <a:rPr lang="en-US" altLang="ja-JP" sz="1300" dirty="0" err="1">
                <a:cs typeface="Times New Roman" pitchFamily="18" charset="0"/>
              </a:rPr>
              <a:t>ECoG</a:t>
            </a:r>
            <a:r>
              <a:rPr lang="en-US" altLang="ja-JP" sz="1300" dirty="0">
                <a:cs typeface="Times New Roman" pitchFamily="18" charset="0"/>
              </a:rPr>
              <a:t>-based Brain-Machine Interface</a:t>
            </a:r>
          </a:p>
          <a:p>
            <a:pPr marL="514350" lvl="1" indent="0">
              <a:lnSpc>
                <a:spcPts val="1100"/>
              </a:lnSpc>
              <a:spcBef>
                <a:spcPts val="0"/>
              </a:spcBef>
              <a:spcAft>
                <a:spcPts val="0"/>
              </a:spcAft>
              <a:buNone/>
              <a:defRPr/>
            </a:pPr>
            <a:r>
              <a:rPr lang="en-US" altLang="ja-JP" sz="1300" dirty="0">
                <a:cs typeface="Times New Roman" pitchFamily="18" charset="0"/>
              </a:rPr>
              <a:t>                                                                                                            doc.#15-19-0419-03-0dep</a:t>
            </a:r>
          </a:p>
          <a:p>
            <a:pPr marL="514350" lvl="1" indent="0">
              <a:lnSpc>
                <a:spcPts val="1100"/>
              </a:lnSpc>
              <a:spcBef>
                <a:spcPts val="0"/>
              </a:spcBef>
              <a:spcAft>
                <a:spcPts val="0"/>
              </a:spcAft>
              <a:buNone/>
              <a:defRPr/>
            </a:pPr>
            <a:r>
              <a:rPr lang="en-US" altLang="ja-JP" sz="1300" dirty="0">
                <a:cs typeface="Times New Roman" pitchFamily="18" charset="0"/>
              </a:rPr>
              <a:t>5.   Transmission power control using integrated terminal between 5G and UWB-BAN to maximize throughput of the BAN                                                                                                 doc.#15-19-0327-00-0dep</a:t>
            </a:r>
          </a:p>
          <a:p>
            <a:pPr>
              <a:lnSpc>
                <a:spcPts val="1100"/>
              </a:lnSpc>
            </a:pPr>
            <a:r>
              <a:rPr lang="en-US" altLang="ja-JP" sz="1300" dirty="0"/>
              <a:t>Presentation</a:t>
            </a:r>
          </a:p>
          <a:p>
            <a:pPr marL="0" indent="0">
              <a:lnSpc>
                <a:spcPts val="1100"/>
              </a:lnSpc>
              <a:buNone/>
            </a:pPr>
            <a:r>
              <a:rPr lang="en-US" altLang="ja-JP" sz="1300" dirty="0"/>
              <a:t>           1. Necessity for Amendment of IEEE 802.15.6 Medical BAN with Enhanced Dependability </a:t>
            </a:r>
          </a:p>
          <a:p>
            <a:pPr marL="0" indent="0">
              <a:lnSpc>
                <a:spcPts val="1100"/>
              </a:lnSpc>
              <a:buNone/>
            </a:pPr>
            <a:r>
              <a:rPr lang="en-US" altLang="ja-JP" sz="1300" dirty="0"/>
              <a:t>                                                                                                                        doc.#15-20-0316-00-0dep</a:t>
            </a:r>
          </a:p>
          <a:p>
            <a:pPr marL="0" indent="0">
              <a:lnSpc>
                <a:spcPts val="1100"/>
              </a:lnSpc>
              <a:buNone/>
            </a:pPr>
            <a:r>
              <a:rPr lang="en-US" altLang="ja-JP" sz="1300" dirty="0"/>
              <a:t>           2. Dependable Universal Platform for Covid-19 and Daily Life with UWB-BAN, 5G, and AI Data Mining Server                  </a:t>
            </a:r>
          </a:p>
          <a:p>
            <a:pPr marL="0" indent="0">
              <a:lnSpc>
                <a:spcPts val="1100"/>
              </a:lnSpc>
              <a:buNone/>
            </a:pPr>
            <a:r>
              <a:rPr lang="en-US" altLang="ja-JP" sz="1300" dirty="0"/>
              <a:t>           3. BAN Coordinator with Multiple RF Port for Valuable Connection with Various Sensors and Actuators</a:t>
            </a:r>
          </a:p>
          <a:p>
            <a:pPr marL="0" indent="0">
              <a:lnSpc>
                <a:spcPts val="1100"/>
              </a:lnSpc>
              <a:buNone/>
            </a:pPr>
            <a:r>
              <a:rPr lang="en-US" altLang="ja-JP" sz="1300" dirty="0"/>
              <a:t>           4 Space-Time Interference Mitigation Using Orthogonal Matched Filter for coexistence among UWB-BAN and    </a:t>
            </a:r>
          </a:p>
          <a:p>
            <a:pPr marL="0" indent="0">
              <a:lnSpc>
                <a:spcPts val="1100"/>
              </a:lnSpc>
              <a:buNone/>
            </a:pPr>
            <a:r>
              <a:rPr lang="en-US" altLang="ja-JP" sz="1300" dirty="0"/>
              <a:t>               other UWB Systems                                                                           doc.#15-18-0352-01-0dep</a:t>
            </a:r>
          </a:p>
          <a:p>
            <a:pPr>
              <a:lnSpc>
                <a:spcPts val="1100"/>
              </a:lnSpc>
            </a:pPr>
            <a:r>
              <a:rPr lang="en-US" altLang="ja-JP" sz="1300" dirty="0"/>
              <a:t>Discussion</a:t>
            </a:r>
          </a:p>
          <a:p>
            <a:pPr marL="804863" indent="0">
              <a:lnSpc>
                <a:spcPts val="1100"/>
              </a:lnSpc>
              <a:buNone/>
            </a:pPr>
            <a:r>
              <a:rPr lang="en-US" altLang="ja-JP" sz="1300" dirty="0"/>
              <a:t>Key issues and agenda in Coming November and January  meetings will be discussed.</a:t>
            </a:r>
          </a:p>
          <a:p>
            <a:pPr marL="804863" indent="0">
              <a:lnSpc>
                <a:spcPts val="1100"/>
              </a:lnSpc>
              <a:buNone/>
            </a:pPr>
            <a:r>
              <a:rPr lang="en-US" altLang="ja-JP" sz="1300" dirty="0"/>
              <a:t>(1) Primary focus on  Amendment of PHY and MAC of IEEE802.15.6 Wireless Medical BAN to Dependable BAN for Medicine, Cars and other IoT/M2M Use cases with Data Science for Next Generation of ECoG-BMI.</a:t>
            </a:r>
          </a:p>
          <a:p>
            <a:pPr marL="538163" indent="0">
              <a:lnSpc>
                <a:spcPts val="1100"/>
              </a:lnSpc>
              <a:buNone/>
            </a:pPr>
            <a:r>
              <a:rPr lang="en-US" altLang="ja-JP" sz="1300" dirty="0"/>
              <a:t>      (2)  Expecting users and sponsors of the amendment of Medical BAN</a:t>
            </a:r>
          </a:p>
          <a:p>
            <a:pPr marL="538163" indent="0">
              <a:lnSpc>
                <a:spcPts val="1100"/>
              </a:lnSpc>
              <a:buNone/>
            </a:pPr>
            <a:r>
              <a:rPr lang="en-US" altLang="ja-JP" sz="1300" dirty="0"/>
              <a:t>      (3)   Uniqueness  of the amendment</a:t>
            </a:r>
          </a:p>
          <a:p>
            <a:pPr marL="538163" indent="0">
              <a:lnSpc>
                <a:spcPts val="1100"/>
              </a:lnSpc>
              <a:buNone/>
            </a:pPr>
            <a:endParaRPr lang="en-US" altLang="ja-JP" sz="1300" dirty="0"/>
          </a:p>
          <a:p>
            <a:pPr marL="538163" indent="0">
              <a:lnSpc>
                <a:spcPts val="1100"/>
              </a:lnSpc>
              <a:buNone/>
            </a:pPr>
            <a:r>
              <a:rPr lang="en-US" altLang="ja-JP" sz="1300" dirty="0"/>
              <a:t>1. Requirement for Wireless Medical BAN to Apply for ECoG-based Brain-Machine Interface</a:t>
            </a:r>
          </a:p>
          <a:p>
            <a:pPr marL="538163" indent="0">
              <a:lnSpc>
                <a:spcPts val="1100"/>
              </a:lnSpc>
              <a:buNone/>
            </a:pPr>
            <a:r>
              <a:rPr lang="en-US" altLang="ja-JP" sz="1300" dirty="0"/>
              <a:t>                                                                                                             doc.#15-19-0419-03-0dep</a:t>
            </a:r>
          </a:p>
          <a:p>
            <a:pPr marL="538163" indent="0">
              <a:lnSpc>
                <a:spcPts val="1100"/>
              </a:lnSpc>
              <a:buNone/>
            </a:pPr>
            <a:r>
              <a:rPr lang="en-US" altLang="ja-JP" sz="1300" dirty="0"/>
              <a:t>2. Technical requirement update with possible enable technologies   doc.#15-19-0157-02-0de</a:t>
            </a:r>
          </a:p>
          <a:p>
            <a:pPr marL="538163" indent="0">
              <a:lnSpc>
                <a:spcPts val="1100"/>
              </a:lnSpc>
              <a:buNone/>
            </a:pPr>
            <a:r>
              <a:rPr lang="en-US" altLang="ja-JP" sz="1300" dirty="0"/>
              <a:t>3. Review and Update of draft of PAR and CSD;                                doc.#15-16-0290-03-0dep</a:t>
            </a:r>
          </a:p>
          <a:p>
            <a:pPr marL="538163" indent="0">
              <a:lnSpc>
                <a:spcPts val="1100"/>
              </a:lnSpc>
              <a:buNone/>
            </a:pPr>
            <a:r>
              <a:rPr lang="en-US" altLang="ja-JP" sz="1300" dirty="0"/>
              <a:t>4. Update of Timeline and Progress to SG/TG/WG</a:t>
            </a:r>
          </a:p>
        </p:txBody>
      </p:sp>
      <p:sp>
        <p:nvSpPr>
          <p:cNvPr id="4098" name="Rectangle 2"/>
          <p:cNvSpPr>
            <a:spLocks noGrp="1" noChangeArrowheads="1"/>
          </p:cNvSpPr>
          <p:nvPr>
            <p:ph type="title"/>
          </p:nvPr>
        </p:nvSpPr>
        <p:spPr>
          <a:xfrm>
            <a:off x="684483" y="683704"/>
            <a:ext cx="7772400" cy="429655"/>
          </a:xfrm>
          <a:ln/>
        </p:spPr>
        <p:txBody>
          <a:bodyPr/>
          <a:lstStyle/>
          <a:p>
            <a:r>
              <a:rPr lang="en-US" altLang="ja-JP" sz="3200" b="1" dirty="0"/>
              <a:t>Agenda items for the week</a:t>
            </a:r>
            <a:endParaRPr lang="ja-JP" altLang="ja-JP" sz="3200"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Kohno(YNU/CWC </a:t>
            </a:r>
            <a:r>
              <a:rPr lang="en-US" altLang="ja-JP" dirty="0" err="1"/>
              <a:t>UofOulu</a:t>
            </a:r>
            <a:r>
              <a:rPr lang="en-US" altLang="ja-JP" dirty="0"/>
              <a:t>)</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a:t>Chair; </a:t>
            </a:r>
          </a:p>
          <a:p>
            <a:pPr marL="0" indent="0">
              <a:buNone/>
            </a:pPr>
            <a:r>
              <a:rPr lang="en-US" altLang="ja-JP" sz="2800" dirty="0"/>
              <a:t>     </a:t>
            </a:r>
            <a:r>
              <a:rPr kumimoji="1" lang="en-US" altLang="ja-JP" sz="2800" dirty="0"/>
              <a:t>Ryuji Kohno, YNU/CWC-</a:t>
            </a:r>
            <a:r>
              <a:rPr kumimoji="1" lang="en-US" altLang="ja-JP" sz="2800" dirty="0" err="1"/>
              <a:t>UofOulu</a:t>
            </a:r>
            <a:endParaRPr kumimoji="1" lang="en-US" altLang="ja-JP" sz="2800" dirty="0"/>
          </a:p>
          <a:p>
            <a:pPr marL="0" indent="0">
              <a:buNone/>
            </a:pPr>
            <a:r>
              <a:rPr lang="en-US" altLang="ja-JP" sz="2800" dirty="0"/>
              <a:t>      kohno@ynu.ac.jp</a:t>
            </a:r>
            <a:endParaRPr kumimoji="1" lang="en-US" altLang="ja-JP" sz="2800" dirty="0"/>
          </a:p>
          <a:p>
            <a:pPr marL="514350" indent="-514350">
              <a:buAutoNum type="arabicPeriod" startAt="2"/>
            </a:pPr>
            <a:r>
              <a:rPr lang="en-US" altLang="ja-JP" sz="2800" dirty="0"/>
              <a:t>Acting Secretary; </a:t>
            </a:r>
          </a:p>
          <a:p>
            <a:pPr marL="0" indent="0">
              <a:buNone/>
            </a:pPr>
            <a:r>
              <a:rPr lang="en-US" altLang="ja-JP" sz="2800" dirty="0"/>
              <a:t>     Takumi Kobayashi, YNU</a:t>
            </a:r>
          </a:p>
          <a:p>
            <a:pPr marL="0" indent="0">
              <a:buNone/>
            </a:pPr>
            <a:r>
              <a:rPr kumimoji="1" lang="en-US" altLang="ja-JP" sz="2800" dirty="0"/>
              <a:t> </a:t>
            </a:r>
            <a:r>
              <a:rPr lang="en-US" altLang="ja-JP" sz="2800" dirty="0"/>
              <a:t>     kobayashi-takumi-ch@ynu.ac.jp</a:t>
            </a:r>
            <a:endParaRPr kumimoji="1" lang="ja-JP" altLang="en-US" sz="2800" dirty="0"/>
          </a:p>
        </p:txBody>
      </p:sp>
      <p:sp>
        <p:nvSpPr>
          <p:cNvPr id="3" name="タイトル 2"/>
          <p:cNvSpPr>
            <a:spLocks noGrp="1"/>
          </p:cNvSpPr>
          <p:nvPr>
            <p:ph type="title"/>
          </p:nvPr>
        </p:nvSpPr>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a:t>Ryuji Kohno(YNU/CWC UofOulu)</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a:t>Ryuji Kohno(YNU/CWC UofOulu)</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Session</a:t>
            </a:r>
            <a:br>
              <a:rPr lang="en-US" altLang="ja-JP" dirty="0">
                <a:ea typeface="ＭＳ Ｐゴシック" pitchFamily="50" charset="-128"/>
              </a:rPr>
            </a:br>
            <a:r>
              <a:rPr lang="en-US" altLang="ja-JP" dirty="0">
                <a:ea typeface="ＭＳ Ｐゴシック" pitchFamily="50" charset="-128"/>
              </a:rPr>
              <a:t>November 4</a:t>
            </a:r>
            <a:r>
              <a:rPr lang="en-US" altLang="ja-JP" baseline="30000" dirty="0">
                <a:ea typeface="ＭＳ Ｐゴシック" pitchFamily="50" charset="-128"/>
              </a:rPr>
              <a:t>th</a:t>
            </a:r>
            <a:r>
              <a:rPr lang="en-US" altLang="ja-JP" dirty="0">
                <a:ea typeface="ＭＳ Ｐゴシック" pitchFamily="50" charset="-128"/>
              </a:rPr>
              <a:t>, 2020</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0EE8E3D0-FEF5-4084-AD8D-7D75ADF7176A}"/>
              </a:ext>
            </a:extLst>
          </p:cNvPr>
          <p:cNvSpPr>
            <a:spLocks noGrp="1"/>
          </p:cNvSpPr>
          <p:nvPr>
            <p:ph type="ftr" sz="quarter" idx="11"/>
          </p:nvPr>
        </p:nvSpPr>
        <p:spPr/>
        <p:txBody>
          <a:bodyPr/>
          <a:lstStyle/>
          <a:p>
            <a:r>
              <a:rPr lang="en-US" altLang="ja-JP"/>
              <a:t>Ryuji Kohno(YNU/CWC UofOulu)</a:t>
            </a:r>
            <a:endParaRPr lang="en-US" altLang="ja-JP" dirty="0"/>
          </a:p>
        </p:txBody>
      </p: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November 2020</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684483" y="1830733"/>
            <a:ext cx="7772400" cy="3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Face to Face. Doc.# 15-20-0277-00</a:t>
            </a:r>
          </a:p>
          <a:p>
            <a:pPr lvl="1"/>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15-20-0306-00</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
        <p:nvSpPr>
          <p:cNvPr id="4" name="フッター プレースホルダー 3">
            <a:extLst>
              <a:ext uri="{FF2B5EF4-FFF2-40B4-BE49-F238E27FC236}">
                <a16:creationId xmlns:a16="http://schemas.microsoft.com/office/drawing/2014/main" id="{7ED88F5D-0A14-4539-B9EA-C19E69C447D6}"/>
              </a:ext>
            </a:extLst>
          </p:cNvPr>
          <p:cNvSpPr>
            <a:spLocks noGrp="1"/>
          </p:cNvSpPr>
          <p:nvPr>
            <p:ph type="ftr" sz="quarter" idx="11"/>
          </p:nvPr>
        </p:nvSpPr>
        <p:spPr/>
        <p:txBody>
          <a:bodyPr/>
          <a:lstStyle/>
          <a:p>
            <a:r>
              <a:rPr lang="en-US" altLang="ja-JP"/>
              <a:t>Ryuji Kohno(YNU/CWC UofOulu)</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a:ea typeface="ＭＳ Ｐゴシック" charset="-128"/>
              </a:rPr>
              <a:t>Required notices</a:t>
            </a:r>
          </a:p>
          <a:p>
            <a:pPr lvl="1"/>
            <a:r>
              <a:rPr lang="en-US" altLang="ja-JP" sz="2400" dirty="0">
                <a:ea typeface="ＭＳ Ｐゴシック" charset="-128"/>
              </a:rPr>
              <a:t>Affiliation FAQ - http://standards.ieee.org/faqs/affiliationFAQ.html</a:t>
            </a:r>
          </a:p>
          <a:p>
            <a:pPr lvl="1"/>
            <a:r>
              <a:rPr lang="en-US" altLang="ja-JP" sz="2400" dirty="0">
                <a:ea typeface="ＭＳ Ｐゴシック" charset="-128"/>
              </a:rPr>
              <a:t>Anti-Trust FAQ - http://standards.ieee.org/resources/antitrust-guidelines.pdf</a:t>
            </a:r>
          </a:p>
          <a:p>
            <a:pPr lvl="1"/>
            <a:r>
              <a:rPr lang="en-US" altLang="ja-JP" sz="2400" dirty="0">
                <a:ea typeface="ＭＳ Ｐゴシック" charset="-128"/>
              </a:rPr>
              <a:t>Ethics - http://www.ieee.org/portal/cms_docs/about/CoE_poster.pdf</a:t>
            </a:r>
          </a:p>
          <a:p>
            <a:r>
              <a:rPr lang="en-US" altLang="ja-JP" sz="2800" dirty="0">
                <a:ea typeface="ＭＳ Ｐゴシック" charset="-128"/>
              </a:rPr>
              <a:t>Chair and Secretary</a:t>
            </a:r>
          </a:p>
          <a:p>
            <a:pPr lvl="1"/>
            <a:r>
              <a:rPr lang="en-US" altLang="ja-JP" sz="2400" dirty="0">
                <a:ea typeface="ＭＳ Ｐゴシック" charset="-128"/>
              </a:rPr>
              <a:t>Chair is Ryuji Kohno(YNU/CWC </a:t>
            </a:r>
            <a:r>
              <a:rPr lang="en-US" altLang="ja-JP" sz="2400" dirty="0" err="1">
                <a:ea typeface="ＭＳ Ｐゴシック" charset="-128"/>
              </a:rPr>
              <a:t>UofOulu</a:t>
            </a:r>
            <a:r>
              <a:rPr lang="en-US" altLang="ja-JP" sz="2400" dirty="0">
                <a:ea typeface="ＭＳ Ｐゴシック" charset="-128"/>
              </a:rPr>
              <a:t>)</a:t>
            </a:r>
          </a:p>
          <a:p>
            <a:pPr lvl="1"/>
            <a:r>
              <a:rPr lang="en-US" altLang="ja-JP" sz="2400" dirty="0">
                <a:ea typeface="ＭＳ Ｐゴシック" charset="-128"/>
              </a:rPr>
              <a:t>Secretary is Takumi Kobayashi(YNU)</a:t>
            </a:r>
          </a:p>
          <a:p>
            <a:pPr lvl="1"/>
            <a:endParaRPr lang="en-US" altLang="ja-JP" sz="2000" dirty="0">
              <a:ea typeface="ＭＳ Ｐゴシック" charset="-128"/>
            </a:endParaRPr>
          </a:p>
          <a:p>
            <a:pPr lvl="1"/>
            <a:endParaRPr lang="en-US" altLang="ja-JP" sz="2000" dirty="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
        <p:nvSpPr>
          <p:cNvPr id="4" name="フッター プレースホルダー 3">
            <a:extLst>
              <a:ext uri="{FF2B5EF4-FFF2-40B4-BE49-F238E27FC236}">
                <a16:creationId xmlns:a16="http://schemas.microsoft.com/office/drawing/2014/main" id="{B181F6DF-F567-43DC-81E1-6C7AEFCC077E}"/>
              </a:ext>
            </a:extLst>
          </p:cNvPr>
          <p:cNvSpPr>
            <a:spLocks noGrp="1"/>
          </p:cNvSpPr>
          <p:nvPr>
            <p:ph type="ftr" sz="quarter" idx="11"/>
          </p:nvPr>
        </p:nvSpPr>
        <p:spPr/>
        <p:txBody>
          <a:bodyPr/>
          <a:lstStyle/>
          <a:p>
            <a:r>
              <a:rPr lang="en-US" altLang="ja-JP"/>
              <a:t>Ryuji Kohno(YNU/CWC UofOulu)</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1" name="正方形/長方形 10"/>
          <p:cNvSpPr/>
          <p:nvPr/>
        </p:nvSpPr>
        <p:spPr>
          <a:xfrm>
            <a:off x="6161989" y="6525344"/>
            <a:ext cx="2397066" cy="276999"/>
          </a:xfrm>
          <a:prstGeom prst="rect">
            <a:avLst/>
          </a:prstGeom>
        </p:spPr>
        <p:txBody>
          <a:bodyPr wrap="none">
            <a:spAutoFit/>
          </a:bodyPr>
          <a:lstStyle/>
          <a:p>
            <a:r>
              <a:rPr lang="en-US" altLang="ja-JP" dirty="0"/>
              <a:t>Ryuji Kohno(YNU/CWC-Nippon)</a:t>
            </a: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
        <p:nvSpPr>
          <p:cNvPr id="3" name="フッター プレースホルダー 2">
            <a:extLst>
              <a:ext uri="{FF2B5EF4-FFF2-40B4-BE49-F238E27FC236}">
                <a16:creationId xmlns:a16="http://schemas.microsoft.com/office/drawing/2014/main" id="{7BC253D0-7C9E-4364-AAE6-F6ACD0632411}"/>
              </a:ext>
            </a:extLst>
          </p:cNvPr>
          <p:cNvSpPr>
            <a:spLocks noGrp="1"/>
          </p:cNvSpPr>
          <p:nvPr>
            <p:ph type="ftr" sz="quarter" idx="11"/>
          </p:nvPr>
        </p:nvSpPr>
        <p:spPr/>
        <p:txBody>
          <a:bodyPr/>
          <a:lstStyle/>
          <a:p>
            <a:r>
              <a:rPr lang="en-US" altLang="ja-JP"/>
              <a:t>Ryuji Kohno(YNU/CWC UofOulu)</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a:t>Ryuji Kohno(YNU/CWC UofOulu)</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a:t>Ryuji Kohno(YNU/CWC UofOulu)</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a:t>Ryuji Kohno(YNU/CWC UofOulu)</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2020</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36095</TotalTime>
  <Words>2004</Words>
  <Application>Microsoft Office PowerPoint</Application>
  <PresentationFormat>画面に合わせる (4:3)</PresentationFormat>
  <Paragraphs>229</Paragraphs>
  <Slides>12</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Arial</vt:lpstr>
      <vt:lpstr>Courier New</vt:lpstr>
      <vt:lpstr>Monotype Sorts</vt:lpstr>
      <vt:lpstr>Times New Roman</vt:lpstr>
      <vt:lpstr>IEEE-P802_15</vt:lpstr>
      <vt:lpstr>PowerPoint プレゼンテーション</vt:lpstr>
      <vt:lpstr>IEEE 802.15 IG DEP   Opening Information  Virtual Interim Session November 4th, 2020</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Kohno Ryuji</cp:lastModifiedBy>
  <cp:revision>157</cp:revision>
  <cp:lastPrinted>2013-04-17T07:57:49Z</cp:lastPrinted>
  <dcterms:created xsi:type="dcterms:W3CDTF">2013-04-16T01:38:08Z</dcterms:created>
  <dcterms:modified xsi:type="dcterms:W3CDTF">2020-11-04T01:56:45Z</dcterms:modified>
</cp:coreProperties>
</file>