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27" r:id="rId3"/>
    <p:sldId id="328" r:id="rId4"/>
    <p:sldId id="335" r:id="rId5"/>
    <p:sldId id="332" r:id="rId6"/>
    <p:sldId id="346" r:id="rId7"/>
    <p:sldId id="337" r:id="rId8"/>
    <p:sldId id="340" r:id="rId9"/>
    <p:sldId id="345" r:id="rId10"/>
    <p:sldId id="344" r:id="rId11"/>
    <p:sldId id="343"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59"/>
    <p:restoredTop sz="95701" autoAdjust="0"/>
  </p:normalViewPr>
  <p:slideViewPr>
    <p:cSldViewPr>
      <p:cViewPr varScale="1">
        <p:scale>
          <a:sx n="109" d="100"/>
          <a:sy n="109" d="100"/>
        </p:scale>
        <p:origin x="196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612111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80678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498732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4474038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894721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Nov 2020</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&lt;Nov 2020&gt;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15-20-0304-02-secn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0/15-20-0280-00-0000-moving-drafts-to-sa-ballots.ppt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Nov 2020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4 Nov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cs typeface="+mn-cs"/>
              </a:rPr>
              <a:t>for Nov 2020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Nov 2020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closing report </a:t>
            </a:r>
            <a:r>
              <a:rPr lang="en-US" sz="1600" dirty="0">
                <a:latin typeface="Times New Roman" pitchFamily="18" charset="0"/>
                <a:ea typeface="ＭＳ Ｐゴシック" pitchFamily="-65" charset="-128"/>
              </a:rPr>
              <a:t>for Nov 2020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&lt;Nov 2020&gt;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P802.15.4y-D2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Kunal Shah (</a:t>
            </a:r>
            <a:r>
              <a:rPr lang="en-US" altLang="en-US" sz="2000" dirty="0" err="1">
                <a:solidFill>
                  <a:srgbClr val="000000"/>
                </a:solidFill>
              </a:rPr>
              <a:t>Itron</a:t>
            </a:r>
            <a:r>
              <a:rPr lang="en-US" altLang="en-US" sz="2000" dirty="0">
                <a:solidFill>
                  <a:srgbClr val="000000"/>
                </a:solidFill>
              </a:rPr>
              <a:t>)</a:t>
            </a:r>
          </a:p>
          <a:p>
            <a:pPr lvl="2" eaLnBrk="1" hangingPunct="1">
              <a:spcBef>
                <a:spcPts val="375"/>
              </a:spcBef>
              <a:buSzPct val="100000"/>
            </a:pPr>
            <a:r>
              <a:rPr lang="en-US" altLang="en-US" sz="2000" dirty="0">
                <a:solidFill>
                  <a:srgbClr val="000000"/>
                </a:solidFill>
              </a:rPr>
              <a:t>Seconded By:   </a:t>
            </a:r>
            <a:r>
              <a:rPr lang="en-US" altLang="en-US" sz="2000" dirty="0" err="1">
                <a:solidFill>
                  <a:srgbClr val="000000"/>
                </a:solidFill>
              </a:rPr>
              <a:t>Tero</a:t>
            </a:r>
            <a:r>
              <a:rPr lang="en-US" altLang="en-US" sz="2000" dirty="0">
                <a:solidFill>
                  <a:srgbClr val="000000"/>
                </a:solidFill>
              </a:rPr>
              <a:t> </a:t>
            </a:r>
            <a:r>
              <a:rPr lang="en-US" altLang="en-US" sz="2000" dirty="0" err="1">
                <a:solidFill>
                  <a:srgbClr val="000000"/>
                </a:solidFill>
              </a:rPr>
              <a:t>Kivinen</a:t>
            </a:r>
            <a:r>
              <a:rPr lang="en-US" altLang="en-US" sz="2000" dirty="0">
                <a:solidFill>
                  <a:srgbClr val="000000"/>
                </a:solidFill>
              </a:rPr>
              <a:t> (self)</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131996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SA balloting of the P802.15.4y-D2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Don Sturek (</a:t>
            </a:r>
            <a:r>
              <a:rPr lang="en-US" altLang="en-US" sz="2000" dirty="0" err="1">
                <a:solidFill>
                  <a:srgbClr val="000000"/>
                </a:solidFill>
              </a:rPr>
              <a:t>Itron</a:t>
            </a:r>
            <a:r>
              <a:rPr lang="en-US" altLang="en-US" sz="2000" dirty="0">
                <a:solidFill>
                  <a:srgbClr val="000000"/>
                </a:solidFill>
              </a:rPr>
              <a:t>)</a:t>
            </a:r>
          </a:p>
          <a:p>
            <a:pPr lvl="2" eaLnBrk="1" hangingPunct="1">
              <a:spcBef>
                <a:spcPts val="375"/>
              </a:spcBef>
              <a:buSzPct val="100000"/>
            </a:pPr>
            <a:r>
              <a:rPr lang="en-US" altLang="en-US" sz="2000" dirty="0">
                <a:solidFill>
                  <a:srgbClr val="000000"/>
                </a:solidFill>
              </a:rPr>
              <a:t>Seconded By:   </a:t>
            </a:r>
            <a:r>
              <a:rPr lang="en-US" altLang="en-US" sz="2000" dirty="0" err="1">
                <a:solidFill>
                  <a:srgbClr val="000000"/>
                </a:solidFill>
              </a:rPr>
              <a:t>Tero</a:t>
            </a:r>
            <a:r>
              <a:rPr lang="en-US" altLang="en-US" sz="2000" dirty="0">
                <a:solidFill>
                  <a:srgbClr val="000000"/>
                </a:solidFill>
              </a:rPr>
              <a:t> </a:t>
            </a:r>
            <a:r>
              <a:rPr lang="en-US" altLang="en-US" sz="2000" dirty="0" err="1">
                <a:solidFill>
                  <a:srgbClr val="000000"/>
                </a:solidFill>
              </a:rPr>
              <a:t>Kivinen</a:t>
            </a:r>
            <a:r>
              <a:rPr lang="en-US" altLang="en-US" sz="2000" dirty="0">
                <a:solidFill>
                  <a:srgbClr val="000000"/>
                </a:solidFill>
              </a:rPr>
              <a:t> (self)</a:t>
            </a:r>
          </a:p>
          <a:p>
            <a:pPr lvl="2" eaLnBrk="1" hangingPunct="1">
              <a:spcBef>
                <a:spcPts val="375"/>
              </a:spcBef>
              <a:buSzPct val="100000"/>
            </a:pPr>
            <a:r>
              <a:rPr lang="en-US" altLang="en-US" sz="2000" dirty="0">
                <a:solidFill>
                  <a:srgbClr val="000000"/>
                </a:solidFill>
              </a:rPr>
              <a:t>Results recorded via Direct Vote Live</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3614333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Nov 4, 2020</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Nov 2020</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Nov 2020 plenary</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800" dirty="0">
                <a:solidFill>
                  <a:srgbClr val="000000"/>
                </a:solidFill>
              </a:rPr>
              <a:t>Approve draft D2 to SA Ballot</a:t>
            </a:r>
          </a:p>
          <a:p>
            <a:pPr marL="800100" indent="-457200">
              <a:spcBef>
                <a:spcPts val="375"/>
              </a:spcBef>
              <a:buSzPct val="100000"/>
              <a:buFont typeface="Arial" panose="020B0604020202020204" pitchFamily="34" charset="0"/>
              <a:buChar char="•"/>
            </a:pPr>
            <a:r>
              <a:rPr lang="en-US" altLang="en-US" sz="2800" dirty="0">
                <a:solidFill>
                  <a:srgbClr val="000000"/>
                </a:solidFill>
              </a:rPr>
              <a:t>Create CRG for comment resolution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Begin SA Ballot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Comment resolution on SA ballot draft when the ballot closes.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Recirculation(s) of SA Ballot draft as needed</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Nov 2020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November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SA ballot (send to REVCOM around early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next IEEE 802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SA Ballot draft</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If finished with SA Ballot, declare victory!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42285694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Sending WG drafts to SA Ballot</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Instructions in:</a:t>
            </a:r>
          </a:p>
          <a:p>
            <a:pPr marL="914400" lvl="1" indent="-457200" eaLnBrk="1" hangingPunct="1">
              <a:spcBef>
                <a:spcPts val="375"/>
              </a:spcBef>
              <a:buSzPct val="100000"/>
              <a:buFont typeface="Arial" panose="020B0604020202020204" pitchFamily="34" charset="0"/>
              <a:buChar char="•"/>
            </a:pPr>
            <a:r>
              <a:rPr lang="en-US" altLang="en-US" sz="2800" dirty="0">
                <a:solidFill>
                  <a:schemeClr val="tx1"/>
                </a:solidFill>
                <a:hlinkClick r:id="rId3"/>
              </a:rPr>
              <a:t>https://mentor.ieee.org/802.15/dcn/20/15-20-0280-00-0000-moving-drafts-to-sa-ballots.pptx</a:t>
            </a:r>
            <a:r>
              <a:rPr lang="en-US" altLang="en-US" sz="2800" dirty="0">
                <a:solidFill>
                  <a:schemeClr val="tx1"/>
                </a:solidFill>
              </a:rPr>
              <a:t>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SA Ballot Motion </a:t>
            </a:r>
          </a:p>
          <a:p>
            <a:endParaRPr lang="en-US" altLang="en-US" sz="2400" dirty="0">
              <a:solidFill>
                <a:srgbClr val="000000"/>
              </a:solidFill>
            </a:endParaRPr>
          </a:p>
          <a:p>
            <a:pPr marL="0" indent="0">
              <a:buNone/>
            </a:pPr>
            <a:r>
              <a:rPr lang="en-US" sz="2400" dirty="0">
                <a:solidFill>
                  <a:schemeClr val="tx1"/>
                </a:solidFill>
              </a:rPr>
              <a:t>Motion</a:t>
            </a:r>
          </a:p>
          <a:p>
            <a:r>
              <a:rPr lang="en-US" sz="2400" i="1" dirty="0">
                <a:solidFill>
                  <a:schemeClr val="tx1"/>
                </a:solidFill>
              </a:rPr>
              <a:t>802.15.4y has reviewed and approves the CSD [ec-18-0084-00-ACSD-802-15-4y]; and requests unconditional approval from the EC to submit P802.15.4y_D2 to Standards Association ballot.</a:t>
            </a:r>
            <a:endParaRPr lang="en-US" sz="2400" dirty="0">
              <a:solidFill>
                <a:schemeClr val="tx1"/>
              </a:solidFill>
            </a:endParaRP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Kunal Shah (</a:t>
            </a:r>
            <a:r>
              <a:rPr lang="en-US" altLang="en-US" sz="2000" dirty="0" err="1">
                <a:solidFill>
                  <a:srgbClr val="000000"/>
                </a:solidFill>
              </a:rPr>
              <a:t>Itron</a:t>
            </a:r>
            <a:r>
              <a:rPr lang="en-US" altLang="en-US" sz="2000" dirty="0">
                <a:solidFill>
                  <a:srgbClr val="000000"/>
                </a:solidFill>
              </a:rPr>
              <a:t>)</a:t>
            </a:r>
          </a:p>
          <a:p>
            <a:pPr lvl="2" eaLnBrk="1" hangingPunct="1">
              <a:spcBef>
                <a:spcPts val="375"/>
              </a:spcBef>
              <a:buSzPct val="100000"/>
            </a:pPr>
            <a:r>
              <a:rPr lang="en-US" altLang="en-US" sz="2000" dirty="0">
                <a:solidFill>
                  <a:srgbClr val="000000"/>
                </a:solidFill>
              </a:rPr>
              <a:t>Seconded By:   Gary </a:t>
            </a:r>
            <a:r>
              <a:rPr lang="en-US" altLang="en-US" sz="2000" dirty="0" err="1">
                <a:solidFill>
                  <a:srgbClr val="000000"/>
                </a:solidFill>
              </a:rPr>
              <a:t>Stuebing</a:t>
            </a:r>
            <a:r>
              <a:rPr lang="en-US" altLang="en-US" sz="2000" dirty="0">
                <a:solidFill>
                  <a:srgbClr val="000000"/>
                </a:solidFill>
              </a:rPr>
              <a:t> (Cisco)</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45277971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SA Ballot Motion </a:t>
            </a:r>
          </a:p>
          <a:p>
            <a:endParaRPr lang="en-US" altLang="en-US" sz="2400" dirty="0">
              <a:solidFill>
                <a:srgbClr val="000000"/>
              </a:solidFill>
            </a:endParaRPr>
          </a:p>
          <a:p>
            <a:pPr marL="0" indent="0">
              <a:buNone/>
            </a:pPr>
            <a:r>
              <a:rPr lang="en-US" sz="2400" dirty="0">
                <a:solidFill>
                  <a:schemeClr val="tx1"/>
                </a:solidFill>
              </a:rPr>
              <a:t>Motion</a:t>
            </a:r>
          </a:p>
          <a:p>
            <a:r>
              <a:rPr lang="en-US" sz="2400" i="1" dirty="0">
                <a:solidFill>
                  <a:schemeClr val="tx1"/>
                </a:solidFill>
              </a:rPr>
              <a:t>802.15 has reviewed and approves the CSD [ec-18-0084-00-ACSD-802-15-4y]; and requests unconditional approval from the EC to submit P802.15.4y_D2 to Standards Association ballot.</a:t>
            </a:r>
            <a:endParaRPr lang="en-US" sz="2400" dirty="0">
              <a:solidFill>
                <a:schemeClr val="tx1"/>
              </a:solidFill>
            </a:endParaRP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Don Sturek (</a:t>
            </a:r>
            <a:r>
              <a:rPr lang="en-US" altLang="en-US" sz="2000" dirty="0" err="1">
                <a:solidFill>
                  <a:srgbClr val="000000"/>
                </a:solidFill>
              </a:rPr>
              <a:t>Itron</a:t>
            </a:r>
            <a:r>
              <a:rPr lang="en-US" altLang="en-US" sz="2000" dirty="0">
                <a:solidFill>
                  <a:srgbClr val="000000"/>
                </a:solidFill>
              </a:rPr>
              <a:t>)</a:t>
            </a:r>
          </a:p>
          <a:p>
            <a:pPr lvl="2" eaLnBrk="1" hangingPunct="1">
              <a:spcBef>
                <a:spcPts val="375"/>
              </a:spcBef>
              <a:buSzPct val="100000"/>
            </a:pPr>
            <a:r>
              <a:rPr lang="en-US" altLang="en-US" sz="2000" dirty="0">
                <a:solidFill>
                  <a:srgbClr val="000000"/>
                </a:solidFill>
              </a:rPr>
              <a:t>Seconded By:  </a:t>
            </a:r>
            <a:r>
              <a:rPr lang="en-US" altLang="en-US" sz="2000" dirty="0" err="1">
                <a:solidFill>
                  <a:srgbClr val="000000"/>
                </a:solidFill>
              </a:rPr>
              <a:t>Tero</a:t>
            </a:r>
            <a:r>
              <a:rPr lang="en-US" altLang="en-US" sz="2000" dirty="0">
                <a:solidFill>
                  <a:srgbClr val="000000"/>
                </a:solidFill>
              </a:rPr>
              <a:t> </a:t>
            </a:r>
            <a:r>
              <a:rPr lang="en-US" altLang="en-US" sz="2000" dirty="0" err="1">
                <a:solidFill>
                  <a:srgbClr val="000000"/>
                </a:solidFill>
              </a:rPr>
              <a:t>Kivinen</a:t>
            </a:r>
            <a:r>
              <a:rPr lang="en-US" altLang="en-US" sz="2000" dirty="0">
                <a:solidFill>
                  <a:srgbClr val="000000"/>
                </a:solidFill>
              </a:rPr>
              <a:t> (self)</a:t>
            </a:r>
          </a:p>
          <a:p>
            <a:pPr lvl="2" eaLnBrk="1" hangingPunct="1">
              <a:spcBef>
                <a:spcPts val="375"/>
              </a:spcBef>
              <a:buSzPct val="100000"/>
            </a:pPr>
            <a:r>
              <a:rPr lang="en-US" altLang="en-US" sz="2000" dirty="0">
                <a:solidFill>
                  <a:srgbClr val="000000"/>
                </a:solidFill>
              </a:rPr>
              <a:t>Vote recorded via Direct Vote Live</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Nov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32823792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41297</TotalTime>
  <Words>904</Words>
  <Application>Microsoft Macintosh PowerPoint</Application>
  <PresentationFormat>On-screen Show (4:3)</PresentationFormat>
  <Paragraphs>141</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777</cp:revision>
  <cp:lastPrinted>2015-07-14T16:02:16Z</cp:lastPrinted>
  <dcterms:created xsi:type="dcterms:W3CDTF">2009-07-12T16:25:16Z</dcterms:created>
  <dcterms:modified xsi:type="dcterms:W3CDTF">2020-11-12T15:00:23Z</dcterms:modified>
  <cp:category/>
</cp:coreProperties>
</file>