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37.xml" ContentType="application/vnd.openxmlformats-officedocument.presentationml.slideLayout+xml"/>
  <Override PartName="/ppt/slideLayouts/slideLayout7.xml" ContentType="application/vnd.openxmlformats-officedocument.presentationml.slideLayout+xml"/>
  <Override PartName="/ppt/slideLayouts/slideLayout38.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 id="262" r:id="rId12"/>
    <p:sldId id="263" r:id="rId13"/>
    <p:sldId id="264" r:id="rId14"/>
    <p:sldId id="265" r:id="rId15"/>
    <p:sldId id="266" r:id="rId16"/>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1"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3"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54"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8"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59"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160"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62"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63"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64"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66"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67"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68"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70"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171"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73"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74"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75"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176"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78"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179"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180"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181"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182"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183"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6080" cy="2070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802-15-20-0302-01</a:t>
            </a:r>
            <a:endParaRPr b="0" lang="fi-FI"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2320" cy="29880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2320" cy="29880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00BECED7-578C-48D2-A1D8-C319AA4CA741}"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6" name="CustomShape 7"/>
          <p:cNvSpPr/>
          <p:nvPr/>
        </p:nvSpPr>
        <p:spPr>
          <a:xfrm>
            <a:off x="7040160" y="6490080"/>
            <a:ext cx="1732320" cy="29880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7" name="CustomShape 8"/>
          <p:cNvSpPr/>
          <p:nvPr/>
        </p:nvSpPr>
        <p:spPr>
          <a:xfrm>
            <a:off x="685800" y="365760"/>
            <a:ext cx="2567880" cy="20700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Nov 2020</a:t>
            </a:r>
            <a:endParaRPr b="0" lang="fi-FI"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6080" cy="2070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802-15-20-0302-01</a:t>
            </a:r>
            <a:endParaRPr b="0" lang="fi-FI"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2320" cy="29880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2320" cy="29880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34CBF9E4-1FE4-4166-9DB1-F927D26A38DB}" type="slidenum">
              <a:rPr b="0" lang="fi-FI" sz="2000" spc="-1" strike="noStrike">
                <a:solidFill>
                  <a:srgbClr val="000000"/>
                </a:solidFill>
                <a:latin typeface="Times New Roman"/>
                <a:ea typeface="DejaVu Sans"/>
              </a:rPr>
              <a:t>1</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52" name="CustomShape 7"/>
          <p:cNvSpPr/>
          <p:nvPr/>
        </p:nvSpPr>
        <p:spPr>
          <a:xfrm>
            <a:off x="7040160" y="6490080"/>
            <a:ext cx="1732320" cy="29880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53" name="CustomShape 8"/>
          <p:cNvSpPr/>
          <p:nvPr/>
        </p:nvSpPr>
        <p:spPr>
          <a:xfrm>
            <a:off x="685800" y="365760"/>
            <a:ext cx="2567880" cy="20700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Nov 2020</a:t>
            </a:r>
            <a:endParaRPr b="0" lang="fi-FI"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6080" cy="2070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802-15-20-0302-01</a:t>
            </a:r>
            <a:endParaRPr b="0" lang="fi-FI"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2320" cy="29880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2320" cy="29880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92DF2B6D-20E0-4A6B-8FC4-5E79B7CFB61C}" type="slidenum">
              <a:rPr b="0" lang="fi-FI" sz="2000" spc="-1" strike="noStrike">
                <a:solidFill>
                  <a:srgbClr val="000000"/>
                </a:solidFill>
                <a:latin typeface="Times New Roman"/>
                <a:ea typeface="DejaVu Sans"/>
              </a:rPr>
              <a:t>1</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98" name="CustomShape 7"/>
          <p:cNvSpPr/>
          <p:nvPr/>
        </p:nvSpPr>
        <p:spPr>
          <a:xfrm>
            <a:off x="7040160" y="6490080"/>
            <a:ext cx="1732320" cy="29880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99" name="CustomShape 8"/>
          <p:cNvSpPr/>
          <p:nvPr/>
        </p:nvSpPr>
        <p:spPr>
          <a:xfrm>
            <a:off x="685800" y="365760"/>
            <a:ext cx="2567880" cy="20700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Nov 2020</a:t>
            </a:r>
            <a:endParaRPr b="0" lang="fi-FI" sz="1400" spc="-1" strike="noStrike">
              <a:latin typeface="Arial"/>
            </a:endParaRPr>
          </a:p>
        </p:txBody>
      </p:sp>
      <p:sp>
        <p:nvSpPr>
          <p:cNvPr id="100" name="PlaceHolder 9"/>
          <p:cNvSpPr>
            <a:spLocks noGrp="1"/>
          </p:cNvSpPr>
          <p:nvPr>
            <p:ph type="title"/>
          </p:nvPr>
        </p:nvSpPr>
        <p:spPr>
          <a:xfrm>
            <a:off x="457200" y="273240"/>
            <a:ext cx="8228880" cy="1145160"/>
          </a:xfrm>
          <a:prstGeom prst="rect">
            <a:avLst/>
          </a:prstGeom>
        </p:spPr>
        <p:txBody>
          <a:bodyPr lIns="0" rIns="0" tIns="0" bIns="0" anchor="ctr">
            <a:spAutoFit/>
          </a:bodyPr>
          <a:p>
            <a:r>
              <a:rPr b="0" lang="fi-FI" sz="1800" spc="-1" strike="noStrike">
                <a:latin typeface="Arial"/>
              </a:rPr>
              <a:t>Click to edit the title text format</a:t>
            </a:r>
            <a:endParaRPr b="0" lang="fi-FI" sz="1800" spc="-1" strike="noStrike">
              <a:latin typeface="Arial"/>
            </a:endParaRPr>
          </a:p>
        </p:txBody>
      </p:sp>
      <p:sp>
        <p:nvSpPr>
          <p:cNvPr id="101" name="PlaceHolder 10"/>
          <p:cNvSpPr>
            <a:spLocks noGrp="1"/>
          </p:cNvSpPr>
          <p:nvPr>
            <p:ph type="body"/>
          </p:nvPr>
        </p:nvSpPr>
        <p:spPr>
          <a:xfrm>
            <a:off x="457200" y="1604520"/>
            <a:ext cx="82288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1800" spc="-1" strike="noStrike">
                <a:latin typeface="Arial"/>
              </a:rPr>
              <a:t>Click to edit the outline text format</a:t>
            </a:r>
            <a:endParaRPr b="0" lang="fi-FI" sz="1800" spc="-1" strike="noStrike">
              <a:latin typeface="Arial"/>
            </a:endParaRPr>
          </a:p>
          <a:p>
            <a:pPr lvl="1" marL="864000" indent="-324000">
              <a:spcBef>
                <a:spcPts val="1134"/>
              </a:spcBef>
              <a:buClr>
                <a:srgbClr val="000000"/>
              </a:buClr>
              <a:buSzPct val="75000"/>
              <a:buFont typeface="Symbol" charset="2"/>
              <a:buChar char=""/>
            </a:pPr>
            <a:r>
              <a:rPr b="0" lang="fi-FI" sz="1800" spc="-1" strike="noStrike">
                <a:latin typeface="Arial"/>
              </a:rPr>
              <a:t>Second Outline Level</a:t>
            </a:r>
            <a:endParaRPr b="0" lang="fi-FI" sz="1800" spc="-1" strike="noStrike">
              <a:latin typeface="Arial"/>
            </a:endParaRPr>
          </a:p>
          <a:p>
            <a:pPr lvl="2" marL="1296000" indent="-288000">
              <a:spcBef>
                <a:spcPts val="850"/>
              </a:spcBef>
              <a:buClr>
                <a:srgbClr val="000000"/>
              </a:buClr>
              <a:buSzPct val="45000"/>
              <a:buFont typeface="Wingdings" charset="2"/>
              <a:buChar char=""/>
            </a:pPr>
            <a:r>
              <a:rPr b="0" lang="fi-FI" sz="1800" spc="-1" strike="noStrike">
                <a:latin typeface="Arial"/>
              </a:rPr>
              <a:t>Third Outline Level</a:t>
            </a:r>
            <a:endParaRPr b="0" lang="fi-FI" sz="1800" spc="-1" strike="noStrike">
              <a:latin typeface="Arial"/>
            </a:endParaRPr>
          </a:p>
          <a:p>
            <a:pPr lvl="3" marL="1728000" indent="-216000">
              <a:spcBef>
                <a:spcPts val="567"/>
              </a:spcBef>
              <a:buClr>
                <a:srgbClr val="000000"/>
              </a:buClr>
              <a:buSzPct val="75000"/>
              <a:buFont typeface="Symbol" charset="2"/>
              <a:buChar char=""/>
            </a:pPr>
            <a:r>
              <a:rPr b="0" lang="fi-FI" sz="1800" spc="-1" strike="noStrike">
                <a:latin typeface="Arial"/>
              </a:rPr>
              <a:t>Fourth Outline Level</a:t>
            </a:r>
            <a:endParaRPr b="0" lang="fi-FI" sz="1800" spc="-1" strike="noStrike">
              <a:latin typeface="Arial"/>
            </a:endParaRPr>
          </a:p>
          <a:p>
            <a:pPr lvl="4" marL="2160000" indent="-216000">
              <a:spcBef>
                <a:spcPts val="283"/>
              </a:spcBef>
              <a:buClr>
                <a:srgbClr val="000000"/>
              </a:buClr>
              <a:buSzPct val="45000"/>
              <a:buFont typeface="Wingdings" charset="2"/>
              <a:buChar char=""/>
            </a:pPr>
            <a:r>
              <a:rPr b="0" lang="fi-FI" sz="1800" spc="-1" strike="noStrike">
                <a:latin typeface="Arial"/>
              </a:rPr>
              <a:t>Fifth Outline Level</a:t>
            </a:r>
            <a:endParaRPr b="0" lang="fi-FI" sz="1800" spc="-1" strike="noStrike">
              <a:latin typeface="Arial"/>
            </a:endParaRPr>
          </a:p>
          <a:p>
            <a:pPr lvl="5" marL="2592000" indent="-216000">
              <a:spcBef>
                <a:spcPts val="283"/>
              </a:spcBef>
              <a:buClr>
                <a:srgbClr val="000000"/>
              </a:buClr>
              <a:buSzPct val="45000"/>
              <a:buFont typeface="Wingdings" charset="2"/>
              <a:buChar char=""/>
            </a:pPr>
            <a:r>
              <a:rPr b="0" lang="fi-FI" sz="1800" spc="-1" strike="noStrike">
                <a:latin typeface="Arial"/>
              </a:rPr>
              <a:t>Sixth Outline Level</a:t>
            </a:r>
            <a:endParaRPr b="0" lang="fi-FI" sz="1800" spc="-1" strike="noStrike">
              <a:latin typeface="Arial"/>
            </a:endParaRPr>
          </a:p>
          <a:p>
            <a:pPr lvl="6" marL="3024000" indent="-216000">
              <a:spcBef>
                <a:spcPts val="283"/>
              </a:spcBef>
              <a:buClr>
                <a:srgbClr val="000000"/>
              </a:buClr>
              <a:buSzPct val="45000"/>
              <a:buFont typeface="Wingdings" charset="2"/>
              <a:buChar char=""/>
            </a:pPr>
            <a:r>
              <a:rPr b="0" lang="fi-FI" sz="1800" spc="-1" strike="noStrike">
                <a:latin typeface="Arial"/>
              </a:rPr>
              <a:t>Seventh Outline Level</a:t>
            </a:r>
            <a:endParaRPr b="0" lang="fi-FI"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56080" cy="2070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802-15-20-0302-01</a:t>
            </a:r>
            <a:endParaRPr b="0" lang="fi-FI" sz="1400" spc="-1" strike="noStrike">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0" name="CustomShape 3"/>
          <p:cNvSpPr/>
          <p:nvPr/>
        </p:nvSpPr>
        <p:spPr>
          <a:xfrm>
            <a:off x="685800" y="6475320"/>
            <a:ext cx="1732320" cy="29880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3" name="CustomShape 6"/>
          <p:cNvSpPr/>
          <p:nvPr/>
        </p:nvSpPr>
        <p:spPr>
          <a:xfrm>
            <a:off x="3749040" y="6475320"/>
            <a:ext cx="1732320" cy="29880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F05B286E-EBAF-42C9-A922-3F27AD93AA1A}" type="slidenum">
              <a:rPr b="0" lang="fi-FI" sz="2000" spc="-1" strike="noStrike">
                <a:solidFill>
                  <a:srgbClr val="000000"/>
                </a:solidFill>
                <a:latin typeface="Times New Roman"/>
                <a:ea typeface="DejaVu Sans"/>
              </a:rPr>
              <a:t>1</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144" name="CustomShape 7"/>
          <p:cNvSpPr/>
          <p:nvPr/>
        </p:nvSpPr>
        <p:spPr>
          <a:xfrm>
            <a:off x="7040160" y="6490080"/>
            <a:ext cx="1732320" cy="29880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145" name="CustomShape 8"/>
          <p:cNvSpPr/>
          <p:nvPr/>
        </p:nvSpPr>
        <p:spPr>
          <a:xfrm>
            <a:off x="685800" y="365760"/>
            <a:ext cx="2567880" cy="20700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Nov 2020</a:t>
            </a:r>
            <a:endParaRPr b="0" lang="fi-FI" sz="1400" spc="-1" strike="noStrike">
              <a:latin typeface="Arial"/>
            </a:endParaRPr>
          </a:p>
        </p:txBody>
      </p:sp>
      <p:sp>
        <p:nvSpPr>
          <p:cNvPr id="146"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147"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www.timeanddate.com/worldclock/meetingdetails.html?year=2021&amp;month=1&amp;day=5&amp;hour=21&amp;min=0&amp;sec=0&amp;p1=179&amp;p2=101&amp;p3=137" TargetMode="External"/><Relationship Id="rId2" Type="http://schemas.openxmlformats.org/officeDocument/2006/relationships/slideLayout" Target="../slideLayouts/slideLayout37.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CustomShape 1"/>
          <p:cNvSpPr/>
          <p:nvPr/>
        </p:nvSpPr>
        <p:spPr>
          <a:xfrm>
            <a:off x="152280" y="609480"/>
            <a:ext cx="8985240" cy="461988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fi-FI"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latin typeface="Arial"/>
            </a:endParaRPr>
          </a:p>
          <a:p>
            <a:pPr>
              <a:lnSpc>
                <a:spcPct val="100000"/>
              </a:lnSpc>
            </a:pPr>
            <a:endParaRPr b="0" lang="fi-FI" sz="1800" spc="-1" strike="noStrike">
              <a:latin typeface="Arial"/>
            </a:endParaRPr>
          </a:p>
          <a:p>
            <a:pPr>
              <a:lnSpc>
                <a:spcPct val="100000"/>
              </a:lnSpc>
            </a:pPr>
            <a:r>
              <a:rPr b="1" lang="fi-FI" sz="1600" spc="-1" strike="noStrike">
                <a:solidFill>
                  <a:srgbClr val="000000"/>
                </a:solidFill>
                <a:latin typeface="Times New Roman"/>
                <a:ea typeface="DejaVu Sans"/>
              </a:rPr>
              <a:t>Submission Title:</a:t>
            </a:r>
            <a:r>
              <a:rPr b="0" lang="fi-FI" sz="1600" spc="-1" strike="noStrike">
                <a:solidFill>
                  <a:srgbClr val="000000"/>
                </a:solidFill>
                <a:latin typeface="Times New Roman"/>
                <a:ea typeface="DejaVu Sans"/>
              </a:rPr>
              <a:t> TG9ma Closing Report for November Meeting</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Date Submitted: 30 October, 2020</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Source:</a:t>
            </a:r>
            <a:r>
              <a:rPr b="0" lang="fi-FI" sz="1600" spc="-1" strike="noStrike">
                <a:solidFill>
                  <a:srgbClr val="000000"/>
                </a:solidFill>
                <a:latin typeface="Times New Roman"/>
                <a:ea typeface="DejaVu Sans"/>
              </a:rPr>
              <a:t> Tero Kivinen</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Company -</a:t>
            </a:r>
            <a:endParaRPr b="0" lang="fi-FI" sz="1600" spc="-1" strike="noStrike">
              <a:latin typeface="Arial"/>
            </a:endParaRPr>
          </a:p>
          <a:p>
            <a:pPr>
              <a:lnSpc>
                <a:spcPct val="100000"/>
              </a:lnSpc>
            </a:pPr>
            <a:r>
              <a:rPr b="0" lang="fi-FI" sz="1600" spc="-1" strike="noStrike">
                <a:solidFill>
                  <a:srgbClr val="000000"/>
                </a:solidFill>
                <a:latin typeface="Times New Roman"/>
                <a:ea typeface="DejaVu Sans"/>
              </a:rPr>
              <a:t>E-Mail: kivinen@iki.fi</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Re:</a:t>
            </a:r>
            <a:r>
              <a:rPr b="0" lang="fi-FI" sz="1600" spc="-1" strike="noStrike">
                <a:solidFill>
                  <a:srgbClr val="000000"/>
                </a:solidFill>
                <a:latin typeface="Times New Roman"/>
                <a:ea typeface="DejaVu Sans"/>
              </a:rPr>
              <a:t> TG9ma Closing for November Meeting</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Abstract:</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0" lang="fi-FI" sz="1600" spc="-1" strike="noStrike">
                <a:solidFill>
                  <a:srgbClr val="000000"/>
                </a:solidFill>
                <a:latin typeface="Times New Roman"/>
                <a:ea typeface="DejaVu Sans"/>
              </a:rPr>
              <a:t>Closing Report for TG9ma meeting for November Meeting.</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Purpose: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Provide information which kind of changes are needed to the standard.</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Notice: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Release: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fi-FI" sz="1600" spc="-1" strike="noStrike">
                <a:solidFill>
                  <a:srgbClr val="000000"/>
                </a:solidFill>
                <a:latin typeface="Times New Roman"/>
                <a:ea typeface="DejaVu Sans"/>
              </a:rPr>
              <a:t>	</a:t>
            </a:r>
            <a:endParaRPr b="0" lang="fi-FI"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457200" y="582120"/>
            <a:ext cx="82274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CRG Calls</a:t>
            </a:r>
            <a:endParaRPr b="0" lang="fi-FI" sz="4400" spc="-1" strike="noStrike">
              <a:latin typeface="Arial"/>
            </a:endParaRPr>
          </a:p>
        </p:txBody>
      </p:sp>
      <p:sp>
        <p:nvSpPr>
          <p:cNvPr id="205" name="CustomShape 2"/>
          <p:cNvSpPr/>
          <p:nvPr/>
        </p:nvSpPr>
        <p:spPr>
          <a:xfrm>
            <a:off x="457200" y="1604520"/>
            <a:ext cx="8227440" cy="3975480"/>
          </a:xfrm>
          <a:prstGeom prst="rect">
            <a:avLst/>
          </a:prstGeom>
          <a:noFill/>
          <a:ln>
            <a:noFill/>
          </a:ln>
        </p:spPr>
        <p:style>
          <a:lnRef idx="0"/>
          <a:fillRef idx="0"/>
          <a:effectRef idx="0"/>
          <a:fontRef idx="minor"/>
        </p:style>
        <p:txBody>
          <a:bodyPr lIns="0" rIns="0" tIns="0" bIns="0">
            <a:normAutofit/>
          </a:bodyPr>
          <a:p>
            <a:pPr marL="432000" indent="-3222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CRG Will be having weekly teleconferences every Tuesday 16:00 EST starting at Tuesday 5</a:t>
            </a:r>
            <a:r>
              <a:rPr b="0" lang="fi-FI" sz="3200" spc="-1" strike="noStrike" baseline="101000">
                <a:solidFill>
                  <a:srgbClr val="000000"/>
                </a:solidFill>
                <a:latin typeface="Arial"/>
                <a:ea typeface="DejaVu Sans"/>
              </a:rPr>
              <a:t>th</a:t>
            </a:r>
            <a:r>
              <a:rPr b="0" lang="fi-FI" sz="3200" spc="-1" strike="noStrike">
                <a:solidFill>
                  <a:srgbClr val="000000"/>
                </a:solidFill>
                <a:latin typeface="Arial"/>
                <a:ea typeface="DejaVu Sans"/>
              </a:rPr>
              <a:t> of January 2021</a:t>
            </a:r>
            <a:endParaRPr b="0" lang="fi-FI" sz="3200" spc="-1" strike="noStrike">
              <a:latin typeface="Arial"/>
            </a:endParaRPr>
          </a:p>
          <a:p>
            <a:pPr marL="432000" indent="-32220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1"/>
              </a:rPr>
              <a:t>https://www.timeanddate.com/worldclock/meetingdetails.html?year=2021&amp;month=1&amp;day=5&amp;hour=21&amp;min=0&amp;sec=0&amp;p1=179&amp;p2=101&amp;p3=137</a:t>
            </a:r>
            <a:endParaRPr b="0" lang="fi-FI" sz="3200" spc="-1" strike="noStrike">
              <a:latin typeface="Arial"/>
            </a:endParaRPr>
          </a:p>
          <a:p>
            <a:pPr>
              <a:lnSpc>
                <a:spcPct val="100000"/>
              </a:lnSpc>
              <a:spcBef>
                <a:spcPts val="1417"/>
              </a:spcBef>
            </a:pP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CustomShape 1"/>
          <p:cNvSpPr/>
          <p:nvPr/>
        </p:nvSpPr>
        <p:spPr>
          <a:xfrm>
            <a:off x="685800" y="685440"/>
            <a:ext cx="7765920" cy="1060560"/>
          </a:xfrm>
          <a:prstGeom prst="rect">
            <a:avLst/>
          </a:prstGeom>
          <a:noFill/>
          <a:ln>
            <a:noFill/>
          </a:ln>
        </p:spPr>
        <p:style>
          <a:lnRef idx="0"/>
          <a:fillRef idx="0"/>
          <a:effectRef idx="0"/>
          <a:fontRef idx="minor"/>
        </p:style>
      </p:sp>
      <p:sp>
        <p:nvSpPr>
          <p:cNvPr id="207" name="CustomShape 2"/>
          <p:cNvSpPr/>
          <p:nvPr/>
        </p:nvSpPr>
        <p:spPr>
          <a:xfrm>
            <a:off x="438120" y="602280"/>
            <a:ext cx="82245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Agenda for Next Meeting</a:t>
            </a:r>
            <a:endParaRPr b="0" lang="fi-FI" sz="4400" spc="-1" strike="noStrike">
              <a:latin typeface="Arial"/>
            </a:endParaRPr>
          </a:p>
        </p:txBody>
      </p:sp>
      <p:sp>
        <p:nvSpPr>
          <p:cNvPr id="208" name="CustomShape 3"/>
          <p:cNvSpPr/>
          <p:nvPr/>
        </p:nvSpPr>
        <p:spPr>
          <a:xfrm>
            <a:off x="457200" y="1604520"/>
            <a:ext cx="8224560" cy="3972600"/>
          </a:xfrm>
          <a:prstGeom prst="rect">
            <a:avLst/>
          </a:prstGeom>
          <a:noFill/>
          <a:ln>
            <a:noFill/>
          </a:ln>
        </p:spPr>
        <p:style>
          <a:lnRef idx="0"/>
          <a:fillRef idx="0"/>
          <a:effectRef idx="0"/>
          <a:fontRef idx="minor"/>
        </p:style>
        <p:txBody>
          <a:bodyPr lIns="0" rIns="0" tIns="0" bIns="0">
            <a:normAutofit/>
          </a:bodyPr>
          <a:p>
            <a:pPr marL="216000" indent="-2145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Finish initial standard association ballot, and process comments received.</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CustomShape 1"/>
          <p:cNvSpPr/>
          <p:nvPr/>
        </p:nvSpPr>
        <p:spPr>
          <a:xfrm>
            <a:off x="457200" y="273600"/>
            <a:ext cx="8225280" cy="1140840"/>
          </a:xfrm>
          <a:prstGeom prst="rect">
            <a:avLst/>
          </a:prstGeom>
          <a:noFill/>
          <a:ln>
            <a:noFill/>
          </a:ln>
        </p:spPr>
        <p:style>
          <a:lnRef idx="0"/>
          <a:fillRef idx="0"/>
          <a:effectRef idx="0"/>
          <a:fontRef idx="minor"/>
        </p:style>
      </p:sp>
      <p:sp>
        <p:nvSpPr>
          <p:cNvPr id="186" name="CustomShape 2"/>
          <p:cNvSpPr/>
          <p:nvPr/>
        </p:nvSpPr>
        <p:spPr>
          <a:xfrm>
            <a:off x="457200" y="2617560"/>
            <a:ext cx="8225280" cy="1949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Closing report for TG 9ma</a:t>
            </a:r>
            <a:endParaRPr b="0" lang="fi-FI" sz="3200" spc="-1" strike="noStrike">
              <a:latin typeface="Arial"/>
            </a:endParaRPr>
          </a:p>
          <a:p>
            <a:pPr algn="ctr">
              <a:lnSpc>
                <a:spcPct val="100000"/>
              </a:lnSpc>
            </a:pPr>
            <a:endParaRPr b="0" lang="fi-FI" sz="3200" spc="-1" strike="noStrike">
              <a:latin typeface="Arial"/>
            </a:endParaRPr>
          </a:p>
          <a:p>
            <a:pPr algn="ctr">
              <a:lnSpc>
                <a:spcPct val="100000"/>
              </a:lnSpc>
            </a:pPr>
            <a:r>
              <a:rPr b="0" lang="fi-FI" sz="3200" spc="-1" strike="noStrike">
                <a:solidFill>
                  <a:srgbClr val="000000"/>
                </a:solidFill>
                <a:latin typeface="Arial"/>
                <a:ea typeface="DejaVu Sans"/>
              </a:rPr>
              <a:t>November 10, 2020</a:t>
            </a:r>
            <a:endParaRPr b="0" lang="fi-FI" sz="3200" spc="-1" strike="noStrike">
              <a:latin typeface="Arial"/>
            </a:endParaRPr>
          </a:p>
          <a:p>
            <a:pPr algn="ctr">
              <a:lnSpc>
                <a:spcPct val="100000"/>
              </a:lnSpc>
            </a:pPr>
            <a:r>
              <a:rPr b="0" lang="fi-FI" sz="3200" spc="-1" strike="noStrike">
                <a:solidFill>
                  <a:srgbClr val="000000"/>
                </a:solidFill>
                <a:latin typeface="Arial"/>
                <a:ea typeface="DejaVu Sans"/>
              </a:rPr>
              <a:t>Tero Kivinen</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685800" y="685440"/>
            <a:ext cx="7765920" cy="1060560"/>
          </a:xfrm>
          <a:prstGeom prst="rect">
            <a:avLst/>
          </a:prstGeom>
          <a:noFill/>
          <a:ln>
            <a:noFill/>
          </a:ln>
        </p:spPr>
        <p:style>
          <a:lnRef idx="0"/>
          <a:fillRef idx="0"/>
          <a:effectRef idx="0"/>
          <a:fontRef idx="minor"/>
        </p:style>
      </p:sp>
      <p:sp>
        <p:nvSpPr>
          <p:cNvPr id="188" name="CustomShape 2"/>
          <p:cNvSpPr/>
          <p:nvPr/>
        </p:nvSpPr>
        <p:spPr>
          <a:xfrm>
            <a:off x="438120" y="602280"/>
            <a:ext cx="82245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Work Plan</a:t>
            </a:r>
            <a:endParaRPr b="0" lang="fi-FI" sz="4400" spc="-1" strike="noStrike">
              <a:latin typeface="Arial"/>
            </a:endParaRPr>
          </a:p>
        </p:txBody>
      </p:sp>
      <p:sp>
        <p:nvSpPr>
          <p:cNvPr id="189" name="CustomShape 3"/>
          <p:cNvSpPr/>
          <p:nvPr/>
        </p:nvSpPr>
        <p:spPr>
          <a:xfrm>
            <a:off x="457200" y="1604520"/>
            <a:ext cx="8224560" cy="3972600"/>
          </a:xfrm>
          <a:prstGeom prst="rect">
            <a:avLst/>
          </a:prstGeom>
          <a:noFill/>
          <a:ln>
            <a:noFill/>
          </a:ln>
        </p:spPr>
        <p:style>
          <a:lnRef idx="0"/>
          <a:fillRef idx="0"/>
          <a:effectRef idx="0"/>
          <a:fontRef idx="minor"/>
        </p:style>
        <p:txBody>
          <a:bodyPr lIns="0" rIns="0" tIns="0" bIns="0">
            <a:normAutofit/>
          </a:bodyPr>
          <a:p>
            <a:pPr marL="432000" indent="-3193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Approve agenda and minutes</a:t>
            </a:r>
            <a:endParaRPr b="0" lang="fi-FI" sz="3200" spc="-1" strike="noStrike">
              <a:latin typeface="Arial"/>
            </a:endParaRPr>
          </a:p>
          <a:p>
            <a:pPr marL="432000" indent="-3193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Forward document to standard association ballot</a:t>
            </a:r>
            <a:endParaRPr b="0" lang="fi-FI" sz="3200" spc="-1" strike="noStrike">
              <a:latin typeface="Arial"/>
            </a:endParaRPr>
          </a:p>
          <a:p>
            <a:pPr marL="432000" indent="-3193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Form CRG</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CustomShape 1"/>
          <p:cNvSpPr/>
          <p:nvPr/>
        </p:nvSpPr>
        <p:spPr>
          <a:xfrm>
            <a:off x="685800" y="685440"/>
            <a:ext cx="7765920" cy="1060560"/>
          </a:xfrm>
          <a:prstGeom prst="rect">
            <a:avLst/>
          </a:prstGeom>
          <a:noFill/>
          <a:ln>
            <a:noFill/>
          </a:ln>
        </p:spPr>
        <p:style>
          <a:lnRef idx="0"/>
          <a:fillRef idx="0"/>
          <a:effectRef idx="0"/>
          <a:fontRef idx="minor"/>
        </p:style>
      </p:sp>
      <p:sp>
        <p:nvSpPr>
          <p:cNvPr id="191" name="CustomShape 2"/>
          <p:cNvSpPr/>
          <p:nvPr/>
        </p:nvSpPr>
        <p:spPr>
          <a:xfrm>
            <a:off x="438120" y="602280"/>
            <a:ext cx="82245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TG9ma Scope</a:t>
            </a:r>
            <a:endParaRPr b="0" lang="fi-FI" sz="4400" spc="-1" strike="noStrike">
              <a:latin typeface="Arial"/>
            </a:endParaRPr>
          </a:p>
        </p:txBody>
      </p:sp>
      <p:sp>
        <p:nvSpPr>
          <p:cNvPr id="192" name="CustomShape 3"/>
          <p:cNvSpPr/>
          <p:nvPr/>
        </p:nvSpPr>
        <p:spPr>
          <a:xfrm>
            <a:off x="457200" y="1604520"/>
            <a:ext cx="8224560" cy="397260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r>
              <a:rPr b="0" lang="fi-FI" sz="3200" spc="-1" strike="noStrike">
                <a:solidFill>
                  <a:srgbClr val="000000"/>
                </a:solidFill>
                <a:latin typeface="Arial"/>
                <a:ea typeface="DejaVu Sans"/>
              </a:rPr>
              <a:t>This standard defines security key management extensions to address session key generation (both 128-bit and 256-bit key lengths), the creation and/or transport of broadcast/multicast keys, and security algorithm agility. This standard maintains backwards compatibility with IEEE Std 802.15.9-2016.</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CustomShape 1"/>
          <p:cNvSpPr/>
          <p:nvPr/>
        </p:nvSpPr>
        <p:spPr>
          <a:xfrm>
            <a:off x="685800" y="685440"/>
            <a:ext cx="7765920" cy="1060560"/>
          </a:xfrm>
          <a:prstGeom prst="rect">
            <a:avLst/>
          </a:prstGeom>
          <a:noFill/>
          <a:ln>
            <a:noFill/>
          </a:ln>
        </p:spPr>
        <p:style>
          <a:lnRef idx="0"/>
          <a:fillRef idx="0"/>
          <a:effectRef idx="0"/>
          <a:fontRef idx="minor"/>
        </p:style>
      </p:sp>
      <p:sp>
        <p:nvSpPr>
          <p:cNvPr id="194" name="CustomShape 2"/>
          <p:cNvSpPr/>
          <p:nvPr/>
        </p:nvSpPr>
        <p:spPr>
          <a:xfrm>
            <a:off x="438120" y="602280"/>
            <a:ext cx="82245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Meeting Achievements</a:t>
            </a:r>
            <a:endParaRPr b="0" lang="fi-FI" sz="4400" spc="-1" strike="noStrike">
              <a:latin typeface="Arial"/>
            </a:endParaRPr>
          </a:p>
        </p:txBody>
      </p:sp>
      <p:sp>
        <p:nvSpPr>
          <p:cNvPr id="195" name="CustomShape 3"/>
          <p:cNvSpPr/>
          <p:nvPr/>
        </p:nvSpPr>
        <p:spPr>
          <a:xfrm>
            <a:off x="457200" y="1604520"/>
            <a:ext cx="8224560" cy="3972600"/>
          </a:xfrm>
          <a:prstGeom prst="rect">
            <a:avLst/>
          </a:prstGeom>
          <a:noFill/>
          <a:ln>
            <a:noFill/>
          </a:ln>
        </p:spPr>
        <p:style>
          <a:lnRef idx="0"/>
          <a:fillRef idx="0"/>
          <a:effectRef idx="0"/>
          <a:fontRef idx="minor"/>
        </p:style>
        <p:txBody>
          <a:bodyPr lIns="0" rIns="0" tIns="0" bIns="0">
            <a:normAutofit/>
          </a:bodyPr>
          <a:p>
            <a:pPr marL="432000" indent="-3193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Document is ready for standard association ballot.</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1"/>
          <p:cNvSpPr/>
          <p:nvPr/>
        </p:nvSpPr>
        <p:spPr>
          <a:xfrm>
            <a:off x="457200" y="582120"/>
            <a:ext cx="8228880" cy="671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latin typeface="Arial"/>
              </a:rPr>
              <a:t>TG motion for SA ballot</a:t>
            </a:r>
            <a:endParaRPr b="0" lang="fi-FI" sz="4400" spc="-1" strike="noStrike">
              <a:latin typeface="Arial"/>
            </a:endParaRPr>
          </a:p>
        </p:txBody>
      </p:sp>
      <p:sp>
        <p:nvSpPr>
          <p:cNvPr id="197" name="CustomShape 2"/>
          <p:cNvSpPr/>
          <p:nvPr/>
        </p:nvSpPr>
        <p:spPr>
          <a:xfrm>
            <a:off x="457200" y="1604520"/>
            <a:ext cx="8228880" cy="3976920"/>
          </a:xfrm>
          <a:prstGeom prst="rect">
            <a:avLst/>
          </a:prstGeom>
          <a:noFill/>
          <a:ln>
            <a:noFill/>
          </a:ln>
        </p:spPr>
        <p:style>
          <a:lnRef idx="0"/>
          <a:fillRef idx="0"/>
          <a:effectRef idx="0"/>
          <a:fontRef idx="minor"/>
        </p:style>
        <p:txBody>
          <a:bodyPr lIns="0" rIns="0" tIns="0" bIns="0">
            <a:normAutofit fontScale="78000"/>
          </a:bodyPr>
          <a:p>
            <a:pPr marL="432000" indent="-323640">
              <a:lnSpc>
                <a:spcPct val="100000"/>
              </a:lnSpc>
              <a:spcBef>
                <a:spcPts val="1417"/>
              </a:spcBef>
              <a:buClr>
                <a:srgbClr val="000000"/>
              </a:buClr>
              <a:buSzPct val="45000"/>
              <a:buFont typeface="Wingdings" charset="2"/>
              <a:buChar char=""/>
            </a:pPr>
            <a:r>
              <a:rPr b="0" lang="fi-FI" sz="3200" spc="-1" strike="noStrike">
                <a:latin typeface="Arial"/>
              </a:rPr>
              <a:t>Motion: TG9ma has reviewed and approves the CSD 15-19-216-02 and asks for 802.15 WG to request unconditional approval from the EC to submit P802.15.9ma_D02 to Standards Association ballot.</a:t>
            </a:r>
            <a:endParaRPr b="0" lang="fi-FI" sz="3200" spc="-1" strike="noStrike">
              <a:latin typeface="Arial"/>
            </a:endParaRPr>
          </a:p>
          <a:p>
            <a:pPr marL="432000" indent="-323640">
              <a:lnSpc>
                <a:spcPct val="100000"/>
              </a:lnSpc>
              <a:spcBef>
                <a:spcPts val="1417"/>
              </a:spcBef>
              <a:buClr>
                <a:srgbClr val="000000"/>
              </a:buClr>
              <a:buSzPct val="45000"/>
              <a:buFont typeface="Wingdings" charset="2"/>
              <a:buChar char=""/>
            </a:pPr>
            <a:r>
              <a:rPr b="0" lang="fi-FI" sz="3200" spc="-1" strike="noStrike">
                <a:latin typeface="Arial"/>
                <a:ea typeface="Noto Sans CJK SC Regular"/>
              </a:rPr>
              <a:t>Moved by: </a:t>
            </a:r>
            <a:r>
              <a:rPr b="0" lang="fi-FI" sz="3200" spc="-1" strike="noStrike">
                <a:solidFill>
                  <a:srgbClr val="000000"/>
                </a:solidFill>
                <a:latin typeface="Arial"/>
                <a:ea typeface="DejaVu Sans"/>
              </a:rPr>
              <a:t>Don Sturek</a:t>
            </a:r>
            <a:endParaRPr b="0" lang="fi-FI" sz="3200" spc="-1" strike="noStrike">
              <a:latin typeface="Arial"/>
            </a:endParaRPr>
          </a:p>
          <a:p>
            <a:pPr marL="432000" indent="-3236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Ann Krieger</a:t>
            </a:r>
            <a:endParaRPr b="0" lang="fi-FI" sz="3200" spc="-1" strike="noStrike">
              <a:latin typeface="Arial"/>
            </a:endParaRPr>
          </a:p>
          <a:p>
            <a:pPr marL="432000" indent="-3236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CustomShape 1"/>
          <p:cNvSpPr/>
          <p:nvPr/>
        </p:nvSpPr>
        <p:spPr>
          <a:xfrm>
            <a:off x="457200" y="582120"/>
            <a:ext cx="8228880" cy="671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latin typeface="Arial"/>
              </a:rPr>
              <a:t>WG motion for SA ballot</a:t>
            </a:r>
            <a:endParaRPr b="0" lang="fi-FI" sz="4400" spc="-1" strike="noStrike">
              <a:latin typeface="Arial"/>
            </a:endParaRPr>
          </a:p>
        </p:txBody>
      </p:sp>
      <p:sp>
        <p:nvSpPr>
          <p:cNvPr id="199" name="CustomShape 2"/>
          <p:cNvSpPr/>
          <p:nvPr/>
        </p:nvSpPr>
        <p:spPr>
          <a:xfrm>
            <a:off x="457200" y="1604520"/>
            <a:ext cx="8228880" cy="3976920"/>
          </a:xfrm>
          <a:prstGeom prst="rect">
            <a:avLst/>
          </a:prstGeom>
          <a:noFill/>
          <a:ln>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fi-FI" sz="3200" spc="-1" strike="noStrike">
                <a:latin typeface="Arial"/>
              </a:rPr>
              <a:t>Motion: 802.15 has reviewed and approves the CSD 15-19-216-02 and requests unconditional approval from the EC to submit P802.15.9ma_D02 to Standards Association ballot.</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CustomShape 1"/>
          <p:cNvSpPr/>
          <p:nvPr/>
        </p:nvSpPr>
        <p:spPr>
          <a:xfrm>
            <a:off x="457200" y="582120"/>
            <a:ext cx="82274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TG Motion for CRG</a:t>
            </a:r>
            <a:endParaRPr b="0" lang="fi-FI" sz="4400" spc="-1" strike="noStrike">
              <a:latin typeface="Arial"/>
            </a:endParaRPr>
          </a:p>
        </p:txBody>
      </p:sp>
      <p:sp>
        <p:nvSpPr>
          <p:cNvPr id="201" name="CustomShape 2"/>
          <p:cNvSpPr/>
          <p:nvPr/>
        </p:nvSpPr>
        <p:spPr>
          <a:xfrm>
            <a:off x="457200" y="1604520"/>
            <a:ext cx="8227440" cy="3975480"/>
          </a:xfrm>
          <a:prstGeom prst="rect">
            <a:avLst/>
          </a:prstGeom>
          <a:noFill/>
          <a:ln>
            <a:noFill/>
          </a:ln>
        </p:spPr>
        <p:style>
          <a:lnRef idx="0"/>
          <a:fillRef idx="0"/>
          <a:effectRef idx="0"/>
          <a:fontRef idx="minor"/>
        </p:style>
        <p:txBody>
          <a:bodyPr lIns="0" rIns="0" tIns="0" bIns="0">
            <a:normAutofit fontScale="26000"/>
          </a:bodyPr>
          <a:p>
            <a:pPr marL="432000" indent="-3222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 that TG9ma formally requests that the 802.15 WG forms of a Comment Resolution Group (CRG) for the Standards Association balloting of the P802.15.9ma-D02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3200" spc="-1" strike="noStrike">
              <a:latin typeface="Arial"/>
            </a:endParaRPr>
          </a:p>
          <a:p>
            <a:pPr marL="432000" indent="-3222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Don Sturek</a:t>
            </a:r>
            <a:endParaRPr b="0" lang="fi-FI" sz="3200" spc="-1" strike="noStrike">
              <a:latin typeface="Arial"/>
            </a:endParaRPr>
          </a:p>
          <a:p>
            <a:pPr marL="432000" indent="-3222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Ann Krieger</a:t>
            </a:r>
            <a:endParaRPr b="0" lang="fi-FI" sz="3200" spc="-1" strike="noStrike">
              <a:latin typeface="Arial"/>
            </a:endParaRPr>
          </a:p>
          <a:p>
            <a:pPr marL="432000" indent="-3222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457200" y="582120"/>
            <a:ext cx="82274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WG Motion for CRG</a:t>
            </a:r>
            <a:endParaRPr b="0" lang="fi-FI" sz="4400" spc="-1" strike="noStrike">
              <a:latin typeface="Arial"/>
            </a:endParaRPr>
          </a:p>
        </p:txBody>
      </p:sp>
      <p:sp>
        <p:nvSpPr>
          <p:cNvPr id="203" name="CustomShape 2"/>
          <p:cNvSpPr/>
          <p:nvPr/>
        </p:nvSpPr>
        <p:spPr>
          <a:xfrm>
            <a:off x="457200" y="1604520"/>
            <a:ext cx="8227440" cy="3975480"/>
          </a:xfrm>
          <a:prstGeom prst="rect">
            <a:avLst/>
          </a:prstGeom>
          <a:noFill/>
          <a:ln>
            <a:noFill/>
          </a:ln>
        </p:spPr>
        <p:style>
          <a:lnRef idx="0"/>
          <a:fillRef idx="0"/>
          <a:effectRef idx="0"/>
          <a:fontRef idx="minor"/>
        </p:style>
        <p:txBody>
          <a:bodyPr lIns="0" rIns="0" tIns="0" bIns="0">
            <a:normAutofit fontScale="35000"/>
          </a:bodyPr>
          <a:p>
            <a:pPr marL="432000" indent="-3222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 that 802.15 WG approve the formation of a Comment Resolution Group (CRG) for the Standards Association balloting of the P802.15.9ma-D02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2134</TotalTime>
  <Application>LibreOffice/6.2.3.2$Windows_X86_64 LibreOffice_project/aecc05fe267cc68dde00352a451aa867b3b546ac</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2020-11-05T23:19:06Z</dcterms:modified>
  <cp:revision>83</cp:revision>
  <dc:subject>IEEE 802.15.9ma</dc:subject>
  <dc:title>Closing for November</dc:title>
</cp:coreProperties>
</file>