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56440" cy="2073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802-15-20-0302-00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2680" cy="2991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2680" cy="2991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7D64B68E-A267-477A-BF0C-704382E0DFDA}"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2680" cy="2991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68240" cy="2073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47" name="CustomShape 2"/>
          <p:cNvSpPr/>
          <p:nvPr/>
        </p:nvSpPr>
        <p:spPr>
          <a:xfrm>
            <a:off x="3095640" y="396000"/>
            <a:ext cx="5356440" cy="2073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802-15-20-0302-00</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2680" cy="2991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2680" cy="2991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707A258E-1FB1-47E4-8465-D7A0687F33AF}"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2680" cy="2991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68240" cy="2073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3" name="CustomShape 2"/>
          <p:cNvSpPr/>
          <p:nvPr/>
        </p:nvSpPr>
        <p:spPr>
          <a:xfrm>
            <a:off x="3095640" y="396000"/>
            <a:ext cx="5356440" cy="2073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802-15-20-0302-00</a:t>
            </a:r>
            <a:endParaRPr b="0" lang="en-US" sz="1400" spc="-1" strike="noStrike">
              <a:latin typeface="Arial"/>
            </a:endParaRPr>
          </a:p>
        </p:txBody>
      </p:sp>
      <p:sp>
        <p:nvSpPr>
          <p:cNvPr id="94"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5" name="CustomShape 4"/>
          <p:cNvSpPr/>
          <p:nvPr/>
        </p:nvSpPr>
        <p:spPr>
          <a:xfrm>
            <a:off x="685800" y="6475320"/>
            <a:ext cx="1732680" cy="2991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6"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7"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8" name="CustomShape 7"/>
          <p:cNvSpPr/>
          <p:nvPr/>
        </p:nvSpPr>
        <p:spPr>
          <a:xfrm>
            <a:off x="3749040" y="6475320"/>
            <a:ext cx="1732680" cy="2991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7257239-4272-43D5-AD94-7BBF4F83ED22}"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9" name="CustomShape 8"/>
          <p:cNvSpPr/>
          <p:nvPr/>
        </p:nvSpPr>
        <p:spPr>
          <a:xfrm>
            <a:off x="7040160" y="6490080"/>
            <a:ext cx="1732680" cy="2991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100" name="CustomShape 9"/>
          <p:cNvSpPr/>
          <p:nvPr/>
        </p:nvSpPr>
        <p:spPr>
          <a:xfrm>
            <a:off x="685800" y="365760"/>
            <a:ext cx="2568240" cy="2073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www.timeanddate.com/worldclock/meetingdetails.html?year=2021&amp;month=1&amp;day=5&amp;hour=21&amp;min=0&amp;sec=0&amp;p1=179&amp;p2=101&amp;p3=137"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5600" cy="46202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November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30 October,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November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November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457200" y="582120"/>
            <a:ext cx="822780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CRG Calls</a:t>
            </a:r>
            <a:endParaRPr b="0" lang="en-US" sz="4400" spc="-1" strike="noStrike">
              <a:latin typeface="Arial"/>
            </a:endParaRPr>
          </a:p>
        </p:txBody>
      </p:sp>
      <p:sp>
        <p:nvSpPr>
          <p:cNvPr id="159" name="CustomShape 2"/>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CRG Will be having weekly teleconferences every Tuesday 16:00 EST starting at Tuesday 5</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January 2021</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https://www.timeanddate.com/worldclock/meetingdetails.html?year=2021&amp;month=1&amp;day=5&amp;hour=21&amp;min=0&amp;sec=0&amp;p1=179&amp;p2=101&amp;p3=137</a:t>
            </a: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685800" y="685440"/>
            <a:ext cx="7766280" cy="1060920"/>
          </a:xfrm>
          <a:prstGeom prst="rect">
            <a:avLst/>
          </a:prstGeom>
          <a:noFill/>
          <a:ln>
            <a:noFill/>
          </a:ln>
        </p:spPr>
        <p:style>
          <a:lnRef idx="0"/>
          <a:fillRef idx="0"/>
          <a:effectRef idx="0"/>
          <a:fontRef idx="minor"/>
        </p:style>
      </p:sp>
      <p:sp>
        <p:nvSpPr>
          <p:cNvPr id="161" name="CustomShape 2"/>
          <p:cNvSpPr/>
          <p:nvPr/>
        </p:nvSpPr>
        <p:spPr>
          <a:xfrm>
            <a:off x="438120" y="60228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Next Meeting</a:t>
            </a:r>
            <a:endParaRPr b="0" lang="en-US" sz="4400" spc="-1" strike="noStrike">
              <a:latin typeface="Arial"/>
            </a:endParaRPr>
          </a:p>
        </p:txBody>
      </p:sp>
      <p:sp>
        <p:nvSpPr>
          <p:cNvPr id="162" name="CustomShape 3"/>
          <p:cNvSpPr/>
          <p:nvPr/>
        </p:nvSpPr>
        <p:spPr>
          <a:xfrm>
            <a:off x="457200" y="1604520"/>
            <a:ext cx="8224920" cy="3972960"/>
          </a:xfrm>
          <a:prstGeom prst="rect">
            <a:avLst/>
          </a:prstGeom>
          <a:noFill/>
          <a:ln>
            <a:noFill/>
          </a:ln>
        </p:spPr>
        <p:style>
          <a:lnRef idx="0"/>
          <a:fillRef idx="0"/>
          <a:effectRef idx="0"/>
          <a:fontRef idx="minor"/>
        </p:style>
        <p:txBody>
          <a:bodyPr lIns="0" rIns="0" tIns="0" bIns="0">
            <a:normAutofit/>
          </a:bodyPr>
          <a:p>
            <a:pPr marL="216000" indent="-214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initial standard association ballot, and process comments received.</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5640" cy="1141200"/>
          </a:xfrm>
          <a:prstGeom prst="rect">
            <a:avLst/>
          </a:prstGeom>
          <a:noFill/>
          <a:ln>
            <a:noFill/>
          </a:ln>
        </p:spPr>
        <p:style>
          <a:lnRef idx="0"/>
          <a:fillRef idx="0"/>
          <a:effectRef idx="0"/>
          <a:fontRef idx="minor"/>
        </p:style>
      </p:sp>
      <p:sp>
        <p:nvSpPr>
          <p:cNvPr id="140" name="CustomShape 2"/>
          <p:cNvSpPr/>
          <p:nvPr/>
        </p:nvSpPr>
        <p:spPr>
          <a:xfrm>
            <a:off x="457200" y="2617560"/>
            <a:ext cx="822564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November 10, 2020</a:t>
            </a: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6280" cy="1060920"/>
          </a:xfrm>
          <a:prstGeom prst="rect">
            <a:avLst/>
          </a:prstGeom>
          <a:noFill/>
          <a:ln>
            <a:noFill/>
          </a:ln>
        </p:spPr>
        <p:style>
          <a:lnRef idx="0"/>
          <a:fillRef idx="0"/>
          <a:effectRef idx="0"/>
          <a:fontRef idx="minor"/>
        </p:style>
      </p:sp>
      <p:sp>
        <p:nvSpPr>
          <p:cNvPr id="142" name="CustomShape 2"/>
          <p:cNvSpPr/>
          <p:nvPr/>
        </p:nvSpPr>
        <p:spPr>
          <a:xfrm>
            <a:off x="438120" y="60228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143" name="CustomShape 3"/>
          <p:cNvSpPr/>
          <p:nvPr/>
        </p:nvSpPr>
        <p:spPr>
          <a:xfrm>
            <a:off x="457200" y="1604520"/>
            <a:ext cx="8224920" cy="3972960"/>
          </a:xfrm>
          <a:prstGeom prst="rect">
            <a:avLst/>
          </a:prstGeom>
          <a:noFill/>
          <a:ln>
            <a:noFill/>
          </a:ln>
        </p:spPr>
        <p:style>
          <a:lnRef idx="0"/>
          <a:fillRef idx="0"/>
          <a:effectRef idx="0"/>
          <a:fontRef idx="minor"/>
        </p:style>
        <p:txBody>
          <a:bodyPr lIns="0" rIns="0" tIns="0" bIns="0">
            <a:normAutofit/>
          </a:bodyPr>
          <a:p>
            <a:pPr marL="432000" indent="-319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and minutes</a:t>
            </a:r>
            <a:endParaRPr b="0" lang="en-US"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Forward document to standard association ballot</a:t>
            </a:r>
            <a:endParaRPr b="0" lang="en-US"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6280" cy="1060920"/>
          </a:xfrm>
          <a:prstGeom prst="rect">
            <a:avLst/>
          </a:prstGeom>
          <a:noFill/>
          <a:ln>
            <a:noFill/>
          </a:ln>
        </p:spPr>
        <p:style>
          <a:lnRef idx="0"/>
          <a:fillRef idx="0"/>
          <a:effectRef idx="0"/>
          <a:fontRef idx="minor"/>
        </p:style>
      </p:sp>
      <p:sp>
        <p:nvSpPr>
          <p:cNvPr id="145" name="CustomShape 2"/>
          <p:cNvSpPr/>
          <p:nvPr/>
        </p:nvSpPr>
        <p:spPr>
          <a:xfrm>
            <a:off x="438120" y="60228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TG9ma Scope</a:t>
            </a:r>
            <a:endParaRPr b="0" lang="en-US" sz="4400" spc="-1" strike="noStrike">
              <a:latin typeface="Arial"/>
            </a:endParaRPr>
          </a:p>
        </p:txBody>
      </p:sp>
      <p:sp>
        <p:nvSpPr>
          <p:cNvPr id="146" name="CustomShape 3"/>
          <p:cNvSpPr/>
          <p:nvPr/>
        </p:nvSpPr>
        <p:spPr>
          <a:xfrm>
            <a:off x="457200" y="1604520"/>
            <a:ext cx="8224920" cy="397296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685800" y="685440"/>
            <a:ext cx="7766280" cy="1060920"/>
          </a:xfrm>
          <a:prstGeom prst="rect">
            <a:avLst/>
          </a:prstGeom>
          <a:noFill/>
          <a:ln>
            <a:noFill/>
          </a:ln>
        </p:spPr>
        <p:style>
          <a:lnRef idx="0"/>
          <a:fillRef idx="0"/>
          <a:effectRef idx="0"/>
          <a:fontRef idx="minor"/>
        </p:style>
      </p:sp>
      <p:sp>
        <p:nvSpPr>
          <p:cNvPr id="148" name="CustomShape 2"/>
          <p:cNvSpPr/>
          <p:nvPr/>
        </p:nvSpPr>
        <p:spPr>
          <a:xfrm>
            <a:off x="438120" y="60228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49" name="CustomShape 3"/>
          <p:cNvSpPr/>
          <p:nvPr/>
        </p:nvSpPr>
        <p:spPr>
          <a:xfrm>
            <a:off x="457200" y="1604520"/>
            <a:ext cx="8224920" cy="3972960"/>
          </a:xfrm>
          <a:prstGeom prst="rect">
            <a:avLst/>
          </a:prstGeom>
          <a:noFill/>
          <a:ln>
            <a:noFill/>
          </a:ln>
        </p:spPr>
        <p:style>
          <a:lnRef idx="0"/>
          <a:fillRef idx="0"/>
          <a:effectRef idx="0"/>
          <a:fontRef idx="minor"/>
        </p:style>
        <p:txBody>
          <a:bodyPr lIns="0" rIns="0" tIns="0" bIns="0">
            <a:normAutofit/>
          </a:bodyPr>
          <a:p>
            <a:pPr marL="432000" indent="-319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Document is ready for standard association ballot.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txBox="1"/>
          <p:nvPr/>
        </p:nvSpPr>
        <p:spPr>
          <a:xfrm>
            <a:off x="457200" y="345600"/>
            <a:ext cx="8229240" cy="1144800"/>
          </a:xfrm>
          <a:prstGeom prst="rect">
            <a:avLst/>
          </a:prstGeom>
          <a:noFill/>
          <a:ln>
            <a:noFill/>
          </a:ln>
        </p:spPr>
        <p:txBody>
          <a:bodyPr lIns="0" rIns="0" tIns="0" bIns="0" anchor="ctr">
            <a:spAutoFit/>
          </a:bodyPr>
          <a:p>
            <a:pPr algn="ctr"/>
            <a:r>
              <a:rPr b="0" lang="en-US" sz="4400" spc="-1" strike="noStrike">
                <a:latin typeface="Arial"/>
              </a:rPr>
              <a:t>TG motion for SA ballot</a:t>
            </a:r>
            <a:endParaRPr b="0" lang="en-US" sz="4400" spc="-1" strike="noStrike">
              <a:latin typeface="Arial"/>
            </a:endParaRPr>
          </a:p>
        </p:txBody>
      </p:sp>
      <p:sp>
        <p:nvSpPr>
          <p:cNvPr id="151" name="TextShape 2"/>
          <p:cNvSpPr txBox="1"/>
          <p:nvPr/>
        </p:nvSpPr>
        <p:spPr>
          <a:xfrm>
            <a:off x="457200" y="1604520"/>
            <a:ext cx="8229240" cy="3977280"/>
          </a:xfrm>
          <a:prstGeom prst="rect">
            <a:avLst/>
          </a:prstGeom>
          <a:noFill/>
          <a:ln>
            <a:noFill/>
          </a:ln>
        </p:spPr>
        <p:txBody>
          <a:bodyPr lIns="0" rIns="0" tIns="0" bIns="0">
            <a:normAutofit fontScale="78000"/>
          </a:bodyPr>
          <a:p>
            <a:pPr marL="432000" indent="-324000">
              <a:spcBef>
                <a:spcPts val="1417"/>
              </a:spcBef>
              <a:buClr>
                <a:srgbClr val="000000"/>
              </a:buClr>
              <a:buSzPct val="45000"/>
              <a:buFont typeface="Wingdings" charset="2"/>
              <a:buChar char=""/>
            </a:pPr>
            <a:r>
              <a:rPr b="0" lang="en-US" sz="3200" spc="-1" strike="noStrike">
                <a:latin typeface="Arial"/>
              </a:rPr>
              <a:t>Motion: TG9ma has reviewed and approves the CSD 15-19-216-02 and asks for 802.15 WG to request unconditional approval from the EC to submit P802.15.9ma_D02 to Standards Association ballot.</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ea typeface="Noto Sans CJK SC Regular"/>
              </a:rPr>
              <a:t>Moved by: </a:t>
            </a:r>
            <a:r>
              <a:rPr b="0" lang="en-US" sz="3200" spc="-1" strike="noStrike">
                <a:solidFill>
                  <a:srgbClr val="000000"/>
                </a:solidFill>
                <a:latin typeface="Arial"/>
                <a:ea typeface="DejaVu Sans"/>
              </a:rPr>
              <a:t>Don Sturek</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Seconded: Peter Yee</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
          <p:cNvSpPr txBox="1"/>
          <p:nvPr/>
        </p:nvSpPr>
        <p:spPr>
          <a:xfrm>
            <a:off x="457200" y="345600"/>
            <a:ext cx="8229240" cy="1144800"/>
          </a:xfrm>
          <a:prstGeom prst="rect">
            <a:avLst/>
          </a:prstGeom>
          <a:noFill/>
          <a:ln>
            <a:noFill/>
          </a:ln>
        </p:spPr>
        <p:txBody>
          <a:bodyPr lIns="0" rIns="0" tIns="0" bIns="0" anchor="ctr">
            <a:spAutoFit/>
          </a:bodyPr>
          <a:p>
            <a:pPr algn="ctr"/>
            <a:r>
              <a:rPr b="0" lang="en-US" sz="4400" spc="-1" strike="noStrike">
                <a:latin typeface="Arial"/>
              </a:rPr>
              <a:t>WG motion for SA ballot</a:t>
            </a:r>
            <a:endParaRPr b="0" lang="en-US" sz="4400" spc="-1" strike="noStrike">
              <a:latin typeface="Arial"/>
            </a:endParaRPr>
          </a:p>
        </p:txBody>
      </p:sp>
      <p:sp>
        <p:nvSpPr>
          <p:cNvPr id="153" name="TextShape 2"/>
          <p:cNvSpPr txBox="1"/>
          <p:nvPr/>
        </p:nvSpPr>
        <p:spPr>
          <a:xfrm>
            <a:off x="457200" y="1604520"/>
            <a:ext cx="8229240" cy="397728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Motion: 802.15 has reviewed and approves the CSD 15-19-216-02 and requests unconditional approval from the EC to submit P802.15.9ma_D02 to Standards Association ballot.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457200" y="582120"/>
            <a:ext cx="822780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 Motion for CRG</a:t>
            </a:r>
            <a:endParaRPr b="0" lang="en-US" sz="4400" spc="-1" strike="noStrike">
              <a:latin typeface="Arial"/>
            </a:endParaRPr>
          </a:p>
        </p:txBody>
      </p:sp>
      <p:sp>
        <p:nvSpPr>
          <p:cNvPr id="155" name="CustomShape 2"/>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fontScale="26000"/>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TG9ma formally requests that the 802.15 WG forms of a Comment Resolution Group (CRG) for the Standards Association balloting of the P802.15.9ma-D02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Moved by: Don Sturek</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Seconded by: </a:t>
            </a:r>
            <a:r>
              <a:rPr b="0" lang="en-US" sz="3200" spc="-1" strike="noStrike">
                <a:solidFill>
                  <a:srgbClr val="000000"/>
                </a:solidFill>
                <a:latin typeface="Arial"/>
                <a:ea typeface="DejaVu Sans"/>
              </a:rPr>
              <a:t>Peter Yee</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457200" y="582120"/>
            <a:ext cx="822780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WG Motion for CRG</a:t>
            </a:r>
            <a:endParaRPr b="0" lang="en-US" sz="4400" spc="-1" strike="noStrike">
              <a:latin typeface="Arial"/>
            </a:endParaRPr>
          </a:p>
        </p:txBody>
      </p:sp>
      <p:sp>
        <p:nvSpPr>
          <p:cNvPr id="157" name="CustomShape 2"/>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fontScale="35000"/>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802.15 WG approve the formation of a Comment Resolution Group (CRG) for the Standards Association balloting of the P802.15.9ma-D02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2121</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2020-10-30T18:12:12Z</dcterms:modified>
  <cp:revision>81</cp:revision>
  <dc:subject>IEEE 802.15.9ma</dc:subject>
  <dc:title>Closing for November</dc:title>
</cp:coreProperties>
</file>