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3" r:id="rId2"/>
    <p:sldId id="264" r:id="rId3"/>
    <p:sldId id="282" r:id="rId4"/>
    <p:sldId id="274" r:id="rId5"/>
    <p:sldId id="275" r:id="rId6"/>
    <p:sldId id="276" r:id="rId7"/>
    <p:sldId id="277" r:id="rId8"/>
    <p:sldId id="281" r:id="rId9"/>
    <p:sldId id="283" r:id="rId10"/>
    <p:sldId id="287" r:id="rId11"/>
    <p:sldId id="286" r:id="rId12"/>
    <p:sldId id="284" r:id="rId13"/>
    <p:sldId id="306" r:id="rId14"/>
    <p:sldId id="288" r:id="rId15"/>
    <p:sldId id="266"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66" d="100"/>
          <a:sy n="66" d="100"/>
        </p:scale>
        <p:origin x="150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13</a:t>
            </a:fld>
            <a:endParaRPr kumimoji="1" lang="ja-JP" altLang="en-US" dirty="0"/>
          </a:p>
        </p:txBody>
      </p:sp>
    </p:spTree>
    <p:extLst>
      <p:ext uri="{BB962C8B-B14F-4D97-AF65-F5344CB8AC3E}">
        <p14:creationId xmlns:p14="http://schemas.microsoft.com/office/powerpoint/2010/main" val="995388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7" name="Rectangle 4">
            <a:extLst>
              <a:ext uri="{FF2B5EF4-FFF2-40B4-BE49-F238E27FC236}">
                <a16:creationId xmlns:a16="http://schemas.microsoft.com/office/drawing/2014/main" id="{E0592734-3F36-4617-864A-585E661F212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&lt;October,2020&gt;</a:t>
            </a:r>
          </a:p>
        </p:txBody>
      </p:sp>
      <p:sp>
        <p:nvSpPr>
          <p:cNvPr id="9" name="Rectangle 5">
            <a:extLst>
              <a:ext uri="{FF2B5EF4-FFF2-40B4-BE49-F238E27FC236}">
                <a16:creationId xmlns:a16="http://schemas.microsoft.com/office/drawing/2014/main" id="{93BAFE67-0DCE-4080-A9DF-29D7C7AECDF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7" name="Rectangle 4">
            <a:extLst>
              <a:ext uri="{FF2B5EF4-FFF2-40B4-BE49-F238E27FC236}">
                <a16:creationId xmlns:a16="http://schemas.microsoft.com/office/drawing/2014/main" id="{D0852D1B-33F2-4C75-A621-E2AFFE19D7AD}"/>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&lt;October,2020&gt;</a:t>
            </a:r>
          </a:p>
        </p:txBody>
      </p:sp>
      <p:sp>
        <p:nvSpPr>
          <p:cNvPr id="9" name="Rectangle 5">
            <a:extLst>
              <a:ext uri="{FF2B5EF4-FFF2-40B4-BE49-F238E27FC236}">
                <a16:creationId xmlns:a16="http://schemas.microsoft.com/office/drawing/2014/main" id="{669AEFED-133C-4E40-9A0E-951E0579F8C4}"/>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7" name="Rectangle 4">
            <a:extLst>
              <a:ext uri="{FF2B5EF4-FFF2-40B4-BE49-F238E27FC236}">
                <a16:creationId xmlns:a16="http://schemas.microsoft.com/office/drawing/2014/main" id="{D6DDCF25-35B4-4A68-8E23-A563325CD04E}"/>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&lt;October,2020&gt;</a:t>
            </a:r>
          </a:p>
        </p:txBody>
      </p:sp>
      <p:sp>
        <p:nvSpPr>
          <p:cNvPr id="8" name="Rectangle 5">
            <a:extLst>
              <a:ext uri="{FF2B5EF4-FFF2-40B4-BE49-F238E27FC236}">
                <a16:creationId xmlns:a16="http://schemas.microsoft.com/office/drawing/2014/main" id="{2D3366E1-C37C-4633-93B3-E45EB1BE80C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05DB05FC-11F2-4902-AEC6-87084E7CD5C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&lt;October,2020&gt;</a:t>
            </a:r>
          </a:p>
        </p:txBody>
      </p:sp>
      <p:sp>
        <p:nvSpPr>
          <p:cNvPr id="7" name="Rectangle 5">
            <a:extLst>
              <a:ext uri="{FF2B5EF4-FFF2-40B4-BE49-F238E27FC236}">
                <a16:creationId xmlns:a16="http://schemas.microsoft.com/office/drawing/2014/main" id="{34B39827-EC02-4987-B589-5D1595CD1513}"/>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1" name="フッター プレースホルダー 2"/>
          <p:cNvSpPr>
            <a:spLocks noGrp="1"/>
          </p:cNvSpPr>
          <p:nvPr>
            <p:ph type="ftr" sz="quarter" idx="11"/>
          </p:nvPr>
        </p:nvSpPr>
        <p:spPr>
          <a:xfrm>
            <a:off x="4860032" y="6475412"/>
            <a:ext cx="3750568"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Tree>
    <p:extLst>
      <p:ext uri="{BB962C8B-B14F-4D97-AF65-F5344CB8AC3E}">
        <p14:creationId xmlns:p14="http://schemas.microsoft.com/office/powerpoint/2010/main" val="2605915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&lt;October,2020&gt;</a:t>
            </a:r>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15-20-0296-02-04aa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5/dcn/20/15-20-0268-01-04aa-jre-minutes-from-september-2020-virtual-interim-session.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5/dcn/20/15-20-0294-01-04aa-jre-technical-proposal.pptx" TargetMode="External"/><Relationship Id="rId2" Type="http://schemas.openxmlformats.org/officeDocument/2006/relationships/hyperlink" Target="https://mentor.ieee.org/802.15/dcn/20/15-20-0295-00-04aa-technical-proposal-for-tg4aa-jre.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2" Type="http://schemas.openxmlformats.org/officeDocument/2006/relationships/hyperlink" Target="http://grouper.ieee.org/groups/802/15/calendar.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3"/>
          </p:nvPr>
        </p:nvSpPr>
        <p:spPr>
          <a:xfrm>
            <a:off x="4860032" y="6475412"/>
            <a:ext cx="3750568" cy="193947"/>
          </a:xfrm>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October 30</a:t>
            </a:r>
            <a:r>
              <a:rPr lang="en-US" altLang="ja-JP" sz="1600" b="1" baseline="30000" dirty="0">
                <a:ea typeface="ＭＳ Ｐゴシック" charset="-128"/>
              </a:rPr>
              <a:t>th</a:t>
            </a:r>
            <a:r>
              <a:rPr lang="en-US" altLang="ja-JP" sz="1600" b="1" dirty="0">
                <a:ea typeface="ＭＳ Ｐゴシック" charset="-128"/>
              </a:rPr>
              <a:t>  2020 Teleconference Opening report]</a:t>
            </a:r>
            <a:r>
              <a:rPr lang="en-US" altLang="ja-JP" sz="1600" dirty="0">
                <a:ea typeface="ＭＳ Ｐゴシック" charset="-128"/>
              </a:rPr>
              <a:t>	</a:t>
            </a:r>
          </a:p>
          <a:p>
            <a:r>
              <a:rPr lang="en-US" altLang="ja-JP" sz="1600" b="1" dirty="0">
                <a:ea typeface="ＭＳ Ｐゴシック" charset="-128"/>
              </a:rPr>
              <a:t>Date Submitted: [28th October,2020]</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TG4aa JRE Teleconference on 30th October,2020]</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9" name="Rectangle 4">
            <a:extLst>
              <a:ext uri="{FF2B5EF4-FFF2-40B4-BE49-F238E27FC236}">
                <a16:creationId xmlns:a16="http://schemas.microsoft.com/office/drawing/2014/main" id="{7F168389-79BD-4C55-92C7-33F483AD872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&lt;October,2020&gt;</a:t>
            </a:r>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lang="en-US" altLang="ja-JP" b="1" u="sng" dirty="0"/>
              <a:t>Approval of  the previous meeting minutes</a:t>
            </a:r>
          </a:p>
        </p:txBody>
      </p:sp>
      <p:sp>
        <p:nvSpPr>
          <p:cNvPr id="5" name="フッター プレースホルダー 4"/>
          <p:cNvSpPr>
            <a:spLocks noGrp="1"/>
          </p:cNvSpPr>
          <p:nvPr>
            <p:ph type="ftr" sz="quarter" idx="3"/>
          </p:nvPr>
        </p:nvSpPr>
        <p:spPr>
          <a:xfrm>
            <a:off x="4860032" y="6475412"/>
            <a:ext cx="3750568" cy="184666"/>
          </a:xfrm>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10</a:t>
            </a:fld>
            <a:endParaRPr lang="en-US" altLang="ja-JP"/>
          </a:p>
        </p:txBody>
      </p:sp>
      <p:sp>
        <p:nvSpPr>
          <p:cNvPr id="3" name="テキスト ボックス 2">
            <a:extLst>
              <a:ext uri="{FF2B5EF4-FFF2-40B4-BE49-F238E27FC236}">
                <a16:creationId xmlns:a16="http://schemas.microsoft.com/office/drawing/2014/main" id="{16F403E3-307A-494E-9FA7-01EF3B755BCB}"/>
              </a:ext>
            </a:extLst>
          </p:cNvPr>
          <p:cNvSpPr txBox="1"/>
          <p:nvPr/>
        </p:nvSpPr>
        <p:spPr>
          <a:xfrm>
            <a:off x="179512" y="2996952"/>
            <a:ext cx="8856984" cy="1138773"/>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TG4aa JRE minutes from September 18</a:t>
            </a:r>
            <a:r>
              <a:rPr lang="en-US" sz="2000" baseline="30000" dirty="0">
                <a:latin typeface="Meiryo UI" panose="020B0604030504040204" pitchFamily="50" charset="-128"/>
                <a:ea typeface="Meiryo UI" panose="020B0604030504040204" pitchFamily="50" charset="-128"/>
              </a:rPr>
              <a:t>th</a:t>
            </a:r>
            <a:r>
              <a:rPr lang="en-US" sz="2000" dirty="0">
                <a:latin typeface="Meiryo UI" panose="020B0604030504040204" pitchFamily="50" charset="-128"/>
                <a:ea typeface="Meiryo UI" panose="020B0604030504040204" pitchFamily="50" charset="-128"/>
              </a:rPr>
              <a:t> Meeting</a:t>
            </a:r>
          </a:p>
          <a:p>
            <a:r>
              <a:rPr lang="en-US" sz="1600" dirty="0">
                <a:latin typeface="Meiryo UI" panose="020B0604030504040204" pitchFamily="50" charset="-128"/>
                <a:ea typeface="Meiryo UI" panose="020B0604030504040204" pitchFamily="50" charset="-128"/>
                <a:hlinkClick r:id="rId2"/>
              </a:rPr>
              <a:t>https://mentor.ieee.org/802.15/dcn/20/15-20-0268-01-04aa-jre-minutes-from-september-2020-virtual-interim-session.docx</a:t>
            </a:r>
            <a:endParaRPr lang="en-US" sz="1600" dirty="0">
              <a:latin typeface="Meiryo UI" panose="020B0604030504040204" pitchFamily="50" charset="-128"/>
              <a:ea typeface="Meiryo UI" panose="020B0604030504040204" pitchFamily="50" charset="-128"/>
            </a:endParaRPr>
          </a:p>
          <a:p>
            <a:endParaRPr lang="en-US" sz="1600" dirty="0">
              <a:latin typeface="Meiryo UI" panose="020B0604030504040204" pitchFamily="50" charset="-128"/>
              <a:ea typeface="Meiryo UI" panose="020B0604030504040204" pitchFamily="50" charset="-128"/>
            </a:endParaRPr>
          </a:p>
        </p:txBody>
      </p:sp>
      <p:sp>
        <p:nvSpPr>
          <p:cNvPr id="7" name="Rectangle 4">
            <a:extLst>
              <a:ext uri="{FF2B5EF4-FFF2-40B4-BE49-F238E27FC236}">
                <a16:creationId xmlns:a16="http://schemas.microsoft.com/office/drawing/2014/main" id="{1009DFDD-1B03-4792-8622-F974D5A821C2}"/>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&lt;October,2020&gt;</a:t>
            </a:r>
          </a:p>
        </p:txBody>
      </p:sp>
    </p:spTree>
    <p:extLst>
      <p:ext uri="{BB962C8B-B14F-4D97-AF65-F5344CB8AC3E}">
        <p14:creationId xmlns:p14="http://schemas.microsoft.com/office/powerpoint/2010/main" val="964672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Technical Proposal Results</a:t>
            </a:r>
            <a:br>
              <a:rPr lang="en-US" altLang="ja-JP" dirty="0"/>
            </a:br>
            <a:endParaRPr lang="en-US" altLang="ja-JP" dirty="0"/>
          </a:p>
        </p:txBody>
      </p:sp>
      <p:sp>
        <p:nvSpPr>
          <p:cNvPr id="5" name="フッター プレースホルダー 4"/>
          <p:cNvSpPr>
            <a:spLocks noGrp="1"/>
          </p:cNvSpPr>
          <p:nvPr>
            <p:ph type="ftr" sz="quarter" idx="3"/>
          </p:nvPr>
        </p:nvSpPr>
        <p:spPr>
          <a:xfrm>
            <a:off x="4860032" y="6475412"/>
            <a:ext cx="3750568" cy="184666"/>
          </a:xfrm>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11</a:t>
            </a:fld>
            <a:endParaRPr lang="en-US" altLang="ja-JP"/>
          </a:p>
        </p:txBody>
      </p:sp>
      <p:sp>
        <p:nvSpPr>
          <p:cNvPr id="9" name="テキスト ボックス 8">
            <a:extLst>
              <a:ext uri="{FF2B5EF4-FFF2-40B4-BE49-F238E27FC236}">
                <a16:creationId xmlns:a16="http://schemas.microsoft.com/office/drawing/2014/main" id="{CCD91617-6AB9-428E-BD71-2C0D3722E07F}"/>
              </a:ext>
            </a:extLst>
          </p:cNvPr>
          <p:cNvSpPr txBox="1"/>
          <p:nvPr/>
        </p:nvSpPr>
        <p:spPr>
          <a:xfrm>
            <a:off x="395536" y="1752600"/>
            <a:ext cx="8496944" cy="4154984"/>
          </a:xfrm>
          <a:prstGeom prst="rect">
            <a:avLst/>
          </a:prstGeom>
          <a:noFill/>
        </p:spPr>
        <p:txBody>
          <a:bodyPr wrap="square" rtlCol="0">
            <a:spAutoFit/>
          </a:bodyPr>
          <a:lstStyle/>
          <a:p>
            <a:r>
              <a:rPr lang="en-US" sz="2400" dirty="0"/>
              <a:t>There are two technical proposals from Kyoto University and Lapis.</a:t>
            </a:r>
          </a:p>
          <a:p>
            <a:endParaRPr lang="en-US" sz="2400" dirty="0"/>
          </a:p>
          <a:p>
            <a:r>
              <a:rPr lang="en-US" sz="2400" dirty="0"/>
              <a:t>Technical Proposal from Kyoto University.</a:t>
            </a:r>
          </a:p>
          <a:p>
            <a:r>
              <a:rPr lang="en-US" sz="2400" dirty="0">
                <a:hlinkClick r:id="rId2"/>
              </a:rPr>
              <a:t>https://mentor.ieee.org/802.15/dcn/20/15-20-0295-00-04aa-technical-proposal-for-tg4aa-jre.pptx</a:t>
            </a:r>
            <a:endParaRPr lang="en-US" sz="2400" dirty="0"/>
          </a:p>
          <a:p>
            <a:endParaRPr lang="en-US" sz="2400" dirty="0"/>
          </a:p>
          <a:p>
            <a:r>
              <a:rPr lang="en-US" sz="2400" dirty="0"/>
              <a:t>Technical Proposal from Lapis.</a:t>
            </a:r>
          </a:p>
          <a:p>
            <a:r>
              <a:rPr lang="en-US" sz="2400" dirty="0"/>
              <a:t> </a:t>
            </a:r>
            <a:r>
              <a:rPr lang="en-US" sz="2400" dirty="0">
                <a:hlinkClick r:id="rId3"/>
              </a:rPr>
              <a:t>https://mentor.ieee.org/802.15/dcn/20/15-20-0294-01-04aa-jre-technical-proposal.pptx</a:t>
            </a:r>
            <a:endParaRPr lang="en-US" sz="2400" dirty="0"/>
          </a:p>
          <a:p>
            <a:endParaRPr lang="en-001" sz="2400" dirty="0"/>
          </a:p>
        </p:txBody>
      </p:sp>
      <p:sp>
        <p:nvSpPr>
          <p:cNvPr id="10" name="Rectangle 4">
            <a:extLst>
              <a:ext uri="{FF2B5EF4-FFF2-40B4-BE49-F238E27FC236}">
                <a16:creationId xmlns:a16="http://schemas.microsoft.com/office/drawing/2014/main" id="{432420DE-7BBF-46F7-9DD1-6FCDF4696B9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&lt;October,2020&gt;</a:t>
            </a:r>
          </a:p>
        </p:txBody>
      </p:sp>
    </p:spTree>
    <p:extLst>
      <p:ext uri="{BB962C8B-B14F-4D97-AF65-F5344CB8AC3E}">
        <p14:creationId xmlns:p14="http://schemas.microsoft.com/office/powerpoint/2010/main" val="7551982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Next steps</a:t>
            </a:r>
            <a:endParaRPr kumimoji="1" lang="ja-JP" altLang="en-US" dirty="0"/>
          </a:p>
        </p:txBody>
      </p:sp>
      <p:sp>
        <p:nvSpPr>
          <p:cNvPr id="5" name="フッター プレースホルダー 4"/>
          <p:cNvSpPr>
            <a:spLocks noGrp="1"/>
          </p:cNvSpPr>
          <p:nvPr>
            <p:ph type="ftr" sz="quarter" idx="3"/>
          </p:nvPr>
        </p:nvSpPr>
        <p:spPr>
          <a:xfrm>
            <a:off x="4860032" y="6475412"/>
            <a:ext cx="3750568" cy="184666"/>
          </a:xfrm>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12</a:t>
            </a:fld>
            <a:endParaRPr lang="en-US" altLang="ja-JP"/>
          </a:p>
        </p:txBody>
      </p:sp>
      <p:sp>
        <p:nvSpPr>
          <p:cNvPr id="9" name="コンテンツ プレースホルダー 6">
            <a:extLst>
              <a:ext uri="{FF2B5EF4-FFF2-40B4-BE49-F238E27FC236}">
                <a16:creationId xmlns:a16="http://schemas.microsoft.com/office/drawing/2014/main" id="{8170BE1C-D48D-4E18-B0E0-1F055BE4BFB4}"/>
              </a:ext>
            </a:extLst>
          </p:cNvPr>
          <p:cNvSpPr>
            <a:spLocks noGrp="1"/>
          </p:cNvSpPr>
          <p:nvPr>
            <p:ph idx="1"/>
          </p:nvPr>
        </p:nvSpPr>
        <p:spPr>
          <a:xfrm>
            <a:off x="179512" y="1844675"/>
            <a:ext cx="8784976" cy="3891136"/>
          </a:xfrm>
        </p:spPr>
        <p:txBody>
          <a:bodyPr/>
          <a:lstStyle/>
          <a:p>
            <a:pPr marL="0" indent="0">
              <a:buNone/>
            </a:pPr>
            <a:r>
              <a:rPr lang="en-US" altLang="ja-JP" dirty="0"/>
              <a:t>Proposed Agenda for November Plenary</a:t>
            </a:r>
          </a:p>
          <a:p>
            <a:pPr marL="0" indent="0">
              <a:buNone/>
            </a:pPr>
            <a:endParaRPr lang="en-US" altLang="ja-JP" dirty="0"/>
          </a:p>
          <a:p>
            <a:pPr marL="0" indent="0">
              <a:buNone/>
            </a:pPr>
            <a:r>
              <a:rPr lang="en-US" altLang="ja-JP" dirty="0"/>
              <a:t>Session1:</a:t>
            </a:r>
          </a:p>
          <a:p>
            <a:r>
              <a:rPr lang="en-US" altLang="ja-JP" dirty="0"/>
              <a:t>Discuss any comments on PAR/CSD</a:t>
            </a:r>
          </a:p>
          <a:p>
            <a:pPr marL="0" indent="0">
              <a:buNone/>
            </a:pPr>
            <a:r>
              <a:rPr lang="en-US" altLang="ja-JP" dirty="0"/>
              <a:t>  (closed on November 3</a:t>
            </a:r>
            <a:r>
              <a:rPr lang="en-US" altLang="ja-JP" baseline="30000" dirty="0"/>
              <a:t>rd</a:t>
            </a:r>
            <a:r>
              <a:rPr lang="en-US" altLang="ja-JP" dirty="0"/>
              <a:t>) </a:t>
            </a:r>
          </a:p>
          <a:p>
            <a:r>
              <a:rPr lang="en-US" altLang="ja-JP" dirty="0"/>
              <a:t>Hear Technical proposal from Kyoto University</a:t>
            </a:r>
          </a:p>
          <a:p>
            <a:endParaRPr lang="en-US" altLang="ja-JP" dirty="0"/>
          </a:p>
          <a:p>
            <a:pPr marL="0" indent="0">
              <a:buNone/>
            </a:pPr>
            <a:r>
              <a:rPr lang="en-US" altLang="ja-JP" dirty="0"/>
              <a:t>Session2:</a:t>
            </a:r>
          </a:p>
          <a:p>
            <a:r>
              <a:rPr lang="en-US" altLang="ja-JP" dirty="0"/>
              <a:t>Hear Technical proposal from Lapis</a:t>
            </a:r>
          </a:p>
          <a:p>
            <a:endParaRPr lang="en-US" altLang="ja-JP" dirty="0"/>
          </a:p>
          <a:p>
            <a:pPr marL="0" indent="0">
              <a:buNone/>
            </a:pPr>
            <a:r>
              <a:rPr lang="en-US" altLang="ja-JP" dirty="0"/>
              <a:t>Session3:</a:t>
            </a:r>
          </a:p>
          <a:p>
            <a:r>
              <a:rPr lang="en-US" altLang="ja-JP" dirty="0"/>
              <a:t>Discuss Next Step</a:t>
            </a:r>
          </a:p>
          <a:p>
            <a:pPr marL="0" indent="0">
              <a:buNone/>
            </a:pPr>
            <a:endParaRPr lang="en-US" altLang="ja-JP" dirty="0"/>
          </a:p>
        </p:txBody>
      </p:sp>
      <p:sp>
        <p:nvSpPr>
          <p:cNvPr id="10" name="Rectangle 4">
            <a:extLst>
              <a:ext uri="{FF2B5EF4-FFF2-40B4-BE49-F238E27FC236}">
                <a16:creationId xmlns:a16="http://schemas.microsoft.com/office/drawing/2014/main" id="{168FD90C-7A55-49F5-A3C6-0740CD5C8F26}"/>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&lt;October,2020&gt;</a:t>
            </a:r>
          </a:p>
        </p:txBody>
      </p:sp>
    </p:spTree>
    <p:extLst>
      <p:ext uri="{BB962C8B-B14F-4D97-AF65-F5344CB8AC3E}">
        <p14:creationId xmlns:p14="http://schemas.microsoft.com/office/powerpoint/2010/main" val="35697249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dirty="0">
                <a:latin typeface="Meiryo UI" panose="020B0604030504040204" pitchFamily="50" charset="-128"/>
                <a:ea typeface="Meiryo UI" panose="020B0604030504040204" pitchFamily="50" charset="-128"/>
              </a:rPr>
              <a:t>4.November JRE plenary sessions were planned</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13</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569677080"/>
              </p:ext>
            </p:extLst>
          </p:nvPr>
        </p:nvGraphicFramePr>
        <p:xfrm>
          <a:off x="395536" y="2060848"/>
          <a:ext cx="8352926" cy="35453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70840">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anchor="ctr"/>
                </a:tc>
                <a:tc>
                  <a:txBody>
                    <a:bodyPr/>
                    <a:lstStyle/>
                    <a:p>
                      <a:pPr algn="ctr"/>
                      <a:r>
                        <a:rPr kumimoji="1" lang="en-US" altLang="ja-JP" dirty="0"/>
                        <a:t>Thursday</a:t>
                      </a:r>
                      <a:endParaRPr kumimoji="1" lang="ja-JP" altLang="en-US" dirty="0"/>
                    </a:p>
                  </a:txBody>
                  <a:tcPr anchor="ctr"/>
                </a:tc>
                <a:tc>
                  <a:txBody>
                    <a:bodyPr/>
                    <a:lstStyle/>
                    <a:p>
                      <a:pPr algn="ctr"/>
                      <a:r>
                        <a:rPr kumimoji="1" lang="en-US" altLang="ja-JP" dirty="0"/>
                        <a:t>Friday</a:t>
                      </a:r>
                      <a:endParaRPr kumimoji="1" lang="ja-JP" altLang="en-US" dirty="0"/>
                    </a:p>
                  </a:txBody>
                  <a:tcPr anchor="ctr"/>
                </a:tc>
                <a:extLst>
                  <a:ext uri="{0D108BD9-81ED-4DB2-BD59-A6C34878D82A}">
                    <a16:rowId xmlns:a16="http://schemas.microsoft.com/office/drawing/2014/main" val="10000"/>
                  </a:ext>
                </a:extLst>
              </a:tr>
              <a:tr h="540000">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1"/>
                  </a:ext>
                </a:extLst>
              </a:tr>
              <a:tr h="540000">
                <a:tc>
                  <a:txBody>
                    <a:bodyPr/>
                    <a:lstStyle/>
                    <a:p>
                      <a:pPr algn="ctr"/>
                      <a:r>
                        <a:rPr kumimoji="1" lang="en-US" altLang="ja-JP" dirty="0"/>
                        <a:t>AM2</a:t>
                      </a: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Opening</a:t>
                      </a:r>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extLst>
                  <a:ext uri="{0D108BD9-81ED-4DB2-BD59-A6C34878D82A}">
                    <a16:rowId xmlns:a16="http://schemas.microsoft.com/office/drawing/2014/main" val="10002"/>
                  </a:ext>
                </a:extLst>
              </a:tr>
              <a:tr h="540000">
                <a:tc>
                  <a:txBody>
                    <a:bodyPr/>
                    <a:lstStyle/>
                    <a:p>
                      <a:pPr algn="ctr"/>
                      <a:r>
                        <a:rPr kumimoji="1" lang="en-US" altLang="ja-JP" dirty="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3"/>
                  </a:ext>
                </a:extLst>
              </a:tr>
              <a:tr h="540000">
                <a:tc>
                  <a:txBody>
                    <a:bodyPr/>
                    <a:lstStyle/>
                    <a:p>
                      <a:pPr algn="ctr"/>
                      <a:r>
                        <a:rPr kumimoji="1" lang="en-US" altLang="ja-JP" dirty="0"/>
                        <a:t>PM2</a:t>
                      </a:r>
                      <a:endParaRPr kumimoji="1" lang="ja-JP" altLang="en-US" dirty="0"/>
                    </a:p>
                  </a:txBody>
                  <a:tcPr anchor="ctr"/>
                </a:tc>
                <a:tc>
                  <a:txBody>
                    <a:bodyPr/>
                    <a:lstStyle/>
                    <a:p>
                      <a:pPr algn="ctr"/>
                      <a:endParaRPr kumimoji="1" lang="en-US" altLang="ja-JP" dirty="0">
                        <a:solidFill>
                          <a:schemeClr val="tx1"/>
                        </a:solidFill>
                      </a:endParaRPr>
                    </a:p>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p>
                      <a:pPr algn="ctr"/>
                      <a:endParaRPr kumimoji="1" lang="en-US" altLang="ja-JP"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4"/>
                  </a:ext>
                </a:extLst>
              </a:tr>
              <a:tr h="540000">
                <a:tc>
                  <a:txBody>
                    <a:bodyPr/>
                    <a:lstStyle/>
                    <a:p>
                      <a:pPr algn="ctr"/>
                      <a:r>
                        <a:rPr kumimoji="1" lang="en-US" altLang="ja-JP" dirty="0"/>
                        <a:t>PM3</a:t>
                      </a:r>
                      <a:endParaRPr kumimoji="1" lang="ja-JP" altLang="en-US" dirty="0"/>
                    </a:p>
                  </a:txBody>
                  <a:tcPr anchor="ctr"/>
                </a:tc>
                <a:tc>
                  <a:txBody>
                    <a:bodyPr/>
                    <a:lstStyle/>
                    <a:p>
                      <a:pPr algn="ctr"/>
                      <a:endParaRPr kumimoji="1" lang="en-US" altLang="ja-JP" dirty="0">
                        <a:solidFill>
                          <a:schemeClr val="tx1"/>
                        </a:solidFill>
                      </a:endParaRPr>
                    </a:p>
                  </a:txBody>
                  <a:tcPr anchor="ctr">
                    <a:lnR w="12700" cap="flat" cmpd="sng" algn="ctr">
                      <a:solidFill>
                        <a:srgbClr val="FF00FF"/>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18:00-19:00(EST)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18:00-19:00(EST)</a:t>
                      </a:r>
                    </a:p>
                    <a:p>
                      <a:pPr algn="ct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17:00-18:00(EST)</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endParaRPr kumimoji="1" lang="ja-JP" altLang="en-US" dirty="0">
                        <a:solidFill>
                          <a:schemeClr val="tx1"/>
                        </a:solidFill>
                      </a:endParaRPr>
                    </a:p>
                  </a:txBody>
                  <a:tcPr anchor="ctr">
                    <a:lnL w="12700" cap="flat" cmpd="sng" algn="ctr">
                      <a:solidFill>
                        <a:srgbClr val="FF00FF"/>
                      </a:solidFill>
                      <a:prstDash val="solid"/>
                      <a:round/>
                      <a:headEnd type="none" w="med" len="med"/>
                      <a:tailEnd type="none" w="med" len="med"/>
                    </a:lnL>
                  </a:tcPr>
                </a:tc>
                <a:extLst>
                  <a:ext uri="{0D108BD9-81ED-4DB2-BD59-A6C34878D82A}">
                    <a16:rowId xmlns:a16="http://schemas.microsoft.com/office/drawing/2014/main" val="10005"/>
                  </a:ext>
                </a:extLst>
              </a:tr>
            </a:tbl>
          </a:graphicData>
        </a:graphic>
      </p:graphicFrame>
      <p:sp>
        <p:nvSpPr>
          <p:cNvPr id="10" name="フッター プレースホルダー 4"/>
          <p:cNvSpPr>
            <a:spLocks noGrp="1"/>
          </p:cNvSpPr>
          <p:nvPr>
            <p:ph type="ftr" sz="quarter" idx="11"/>
          </p:nvPr>
        </p:nvSpPr>
        <p:spPr>
          <a:xfrm>
            <a:off x="4860032" y="6475412"/>
            <a:ext cx="3750568" cy="193947"/>
          </a:xfrm>
          <a:prstGeom prst="rect">
            <a:avLst/>
          </a:prstGeom>
        </p:spPr>
        <p:txBody>
          <a:bodyPr/>
          <a:lstStyle/>
          <a:p>
            <a:r>
              <a:rPr lang="en-US" altLang="ja-JP" dirty="0"/>
              <a:t>Takashi </a:t>
            </a:r>
            <a:r>
              <a:rPr lang="en-US" altLang="ja-JP" dirty="0" err="1"/>
              <a:t>Kuramochi</a:t>
            </a:r>
            <a:r>
              <a:rPr lang="en-US" altLang="ja-JP" dirty="0"/>
              <a:t>, LAPIS SEMICONDUCTOR </a:t>
            </a:r>
          </a:p>
        </p:txBody>
      </p:sp>
      <p:sp>
        <p:nvSpPr>
          <p:cNvPr id="2" name="テキスト ボックス 1">
            <a:extLst>
              <a:ext uri="{FF2B5EF4-FFF2-40B4-BE49-F238E27FC236}">
                <a16:creationId xmlns:a16="http://schemas.microsoft.com/office/drawing/2014/main" id="{5AA51C1F-FD1A-42B5-93E8-C89BB92EB93B}"/>
              </a:ext>
            </a:extLst>
          </p:cNvPr>
          <p:cNvSpPr txBox="1"/>
          <p:nvPr/>
        </p:nvSpPr>
        <p:spPr>
          <a:xfrm>
            <a:off x="395536" y="5661248"/>
            <a:ext cx="8352926" cy="523220"/>
          </a:xfrm>
          <a:prstGeom prst="rect">
            <a:avLst/>
          </a:prstGeom>
          <a:noFill/>
        </p:spPr>
        <p:txBody>
          <a:bodyPr wrap="square" rtlCol="0">
            <a:spAutoFit/>
          </a:bodyPr>
          <a:lstStyle/>
          <a:p>
            <a:r>
              <a:rPr lang="en-US" sz="2800" dirty="0">
                <a:latin typeface="Meiryo UI" panose="020B0604030504040204" pitchFamily="50" charset="-128"/>
                <a:ea typeface="Meiryo UI" panose="020B0604030504040204" pitchFamily="50" charset="-128"/>
              </a:rPr>
              <a:t>Above 3 sessions were proposed.</a:t>
            </a:r>
            <a:endParaRPr lang="en-001" sz="2800" dirty="0">
              <a:latin typeface="Meiryo UI" panose="020B0604030504040204" pitchFamily="50" charset="-128"/>
              <a:ea typeface="Meiryo UI" panose="020B0604030504040204" pitchFamily="50" charset="-128"/>
            </a:endParaRPr>
          </a:p>
        </p:txBody>
      </p:sp>
      <p:sp>
        <p:nvSpPr>
          <p:cNvPr id="7" name="Rectangle 4">
            <a:extLst>
              <a:ext uri="{FF2B5EF4-FFF2-40B4-BE49-F238E27FC236}">
                <a16:creationId xmlns:a16="http://schemas.microsoft.com/office/drawing/2014/main" id="{20C34ECA-E9F7-4583-BE96-5E7B42E4CDA8}"/>
              </a:ext>
            </a:extLst>
          </p:cNvPr>
          <p:cNvSpPr txBox="1">
            <a:spLocks noChangeArrowheads="1"/>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&lt;October,2020&gt;</a:t>
            </a:r>
            <a:endParaRPr lang="en-US" altLang="ja-JP" dirty="0"/>
          </a:p>
        </p:txBody>
      </p:sp>
    </p:spTree>
    <p:extLst>
      <p:ext uri="{BB962C8B-B14F-4D97-AF65-F5344CB8AC3E}">
        <p14:creationId xmlns:p14="http://schemas.microsoft.com/office/powerpoint/2010/main" val="41045374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5C879D-A0F6-4837-B1C6-B9579487B98B}"/>
              </a:ext>
            </a:extLst>
          </p:cNvPr>
          <p:cNvSpPr>
            <a:spLocks noGrp="1"/>
          </p:cNvSpPr>
          <p:nvPr>
            <p:ph type="title"/>
          </p:nvPr>
        </p:nvSpPr>
        <p:spPr/>
        <p:txBody>
          <a:bodyPr/>
          <a:lstStyle/>
          <a:p>
            <a:r>
              <a:rPr lang="en-US" dirty="0"/>
              <a:t>Any other Business?</a:t>
            </a:r>
            <a:endParaRPr lang="en-001" dirty="0"/>
          </a:p>
        </p:txBody>
      </p:sp>
      <p:sp>
        <p:nvSpPr>
          <p:cNvPr id="4" name="フッター プレースホルダー 3">
            <a:extLst>
              <a:ext uri="{FF2B5EF4-FFF2-40B4-BE49-F238E27FC236}">
                <a16:creationId xmlns:a16="http://schemas.microsoft.com/office/drawing/2014/main" id="{2E817893-5E1E-4B0E-A7C2-5919D4CCB77D}"/>
              </a:ext>
            </a:extLst>
          </p:cNvPr>
          <p:cNvSpPr>
            <a:spLocks noGrp="1"/>
          </p:cNvSpPr>
          <p:nvPr>
            <p:ph type="ftr" sz="quarter" idx="3"/>
          </p:nvPr>
        </p:nvSpPr>
        <p:spPr>
          <a:xfrm>
            <a:off x="4860032" y="6475412"/>
            <a:ext cx="3750568" cy="184666"/>
          </a:xfrm>
        </p:spPr>
        <p:txBody>
          <a:bodyPr/>
          <a:lstStyle/>
          <a:p>
            <a:r>
              <a:rPr lang="en-US" altLang="ja-JP"/>
              <a:t>Takashi Kuramochi, LAPIS SEMICONDUCTOR </a:t>
            </a:r>
            <a:endParaRPr lang="en-US" altLang="ja-JP" dirty="0"/>
          </a:p>
        </p:txBody>
      </p:sp>
      <p:sp>
        <p:nvSpPr>
          <p:cNvPr id="5" name="スライド番号プレースホルダー 4">
            <a:extLst>
              <a:ext uri="{FF2B5EF4-FFF2-40B4-BE49-F238E27FC236}">
                <a16:creationId xmlns:a16="http://schemas.microsoft.com/office/drawing/2014/main" id="{07B6584B-182F-4352-A1D0-401D08772EFA}"/>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14</a:t>
            </a:fld>
            <a:endParaRPr lang="en-US" altLang="ja-JP"/>
          </a:p>
        </p:txBody>
      </p:sp>
      <p:sp>
        <p:nvSpPr>
          <p:cNvPr id="7" name="Rectangle 4">
            <a:extLst>
              <a:ext uri="{FF2B5EF4-FFF2-40B4-BE49-F238E27FC236}">
                <a16:creationId xmlns:a16="http://schemas.microsoft.com/office/drawing/2014/main" id="{6FE226CA-E755-453D-9543-2AD141F5AAD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&lt;October,2020&gt;</a:t>
            </a:r>
          </a:p>
        </p:txBody>
      </p:sp>
    </p:spTree>
    <p:extLst>
      <p:ext uri="{BB962C8B-B14F-4D97-AF65-F5344CB8AC3E}">
        <p14:creationId xmlns:p14="http://schemas.microsoft.com/office/powerpoint/2010/main" val="40821036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908720"/>
            <a:ext cx="7772400" cy="936104"/>
          </a:xfrm>
        </p:spPr>
        <p:txBody>
          <a:bodyPr/>
          <a:lstStyle/>
          <a:p>
            <a:r>
              <a:rPr lang="en-US" altLang="ja-JP" sz="3200" dirty="0"/>
              <a:t>Reference</a:t>
            </a:r>
            <a:endParaRPr kumimoji="1" lang="ja-JP" altLang="en-US" sz="3200" dirty="0"/>
          </a:p>
        </p:txBody>
      </p:sp>
      <p:sp>
        <p:nvSpPr>
          <p:cNvPr id="5" name="フッター プレースホルダー 4"/>
          <p:cNvSpPr>
            <a:spLocks noGrp="1"/>
          </p:cNvSpPr>
          <p:nvPr>
            <p:ph type="ftr" sz="quarter" idx="3"/>
          </p:nvPr>
        </p:nvSpPr>
        <p:spPr>
          <a:xfrm>
            <a:off x="4860032" y="6475412"/>
            <a:ext cx="3750568" cy="184666"/>
          </a:xfrm>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15</a:t>
            </a:fld>
            <a:endParaRPr lang="en-US" altLang="ja-JP"/>
          </a:p>
        </p:txBody>
      </p:sp>
      <p:sp>
        <p:nvSpPr>
          <p:cNvPr id="9" name="Inhaltsplatzhalter 5"/>
          <p:cNvSpPr>
            <a:spLocks noGrp="1"/>
          </p:cNvSpPr>
          <p:nvPr/>
        </p:nvSpPr>
        <p:spPr bwMode="auto">
          <a:xfrm>
            <a:off x="611560" y="1988840"/>
            <a:ext cx="8165231" cy="3672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a:t>The IEEE802.15 meeting schedule can be found at</a:t>
            </a:r>
            <a:br>
              <a:rPr lang="en-GB" sz="1400" dirty="0"/>
            </a:br>
            <a:r>
              <a:rPr lang="en-GB" sz="1400" dirty="0">
                <a:hlinkClick r:id="rId2"/>
              </a:rPr>
              <a:t>http://grouper.ieee.org/groups/802/15/calendar.html</a:t>
            </a:r>
            <a:endParaRPr lang="en-GB" sz="1400" dirty="0"/>
          </a:p>
          <a:p>
            <a:pPr marL="0" indent="0">
              <a:buNone/>
            </a:pPr>
            <a:endParaRPr lang="en-GB" sz="1400" dirty="0"/>
          </a:p>
          <a:p>
            <a:r>
              <a:rPr lang="en-GB" sz="1400" dirty="0"/>
              <a:t>Document templates (</a:t>
            </a:r>
            <a:r>
              <a:rPr lang="en-GB" sz="1400" dirty="0" err="1"/>
              <a:t>MsWord</a:t>
            </a:r>
            <a:r>
              <a:rPr lang="en-GB" sz="1400" dirty="0"/>
              <a:t> and PowerPoint) and instructions for obtaining document numbers are located at  </a:t>
            </a:r>
            <a:r>
              <a:rPr lang="en-GB" sz="1400" dirty="0">
                <a:hlinkClick r:id="rId3"/>
              </a:rPr>
              <a:t>http://grouper.ieee.org/groups/802/15/pub/Download.html</a:t>
            </a:r>
            <a:br>
              <a:rPr lang="en-GB" sz="1400" dirty="0"/>
            </a:br>
            <a:endParaRPr lang="en-GB" sz="1400" dirty="0"/>
          </a:p>
          <a:p>
            <a:r>
              <a:rPr lang="en-GB" sz="1400" dirty="0"/>
              <a:t>IG JRE reflector is (</a:t>
            </a:r>
            <a:r>
              <a:rPr lang="en-GB" sz="1400" dirty="0">
                <a:hlinkClick r:id="rId4"/>
              </a:rPr>
              <a:t>stds-802-15-jre@listserv.ieee.org</a:t>
            </a:r>
            <a:r>
              <a:rPr lang="en-GB" sz="1400" dirty="0"/>
              <a:t>)</a:t>
            </a:r>
            <a:br>
              <a:rPr lang="en-GB" sz="1400" dirty="0"/>
            </a:br>
            <a:endParaRPr lang="en-GB" sz="1400" dirty="0"/>
          </a:p>
          <a:p>
            <a:r>
              <a:rPr lang="en-US" sz="1400" dirty="0"/>
              <a:t>Documents should be uploaded to </a:t>
            </a:r>
            <a:r>
              <a:rPr lang="en-US" sz="1400" dirty="0">
                <a:hlinkClick r:id="rId5"/>
              </a:rPr>
              <a:t>https://mentor.ieee.org/802.15</a:t>
            </a:r>
            <a:r>
              <a:rPr lang="en-US" sz="1400" dirty="0"/>
              <a:t>, to the “IG JRE”  interest group.</a:t>
            </a:r>
            <a:br>
              <a:rPr lang="en-GB" sz="1400" dirty="0"/>
            </a:br>
            <a:endParaRPr lang="en-GB" sz="1400" dirty="0"/>
          </a:p>
          <a:p>
            <a:r>
              <a:rPr lang="en-GB" sz="1400" dirty="0"/>
              <a:t>For help with obtaining document numbers, document formatting, document uploading and contribution scheduling, please contract the 802.15 IG JRE chair, Takashi </a:t>
            </a:r>
            <a:r>
              <a:rPr lang="en-GB" sz="1400" dirty="0" err="1"/>
              <a:t>Kuramochi</a:t>
            </a:r>
            <a:r>
              <a:rPr lang="en-GB" sz="1400" dirty="0"/>
              <a:t>, at</a:t>
            </a:r>
            <a:br>
              <a:rPr lang="en-GB" sz="1400" dirty="0"/>
            </a:br>
            <a:r>
              <a:rPr lang="en-GB" sz="1400" dirty="0">
                <a:hlinkClick r:id="rId6"/>
              </a:rPr>
              <a:t>kuramochi722@lapis-tech.com</a:t>
            </a:r>
            <a:br>
              <a:rPr lang="en-GB" sz="1400" dirty="0"/>
            </a:br>
            <a:endParaRPr lang="en-GB" sz="1400" dirty="0"/>
          </a:p>
          <a:p>
            <a:endParaRPr lang="de-DE" sz="1400" dirty="0"/>
          </a:p>
        </p:txBody>
      </p:sp>
      <p:sp>
        <p:nvSpPr>
          <p:cNvPr id="8" name="Rectangle 4">
            <a:extLst>
              <a:ext uri="{FF2B5EF4-FFF2-40B4-BE49-F238E27FC236}">
                <a16:creationId xmlns:a16="http://schemas.microsoft.com/office/drawing/2014/main" id="{C5956CF8-2245-4597-82BC-9F33505DDD5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&lt;October,2020&gt;</a:t>
            </a:r>
          </a:p>
        </p:txBody>
      </p:sp>
    </p:spTree>
    <p:extLst>
      <p:ext uri="{BB962C8B-B14F-4D97-AF65-F5344CB8AC3E}">
        <p14:creationId xmlns:p14="http://schemas.microsoft.com/office/powerpoint/2010/main" val="1784376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484784"/>
            <a:ext cx="7772400" cy="3888431"/>
          </a:xfrm>
        </p:spPr>
        <p:txBody>
          <a:bodyPr/>
          <a:lstStyle/>
          <a:p>
            <a:r>
              <a:rPr lang="en-US" altLang="ja-JP" dirty="0"/>
              <a:t>IEEE 802.15 TG4aa JRE</a:t>
            </a:r>
            <a:br>
              <a:rPr lang="en-US" altLang="ja-JP" dirty="0"/>
            </a:br>
            <a:br>
              <a:rPr lang="en-US" altLang="ja-JP" dirty="0"/>
            </a:br>
            <a:r>
              <a:rPr lang="en-US" altLang="ja-JP" dirty="0"/>
              <a:t>Teleconference </a:t>
            </a:r>
            <a:br>
              <a:rPr lang="en-US" altLang="ja-JP" dirty="0"/>
            </a:br>
            <a:r>
              <a:rPr lang="en-US" altLang="ja-JP" dirty="0"/>
              <a:t>Opening report </a:t>
            </a:r>
            <a:br>
              <a:rPr lang="en-US" altLang="ja-JP" dirty="0"/>
            </a:br>
            <a:r>
              <a:rPr lang="en-US" altLang="ja-JP" dirty="0"/>
              <a:t>on</a:t>
            </a:r>
            <a:br>
              <a:rPr lang="en-US" altLang="ja-JP" dirty="0"/>
            </a:br>
            <a:r>
              <a:rPr lang="en-US" altLang="ja-JP" dirty="0"/>
              <a:t>7:00(JST), October 30</a:t>
            </a:r>
            <a:r>
              <a:rPr lang="en-US" altLang="ja-JP" baseline="30000" dirty="0"/>
              <a:t>th</a:t>
            </a:r>
            <a:r>
              <a:rPr lang="en-US" altLang="ja-JP" dirty="0"/>
              <a:t>,2020</a:t>
            </a:r>
            <a:endParaRPr kumimoji="1" lang="ja-JP" altLang="en-US" dirty="0"/>
          </a:p>
        </p:txBody>
      </p:sp>
      <p:sp>
        <p:nvSpPr>
          <p:cNvPr id="3" name="フッター プレースホルダー 2"/>
          <p:cNvSpPr>
            <a:spLocks noGrp="1"/>
          </p:cNvSpPr>
          <p:nvPr>
            <p:ph type="ftr" sz="quarter" idx="3"/>
          </p:nvPr>
        </p:nvSpPr>
        <p:spPr>
          <a:xfrm>
            <a:off x="4788024" y="6475412"/>
            <a:ext cx="3822576" cy="193947"/>
          </a:xfrm>
        </p:spPr>
        <p:txBody>
          <a:bodyPr/>
          <a:lstStyle/>
          <a:p>
            <a:r>
              <a:rPr lang="en-US" altLang="ja-JP"/>
              <a:t>Takashi Kuramochi, LAPIS SEMICONDUCTOR </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7" name="Rectangle 4">
            <a:extLst>
              <a:ext uri="{FF2B5EF4-FFF2-40B4-BE49-F238E27FC236}">
                <a16:creationId xmlns:a16="http://schemas.microsoft.com/office/drawing/2014/main" id="{5F92D8F4-2925-4DBF-9CCD-CAD120790405}"/>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&lt;October,2020&gt;</a:t>
            </a:r>
          </a:p>
        </p:txBody>
      </p:sp>
    </p:spTree>
    <p:extLst>
      <p:ext uri="{BB962C8B-B14F-4D97-AF65-F5344CB8AC3E}">
        <p14:creationId xmlns:p14="http://schemas.microsoft.com/office/powerpoint/2010/main" val="4159759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 and Secretary</a:t>
            </a:r>
          </a:p>
          <a:p>
            <a:pPr lvl="1"/>
            <a:r>
              <a:rPr lang="en-US" altLang="ja-JP" dirty="0"/>
              <a:t>Chair is Takashi </a:t>
            </a:r>
            <a:r>
              <a:rPr lang="en-US" altLang="ja-JP" dirty="0" err="1"/>
              <a:t>Kuramochi</a:t>
            </a:r>
            <a:endParaRPr lang="en-US" altLang="ja-JP" dirty="0"/>
          </a:p>
          <a:p>
            <a:pPr lvl="1"/>
            <a:r>
              <a:rPr lang="en-US" altLang="ja-JP" dirty="0"/>
              <a:t>Secretary is Kiyoshi Fukui</a:t>
            </a:r>
          </a:p>
          <a:p>
            <a:pPr marL="457200" lvl="1" indent="0">
              <a:buNone/>
            </a:pPr>
            <a:endParaRPr lang="en-US" altLang="ja-JP" dirty="0"/>
          </a:p>
          <a:p>
            <a:endParaRPr kumimoji="1" lang="ja-JP" altLang="en-US" dirty="0"/>
          </a:p>
        </p:txBody>
      </p:sp>
      <p:sp>
        <p:nvSpPr>
          <p:cNvPr id="5" name="フッター プレースホルダー 4"/>
          <p:cNvSpPr>
            <a:spLocks noGrp="1"/>
          </p:cNvSpPr>
          <p:nvPr>
            <p:ph type="ftr" sz="quarter" idx="3"/>
          </p:nvPr>
        </p:nvSpPr>
        <p:spPr>
          <a:xfrm>
            <a:off x="4860032" y="6475412"/>
            <a:ext cx="3750568" cy="184666"/>
          </a:xfrm>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8" name="Rectangle 4">
            <a:extLst>
              <a:ext uri="{FF2B5EF4-FFF2-40B4-BE49-F238E27FC236}">
                <a16:creationId xmlns:a16="http://schemas.microsoft.com/office/drawing/2014/main" id="{D0ABA101-CCC2-47C1-9759-01C89A44934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&lt;October,2020&gt;</a:t>
            </a:r>
          </a:p>
        </p:txBody>
      </p:sp>
    </p:spTree>
    <p:extLst>
      <p:ext uri="{BB962C8B-B14F-4D97-AF65-F5344CB8AC3E}">
        <p14:creationId xmlns:p14="http://schemas.microsoft.com/office/powerpoint/2010/main" val="1971802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5" name="フッター プレースホルダー 4"/>
          <p:cNvSpPr>
            <a:spLocks noGrp="1"/>
          </p:cNvSpPr>
          <p:nvPr>
            <p:ph type="ftr" sz="quarter" idx="3"/>
          </p:nvPr>
        </p:nvSpPr>
        <p:spPr>
          <a:xfrm>
            <a:off x="4860032" y="6475412"/>
            <a:ext cx="3750568" cy="184666"/>
          </a:xfrm>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8" name="Rectangle 4">
            <a:extLst>
              <a:ext uri="{FF2B5EF4-FFF2-40B4-BE49-F238E27FC236}">
                <a16:creationId xmlns:a16="http://schemas.microsoft.com/office/drawing/2014/main" id="{AA7CBDAB-29FA-4408-8EA0-45FB95451C8B}"/>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&lt;October,2020&gt;</a:t>
            </a:r>
          </a:p>
        </p:txBody>
      </p:sp>
    </p:spTree>
    <p:extLst>
      <p:ext uri="{BB962C8B-B14F-4D97-AF65-F5344CB8AC3E}">
        <p14:creationId xmlns:p14="http://schemas.microsoft.com/office/powerpoint/2010/main" val="210954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5" name="フッター プレースホルダー 4"/>
          <p:cNvSpPr>
            <a:spLocks noGrp="1"/>
          </p:cNvSpPr>
          <p:nvPr>
            <p:ph type="ftr" sz="quarter" idx="3"/>
          </p:nvPr>
        </p:nvSpPr>
        <p:spPr>
          <a:xfrm>
            <a:off x="4860032" y="6475412"/>
            <a:ext cx="3750568" cy="184666"/>
          </a:xfrm>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8" name="Rectangle 4">
            <a:extLst>
              <a:ext uri="{FF2B5EF4-FFF2-40B4-BE49-F238E27FC236}">
                <a16:creationId xmlns:a16="http://schemas.microsoft.com/office/drawing/2014/main" id="{ADF69CEA-436F-4407-A334-AA14F983D076}"/>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&lt;October,2020&gt;</a:t>
            </a:r>
          </a:p>
        </p:txBody>
      </p:sp>
    </p:spTree>
    <p:extLst>
      <p:ext uri="{BB962C8B-B14F-4D97-AF65-F5344CB8AC3E}">
        <p14:creationId xmlns:p14="http://schemas.microsoft.com/office/powerpoint/2010/main" val="854180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5" name="フッター プレースホルダー 4"/>
          <p:cNvSpPr>
            <a:spLocks noGrp="1"/>
          </p:cNvSpPr>
          <p:nvPr>
            <p:ph type="ftr" sz="quarter" idx="3"/>
          </p:nvPr>
        </p:nvSpPr>
        <p:spPr>
          <a:xfrm>
            <a:off x="4860032" y="6475412"/>
            <a:ext cx="3750568" cy="184666"/>
          </a:xfrm>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8" name="Rectangle 4">
            <a:extLst>
              <a:ext uri="{FF2B5EF4-FFF2-40B4-BE49-F238E27FC236}">
                <a16:creationId xmlns:a16="http://schemas.microsoft.com/office/drawing/2014/main" id="{BE8B05E5-1411-4356-BA46-E42543D0774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&lt;October,2020&gt;</a:t>
            </a:r>
          </a:p>
        </p:txBody>
      </p:sp>
    </p:spTree>
    <p:extLst>
      <p:ext uri="{BB962C8B-B14F-4D97-AF65-F5344CB8AC3E}">
        <p14:creationId xmlns:p14="http://schemas.microsoft.com/office/powerpoint/2010/main" val="2520594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5" name="フッター プレースホルダー 4"/>
          <p:cNvSpPr>
            <a:spLocks noGrp="1"/>
          </p:cNvSpPr>
          <p:nvPr>
            <p:ph type="ftr" sz="quarter" idx="3"/>
          </p:nvPr>
        </p:nvSpPr>
        <p:spPr>
          <a:xfrm>
            <a:off x="4860032" y="6475412"/>
            <a:ext cx="3750568" cy="184666"/>
          </a:xfrm>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8" name="Rectangle 4">
            <a:extLst>
              <a:ext uri="{FF2B5EF4-FFF2-40B4-BE49-F238E27FC236}">
                <a16:creationId xmlns:a16="http://schemas.microsoft.com/office/drawing/2014/main" id="{3F799546-D1EB-46CD-B053-236FB3A8E48E}"/>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&lt;October,2020&gt;</a:t>
            </a:r>
          </a:p>
        </p:txBody>
      </p:sp>
    </p:spTree>
    <p:extLst>
      <p:ext uri="{BB962C8B-B14F-4D97-AF65-F5344CB8AC3E}">
        <p14:creationId xmlns:p14="http://schemas.microsoft.com/office/powerpoint/2010/main" val="282726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Attendance</a:t>
            </a:r>
            <a:endParaRPr kumimoji="1" lang="ja-JP" altLang="en-US" b="1" u="sng" dirty="0"/>
          </a:p>
        </p:txBody>
      </p:sp>
      <p:sp>
        <p:nvSpPr>
          <p:cNvPr id="5" name="フッター プレースホルダー 4"/>
          <p:cNvSpPr>
            <a:spLocks noGrp="1"/>
          </p:cNvSpPr>
          <p:nvPr>
            <p:ph type="ftr" sz="quarter" idx="3"/>
          </p:nvPr>
        </p:nvSpPr>
        <p:spPr>
          <a:xfrm>
            <a:off x="4860032" y="6475412"/>
            <a:ext cx="3750568" cy="184666"/>
          </a:xfrm>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8</a:t>
            </a:fld>
            <a:endParaRPr lang="en-US" altLang="ja-JP"/>
          </a:p>
        </p:txBody>
      </p:sp>
      <p:sp>
        <p:nvSpPr>
          <p:cNvPr id="8" name="Rectangle 4">
            <a:extLst>
              <a:ext uri="{FF2B5EF4-FFF2-40B4-BE49-F238E27FC236}">
                <a16:creationId xmlns:a16="http://schemas.microsoft.com/office/drawing/2014/main" id="{60158DA0-98E2-4E2B-9109-C13228AB93D8}"/>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&lt;October,2020&gt;</a:t>
            </a:r>
          </a:p>
        </p:txBody>
      </p:sp>
    </p:spTree>
    <p:extLst>
      <p:ext uri="{BB962C8B-B14F-4D97-AF65-F5344CB8AC3E}">
        <p14:creationId xmlns:p14="http://schemas.microsoft.com/office/powerpoint/2010/main" val="3998769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352318"/>
          </a:xfrm>
        </p:spPr>
        <p:txBody>
          <a:bodyPr/>
          <a:lstStyle/>
          <a:p>
            <a:r>
              <a:rPr lang="en-US" altLang="ja-JP" u="sng" dirty="0"/>
              <a:t>Agenda </a:t>
            </a:r>
            <a:endParaRPr kumimoji="1" lang="ja-JP" altLang="en-US" u="sng" dirty="0"/>
          </a:p>
        </p:txBody>
      </p:sp>
      <p:sp>
        <p:nvSpPr>
          <p:cNvPr id="5" name="フッター プレースホルダー 4"/>
          <p:cNvSpPr>
            <a:spLocks noGrp="1"/>
          </p:cNvSpPr>
          <p:nvPr>
            <p:ph type="ftr" sz="quarter" idx="3"/>
          </p:nvPr>
        </p:nvSpPr>
        <p:spPr>
          <a:xfrm>
            <a:off x="4860032" y="6475412"/>
            <a:ext cx="3750568" cy="184666"/>
          </a:xfrm>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9</a:t>
            </a:fld>
            <a:endParaRPr lang="en-US" altLang="ja-JP"/>
          </a:p>
        </p:txBody>
      </p:sp>
      <p:graphicFrame>
        <p:nvGraphicFramePr>
          <p:cNvPr id="8" name="表 7"/>
          <p:cNvGraphicFramePr>
            <a:graphicFrameLocks noGrp="1"/>
          </p:cNvGraphicFramePr>
          <p:nvPr>
            <p:extLst>
              <p:ext uri="{D42A27DB-BD31-4B8C-83A1-F6EECF244321}">
                <p14:modId xmlns:p14="http://schemas.microsoft.com/office/powerpoint/2010/main" val="2579612030"/>
              </p:ext>
            </p:extLst>
          </p:nvPr>
        </p:nvGraphicFramePr>
        <p:xfrm>
          <a:off x="269522" y="2764972"/>
          <a:ext cx="8604955" cy="3623815"/>
        </p:xfrm>
        <a:graphic>
          <a:graphicData uri="http://schemas.openxmlformats.org/drawingml/2006/table">
            <a:tbl>
              <a:tblPr firstRow="1" firstCol="1" bandRow="1">
                <a:tableStyleId>{21E4AEA4-8DFA-4A89-87EB-49C32662AFE0}</a:tableStyleId>
              </a:tblPr>
              <a:tblGrid>
                <a:gridCol w="3222358">
                  <a:extLst>
                    <a:ext uri="{9D8B030D-6E8A-4147-A177-3AD203B41FA5}">
                      <a16:colId xmlns:a16="http://schemas.microsoft.com/office/drawing/2014/main" val="20000"/>
                    </a:ext>
                  </a:extLst>
                </a:gridCol>
                <a:gridCol w="1566173">
                  <a:extLst>
                    <a:ext uri="{9D8B030D-6E8A-4147-A177-3AD203B41FA5}">
                      <a16:colId xmlns:a16="http://schemas.microsoft.com/office/drawing/2014/main" val="20001"/>
                    </a:ext>
                  </a:extLst>
                </a:gridCol>
                <a:gridCol w="1409286">
                  <a:extLst>
                    <a:ext uri="{9D8B030D-6E8A-4147-A177-3AD203B41FA5}">
                      <a16:colId xmlns:a16="http://schemas.microsoft.com/office/drawing/2014/main" val="20002"/>
                    </a:ext>
                  </a:extLst>
                </a:gridCol>
                <a:gridCol w="2407138">
                  <a:extLst>
                    <a:ext uri="{9D8B030D-6E8A-4147-A177-3AD203B41FA5}">
                      <a16:colId xmlns:a16="http://schemas.microsoft.com/office/drawing/2014/main" val="20003"/>
                    </a:ext>
                  </a:extLst>
                </a:gridCol>
              </a:tblGrid>
              <a:tr h="325637">
                <a:tc>
                  <a:txBody>
                    <a:bodyPr/>
                    <a:lstStyle/>
                    <a:p>
                      <a:pPr algn="ctr">
                        <a:lnSpc>
                          <a:spcPct val="107000"/>
                        </a:lnSpc>
                        <a:spcAft>
                          <a:spcPts val="0"/>
                        </a:spcAft>
                      </a:pPr>
                      <a:r>
                        <a:rPr lang="en-GB" sz="1800" dirty="0">
                          <a:effectLst/>
                          <a:latin typeface="+mn-lt"/>
                        </a:rPr>
                        <a:t>Contents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a:effectLst/>
                          <a:latin typeface="+mn-lt"/>
                        </a:rPr>
                        <a:t>Who</a:t>
                      </a:r>
                      <a:endParaRPr lang="ja-JP" sz="180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Period</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a:effectLst/>
                          <a:latin typeface="+mn-lt"/>
                        </a:rPr>
                        <a:t>Accumulated time</a:t>
                      </a:r>
                      <a:endParaRPr lang="ja-JP" sz="1800">
                        <a:effectLst/>
                        <a:latin typeface="+mn-lt"/>
                        <a:ea typeface="游明朝"/>
                        <a:cs typeface="Times New Roman"/>
                      </a:endParaRPr>
                    </a:p>
                  </a:txBody>
                  <a:tcPr marL="68580" marR="68580" marT="0" marB="0"/>
                </a:tc>
                <a:extLst>
                  <a:ext uri="{0D108BD9-81ED-4DB2-BD59-A6C34878D82A}">
                    <a16:rowId xmlns:a16="http://schemas.microsoft.com/office/drawing/2014/main" val="10000"/>
                  </a:ext>
                </a:extLst>
              </a:tr>
              <a:tr h="280522">
                <a:tc>
                  <a:txBody>
                    <a:bodyPr/>
                    <a:lstStyle/>
                    <a:p>
                      <a:pPr algn="l">
                        <a:lnSpc>
                          <a:spcPct val="107000"/>
                        </a:lnSpc>
                        <a:spcAft>
                          <a:spcPts val="0"/>
                        </a:spcAft>
                      </a:pPr>
                      <a:r>
                        <a:rPr lang="en-US" altLang="ja-JP" sz="1800" dirty="0">
                          <a:effectLst/>
                          <a:latin typeface="+mn-lt"/>
                          <a:ea typeface="游明朝"/>
                          <a:cs typeface="Times New Roman"/>
                        </a:rPr>
                        <a:t>Call the meeting to order</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770191002"/>
                  </a:ext>
                </a:extLst>
              </a:tr>
              <a:tr h="280522">
                <a:tc>
                  <a:txBody>
                    <a:bodyPr/>
                    <a:lstStyle/>
                    <a:p>
                      <a:pPr algn="l">
                        <a:lnSpc>
                          <a:spcPct val="107000"/>
                        </a:lnSpc>
                        <a:spcAft>
                          <a:spcPts val="0"/>
                        </a:spcAft>
                      </a:pPr>
                      <a:r>
                        <a:rPr lang="en-GB" sz="1800" dirty="0">
                          <a:effectLst/>
                          <a:latin typeface="+mn-lt"/>
                        </a:rPr>
                        <a:t>OPEN/Patent Policy</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altLang="en-US"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游明朝"/>
                          <a:cs typeface="Times New Roman"/>
                        </a:rPr>
                        <a:t>10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1"/>
                  </a:ext>
                </a:extLst>
              </a:tr>
              <a:tr h="325637">
                <a:tc>
                  <a:txBody>
                    <a:bodyPr/>
                    <a:lstStyle/>
                    <a:p>
                      <a:pPr algn="l">
                        <a:lnSpc>
                          <a:spcPct val="107000"/>
                        </a:lnSpc>
                        <a:spcAft>
                          <a:spcPts val="0"/>
                        </a:spcAft>
                      </a:pPr>
                      <a:r>
                        <a:rPr lang="en-US" altLang="ja-JP" sz="1800" dirty="0">
                          <a:effectLst/>
                          <a:latin typeface="+mn-lt"/>
                          <a:ea typeface="游明朝"/>
                          <a:cs typeface="Times New Roman"/>
                        </a:rPr>
                        <a:t>Attendance</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15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2"/>
                  </a:ext>
                </a:extLst>
              </a:tr>
              <a:tr h="325637">
                <a:tc>
                  <a:txBody>
                    <a:bodyPr/>
                    <a:lstStyle/>
                    <a:p>
                      <a:pPr algn="l">
                        <a:lnSpc>
                          <a:spcPct val="107000"/>
                        </a:lnSpc>
                        <a:spcAft>
                          <a:spcPts val="0"/>
                        </a:spcAft>
                      </a:pPr>
                      <a:r>
                        <a:rPr lang="en-US" altLang="ja-JP" sz="1800" dirty="0">
                          <a:effectLst/>
                          <a:latin typeface="+mn-lt"/>
                          <a:ea typeface="游明朝"/>
                          <a:cs typeface="Times New Roman"/>
                        </a:rPr>
                        <a:t>Agree Agenda</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20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2528061697"/>
                  </a:ext>
                </a:extLst>
              </a:tr>
              <a:tr h="325637">
                <a:tc>
                  <a:txBody>
                    <a:bodyPr/>
                    <a:lstStyle/>
                    <a:p>
                      <a:pPr algn="l">
                        <a:lnSpc>
                          <a:spcPct val="107000"/>
                        </a:lnSpc>
                        <a:spcAft>
                          <a:spcPts val="0"/>
                        </a:spcAft>
                      </a:pPr>
                      <a:r>
                        <a:rPr lang="en-US" altLang="ja-JP" sz="1800" dirty="0">
                          <a:effectLst/>
                          <a:latin typeface="+mn-lt"/>
                          <a:ea typeface="游明朝"/>
                          <a:cs typeface="Times New Roman"/>
                        </a:rPr>
                        <a:t>Approval</a:t>
                      </a:r>
                      <a:r>
                        <a:rPr lang="en-US" altLang="ja-JP" sz="1800" baseline="0" dirty="0">
                          <a:effectLst/>
                          <a:latin typeface="+mn-lt"/>
                          <a:ea typeface="游明朝"/>
                          <a:cs typeface="Times New Roman"/>
                        </a:rPr>
                        <a:t> of  the previous meeting minutes</a:t>
                      </a:r>
                      <a:endParaRPr lang="ja-JP" sz="1800" dirty="0">
                        <a:effectLst/>
                        <a:latin typeface="+mn-lt"/>
                        <a:ea typeface="游明朝"/>
                        <a:cs typeface="Times New Roman"/>
                      </a:endParaRPr>
                    </a:p>
                  </a:txBody>
                  <a:tcPr marL="68580" marR="68580" marT="0" marB="0"/>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GB" altLang="ja-JP" sz="1800" dirty="0" err="1">
                          <a:effectLst/>
                          <a:latin typeface="+mn-lt"/>
                        </a:rPr>
                        <a:t>Kuramochi</a:t>
                      </a:r>
                      <a:endParaRPr lang="ja-JP" altLang="ja-JP" sz="1800" dirty="0">
                        <a:effectLst/>
                        <a:latin typeface="+mn-lt"/>
                        <a:ea typeface="游明朝"/>
                        <a:cs typeface="Times New Roman"/>
                      </a:endParaRPr>
                    </a:p>
                    <a:p>
                      <a:pPr algn="ctr">
                        <a:lnSpc>
                          <a:spcPct val="107000"/>
                        </a:lnSpc>
                        <a:spcAft>
                          <a:spcPts val="0"/>
                        </a:spcAft>
                      </a:pPr>
                      <a:endParaRPr lang="ja-JP" sz="1800" dirty="0">
                        <a:effectLst/>
                        <a:latin typeface="+mn-lt"/>
                        <a:ea typeface="游明朝"/>
                        <a:cs typeface="Times New Roman"/>
                      </a:endParaRPr>
                    </a:p>
                  </a:txBody>
                  <a:tcPr marL="68580" marR="68580" marT="0" marB="0"/>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GB" altLang="ja-JP" sz="1800" dirty="0">
                          <a:effectLst/>
                          <a:latin typeface="+mn-lt"/>
                        </a:rPr>
                        <a:t>5</a:t>
                      </a:r>
                      <a:endParaRPr lang="ja-JP" altLang="ja-JP" sz="1800" dirty="0">
                        <a:effectLst/>
                        <a:latin typeface="+mn-lt"/>
                        <a:ea typeface="游明朝"/>
                        <a:cs typeface="Times New Roman"/>
                      </a:endParaRPr>
                    </a:p>
                    <a:p>
                      <a:pPr algn="ctr">
                        <a:lnSpc>
                          <a:spcPct val="107000"/>
                        </a:lnSpc>
                        <a:spcAft>
                          <a:spcPts val="0"/>
                        </a:spcAft>
                      </a:pP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US" altLang="ja-JP" sz="1800" dirty="0">
                          <a:effectLst/>
                          <a:latin typeface="+mn-lt"/>
                          <a:ea typeface="游明朝"/>
                          <a:cs typeface="Times New Roman"/>
                        </a:rPr>
                        <a:t>25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3"/>
                  </a:ext>
                </a:extLst>
              </a:tr>
              <a:tr h="325637">
                <a:tc>
                  <a:txBody>
                    <a:bodyPr/>
                    <a:lstStyle/>
                    <a:p>
                      <a:pPr algn="l">
                        <a:lnSpc>
                          <a:spcPct val="107000"/>
                        </a:lnSpc>
                        <a:spcAft>
                          <a:spcPts val="0"/>
                        </a:spcAft>
                      </a:pPr>
                      <a:r>
                        <a:rPr lang="en-GB" sz="1800" dirty="0">
                          <a:effectLst/>
                          <a:latin typeface="+mn-lt"/>
                        </a:rPr>
                        <a:t>Technical proposal Results</a:t>
                      </a:r>
                    </a:p>
                  </a:txBody>
                  <a:tcPr marL="68580" marR="68580" marT="0" marB="0"/>
                </a:tc>
                <a:tc>
                  <a:txBody>
                    <a:bodyPr/>
                    <a:lstStyle/>
                    <a:p>
                      <a:pPr algn="ctr">
                        <a:lnSpc>
                          <a:spcPct val="107000"/>
                        </a:lnSpc>
                        <a:spcAft>
                          <a:spcPts val="0"/>
                        </a:spcAft>
                      </a:pPr>
                      <a:r>
                        <a:rPr lang="en-GB" altLang="ja-JP" sz="1800" dirty="0" err="1">
                          <a:effectLst/>
                          <a:latin typeface="+mn-lt"/>
                        </a:rPr>
                        <a:t>Kuramochi</a:t>
                      </a:r>
                      <a:endParaRPr lang="ja-JP" alt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30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5"/>
                  </a:ext>
                </a:extLst>
              </a:tr>
              <a:tr h="280522">
                <a:tc>
                  <a:txBody>
                    <a:bodyPr/>
                    <a:lstStyle/>
                    <a:p>
                      <a:pPr algn="l">
                        <a:lnSpc>
                          <a:spcPct val="107000"/>
                        </a:lnSpc>
                        <a:spcAft>
                          <a:spcPts val="0"/>
                        </a:spcAft>
                      </a:pPr>
                      <a:r>
                        <a:rPr lang="en-US" altLang="ja-JP" sz="1800" dirty="0">
                          <a:effectLst/>
                          <a:latin typeface="+mn-lt"/>
                          <a:ea typeface="游明朝"/>
                          <a:cs typeface="Times New Roman"/>
                        </a:rPr>
                        <a:t>Next steps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35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6"/>
                  </a:ext>
                </a:extLst>
              </a:tr>
              <a:tr h="294171">
                <a:tc>
                  <a:txBody>
                    <a:bodyPr/>
                    <a:lstStyle/>
                    <a:p>
                      <a:pPr algn="l">
                        <a:lnSpc>
                          <a:spcPct val="107000"/>
                        </a:lnSpc>
                        <a:spcAft>
                          <a:spcPts val="0"/>
                        </a:spcAft>
                      </a:pPr>
                      <a:r>
                        <a:rPr lang="en-GB" sz="1800" dirty="0">
                          <a:effectLst/>
                          <a:latin typeface="+mn-lt"/>
                        </a:rPr>
                        <a:t>Next meeting information</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40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7"/>
                  </a:ext>
                </a:extLst>
              </a:tr>
              <a:tr h="294171">
                <a:tc>
                  <a:txBody>
                    <a:bodyPr/>
                    <a:lstStyle/>
                    <a:p>
                      <a:pPr algn="l">
                        <a:lnSpc>
                          <a:spcPct val="107000"/>
                        </a:lnSpc>
                        <a:spcAft>
                          <a:spcPts val="0"/>
                        </a:spcAft>
                      </a:pPr>
                      <a:r>
                        <a:rPr lang="en-US" altLang="ja-JP" sz="1800" dirty="0">
                          <a:effectLst/>
                          <a:latin typeface="+mn-lt"/>
                          <a:ea typeface="游明朝"/>
                          <a:cs typeface="Times New Roman"/>
                        </a:rPr>
                        <a:t>Any Other Business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45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169993177"/>
                  </a:ext>
                </a:extLst>
              </a:tr>
              <a:tr h="325637">
                <a:tc>
                  <a:txBody>
                    <a:bodyPr/>
                    <a:lstStyle/>
                    <a:p>
                      <a:pPr algn="l">
                        <a:lnSpc>
                          <a:spcPct val="107000"/>
                        </a:lnSpc>
                        <a:spcAft>
                          <a:spcPts val="0"/>
                        </a:spcAft>
                      </a:pPr>
                      <a:r>
                        <a:rPr lang="en-GB" sz="1800" dirty="0">
                          <a:effectLst/>
                          <a:latin typeface="+mn-lt"/>
                        </a:rPr>
                        <a:t>Recess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50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8"/>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1489497625"/>
              </p:ext>
            </p:extLst>
          </p:nvPr>
        </p:nvGraphicFramePr>
        <p:xfrm>
          <a:off x="107504" y="1124744"/>
          <a:ext cx="8928995" cy="1554480"/>
        </p:xfrm>
        <a:graphic>
          <a:graphicData uri="http://schemas.openxmlformats.org/drawingml/2006/table">
            <a:tbl>
              <a:tblPr firstRow="1" bandRow="1">
                <a:tableStyleId>{5C22544A-7EE6-4342-B048-85BDC9FD1C3A}</a:tableStyleId>
              </a:tblPr>
              <a:tblGrid>
                <a:gridCol w="1785799">
                  <a:extLst>
                    <a:ext uri="{9D8B030D-6E8A-4147-A177-3AD203B41FA5}">
                      <a16:colId xmlns:a16="http://schemas.microsoft.com/office/drawing/2014/main" val="20000"/>
                    </a:ext>
                  </a:extLst>
                </a:gridCol>
                <a:gridCol w="1785799">
                  <a:extLst>
                    <a:ext uri="{9D8B030D-6E8A-4147-A177-3AD203B41FA5}">
                      <a16:colId xmlns:a16="http://schemas.microsoft.com/office/drawing/2014/main" val="20001"/>
                    </a:ext>
                  </a:extLst>
                </a:gridCol>
                <a:gridCol w="1785799">
                  <a:extLst>
                    <a:ext uri="{9D8B030D-6E8A-4147-A177-3AD203B41FA5}">
                      <a16:colId xmlns:a16="http://schemas.microsoft.com/office/drawing/2014/main" val="20002"/>
                    </a:ext>
                  </a:extLst>
                </a:gridCol>
                <a:gridCol w="1785799">
                  <a:extLst>
                    <a:ext uri="{9D8B030D-6E8A-4147-A177-3AD203B41FA5}">
                      <a16:colId xmlns:a16="http://schemas.microsoft.com/office/drawing/2014/main" val="20003"/>
                    </a:ext>
                  </a:extLst>
                </a:gridCol>
                <a:gridCol w="1785799">
                  <a:extLst>
                    <a:ext uri="{9D8B030D-6E8A-4147-A177-3AD203B41FA5}">
                      <a16:colId xmlns:a16="http://schemas.microsoft.com/office/drawing/2014/main" val="20004"/>
                    </a:ext>
                  </a:extLst>
                </a:gridCol>
              </a:tblGrid>
              <a:tr h="550454">
                <a:tc>
                  <a:txBody>
                    <a:bodyPr/>
                    <a:lstStyle/>
                    <a:p>
                      <a:r>
                        <a:rPr kumimoji="1" lang="en-US" altLang="ja-JP" dirty="0"/>
                        <a:t>Japan</a:t>
                      </a:r>
                    </a:p>
                    <a:p>
                      <a:r>
                        <a:rPr kumimoji="1" lang="en-US" altLang="ja-JP" dirty="0"/>
                        <a:t>(JST)</a:t>
                      </a:r>
                    </a:p>
                  </a:txBody>
                  <a:tcPr/>
                </a:tc>
                <a:tc>
                  <a:txBody>
                    <a:bodyPr/>
                    <a:lstStyle/>
                    <a:p>
                      <a:r>
                        <a:rPr kumimoji="1" lang="en-US" altLang="ja-JP" dirty="0"/>
                        <a:t>London</a:t>
                      </a:r>
                    </a:p>
                    <a:p>
                      <a:r>
                        <a:rPr kumimoji="1" lang="en-US" altLang="ja-JP" dirty="0"/>
                        <a:t>(BST)</a:t>
                      </a:r>
                      <a:endParaRPr kumimoji="1" lang="ja-JP" altLang="en-US" dirty="0"/>
                    </a:p>
                  </a:txBody>
                  <a:tcPr/>
                </a:tc>
                <a:tc>
                  <a:txBody>
                    <a:bodyPr/>
                    <a:lstStyle/>
                    <a:p>
                      <a:r>
                        <a:rPr kumimoji="1" lang="en-US" altLang="ja-JP" dirty="0"/>
                        <a:t>Atlanta</a:t>
                      </a:r>
                    </a:p>
                    <a:p>
                      <a:r>
                        <a:rPr kumimoji="1" lang="en-US" altLang="ja-JP" dirty="0"/>
                        <a:t>(EDT)</a:t>
                      </a:r>
                      <a:endParaRPr kumimoji="1" lang="ja-JP" altLang="en-US" dirty="0"/>
                    </a:p>
                  </a:txBody>
                  <a:tcPr/>
                </a:tc>
                <a:tc>
                  <a:txBody>
                    <a:bodyPr/>
                    <a:lstStyle/>
                    <a:p>
                      <a:r>
                        <a:rPr kumimoji="1" lang="en-US" altLang="ja-JP" dirty="0"/>
                        <a:t>Austin</a:t>
                      </a:r>
                    </a:p>
                    <a:p>
                      <a:r>
                        <a:rPr kumimoji="1" lang="en-US" altLang="ja-JP" dirty="0"/>
                        <a:t>(CDT)</a:t>
                      </a:r>
                      <a:endParaRPr kumimoji="1" lang="ja-JP" altLang="en-US" dirty="0"/>
                    </a:p>
                  </a:txBody>
                  <a:tcPr/>
                </a:tc>
                <a:tc>
                  <a:txBody>
                    <a:bodyPr/>
                    <a:lstStyle/>
                    <a:p>
                      <a:r>
                        <a:rPr kumimoji="1" lang="en-US" altLang="ja-JP" dirty="0"/>
                        <a:t>San Diego</a:t>
                      </a:r>
                    </a:p>
                    <a:p>
                      <a:r>
                        <a:rPr kumimoji="1" lang="en-US" altLang="ja-JP" dirty="0"/>
                        <a:t>(PDT)</a:t>
                      </a:r>
                      <a:endParaRPr kumimoji="1" lang="ja-JP" altLang="en-US" dirty="0"/>
                    </a:p>
                  </a:txBody>
                  <a:tcPr/>
                </a:tc>
                <a:extLst>
                  <a:ext uri="{0D108BD9-81ED-4DB2-BD59-A6C34878D82A}">
                    <a16:rowId xmlns:a16="http://schemas.microsoft.com/office/drawing/2014/main" val="10000"/>
                  </a:ext>
                </a:extLst>
              </a:tr>
              <a:tr h="734380">
                <a:tc>
                  <a:txBody>
                    <a:bodyPr/>
                    <a:lstStyle/>
                    <a:p>
                      <a:r>
                        <a:rPr kumimoji="1" lang="en-US" altLang="ja-JP" dirty="0">
                          <a:latin typeface="+mn-ea"/>
                          <a:ea typeface="+mn-ea"/>
                        </a:rPr>
                        <a:t>Friday</a:t>
                      </a:r>
                    </a:p>
                    <a:p>
                      <a:r>
                        <a:rPr kumimoji="1" lang="en-US" altLang="ja-JP" dirty="0">
                          <a:latin typeface="+mn-ea"/>
                          <a:ea typeface="+mn-ea"/>
                        </a:rPr>
                        <a:t>October 30</a:t>
                      </a:r>
                      <a:r>
                        <a:rPr kumimoji="1" lang="en-US" altLang="ja-JP" baseline="30000" dirty="0">
                          <a:latin typeface="+mn-ea"/>
                          <a:ea typeface="+mn-ea"/>
                        </a:rPr>
                        <a:t>th </a:t>
                      </a:r>
                      <a:endParaRPr kumimoji="1" lang="en-US" altLang="ja-JP" dirty="0">
                        <a:latin typeface="+mn-ea"/>
                        <a:ea typeface="+mn-ea"/>
                      </a:endParaRPr>
                    </a:p>
                    <a:p>
                      <a:r>
                        <a:rPr kumimoji="1" lang="en-US" altLang="ja-JP" dirty="0">
                          <a:latin typeface="+mn-ea"/>
                          <a:ea typeface="+mn-ea"/>
                        </a:rPr>
                        <a:t>7:00-8:00</a:t>
                      </a:r>
                    </a:p>
                  </a:txBody>
                  <a:tcPr/>
                </a:tc>
                <a:tc>
                  <a:txBody>
                    <a:bodyPr/>
                    <a:lstStyle/>
                    <a:p>
                      <a:r>
                        <a:rPr kumimoji="1" lang="en-US" altLang="ja-JP" dirty="0">
                          <a:latin typeface="+mn-ea"/>
                          <a:ea typeface="+mn-ea"/>
                        </a:rPr>
                        <a:t>Thursday</a:t>
                      </a:r>
                    </a:p>
                    <a:p>
                      <a:r>
                        <a:rPr kumimoji="1" lang="en-US" altLang="ja-JP" dirty="0">
                          <a:latin typeface="+mn-ea"/>
                          <a:ea typeface="+mn-ea"/>
                        </a:rPr>
                        <a:t>October 30</a:t>
                      </a:r>
                      <a:r>
                        <a:rPr kumimoji="1" lang="en-US" altLang="ja-JP" baseline="30000" dirty="0">
                          <a:latin typeface="+mn-ea"/>
                          <a:ea typeface="+mn-ea"/>
                        </a:rPr>
                        <a:t>th</a:t>
                      </a:r>
                      <a:endParaRPr kumimoji="1" lang="en-US" altLang="ja-JP" dirty="0">
                        <a:latin typeface="+mn-ea"/>
                        <a:ea typeface="+mn-ea"/>
                      </a:endParaRPr>
                    </a:p>
                    <a:p>
                      <a:r>
                        <a:rPr kumimoji="1" lang="en-US" altLang="ja-JP" dirty="0">
                          <a:latin typeface="+mn-ea"/>
                          <a:ea typeface="+mn-ea"/>
                        </a:rPr>
                        <a:t>23:00-24:00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latin typeface="+mn-ea"/>
                          <a:ea typeface="+mn-ea"/>
                        </a:rPr>
                        <a:t>Thursday</a:t>
                      </a:r>
                    </a:p>
                    <a:p>
                      <a:r>
                        <a:rPr kumimoji="1" lang="en-US" altLang="ja-JP" dirty="0">
                          <a:latin typeface="+mn-ea"/>
                          <a:ea typeface="+mn-ea"/>
                        </a:rPr>
                        <a:t>October 30</a:t>
                      </a:r>
                      <a:r>
                        <a:rPr kumimoji="1" lang="en-US" altLang="ja-JP" baseline="30000" dirty="0">
                          <a:latin typeface="+mn-ea"/>
                          <a:ea typeface="+mn-ea"/>
                        </a:rPr>
                        <a:t>th</a:t>
                      </a:r>
                      <a:endParaRPr kumimoji="1" lang="en-US" altLang="ja-JP" dirty="0">
                        <a:latin typeface="+mn-ea"/>
                        <a:ea typeface="+mn-ea"/>
                      </a:endParaRPr>
                    </a:p>
                    <a:p>
                      <a:r>
                        <a:rPr kumimoji="1" lang="en-US" altLang="ja-JP" dirty="0">
                          <a:latin typeface="+mn-ea"/>
                          <a:ea typeface="+mn-ea"/>
                        </a:rPr>
                        <a:t>18:00-19:00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latin typeface="+mn-ea"/>
                          <a:ea typeface="+mn-ea"/>
                        </a:rPr>
                        <a:t>Thursday</a:t>
                      </a:r>
                    </a:p>
                    <a:p>
                      <a:r>
                        <a:rPr kumimoji="1" lang="en-US" altLang="ja-JP" dirty="0">
                          <a:latin typeface="+mn-ea"/>
                          <a:ea typeface="+mn-ea"/>
                        </a:rPr>
                        <a:t>October 30</a:t>
                      </a:r>
                      <a:r>
                        <a:rPr kumimoji="1" lang="en-US" altLang="ja-JP" baseline="30000" dirty="0">
                          <a:latin typeface="+mn-ea"/>
                          <a:ea typeface="+mn-ea"/>
                        </a:rPr>
                        <a:t>th</a:t>
                      </a:r>
                      <a:endParaRPr kumimoji="1" lang="en-US" altLang="ja-JP" dirty="0">
                        <a:latin typeface="+mn-ea"/>
                        <a:ea typeface="+mn-ea"/>
                      </a:endParaRPr>
                    </a:p>
                    <a:p>
                      <a:r>
                        <a:rPr kumimoji="1" lang="en-US" altLang="ja-JP" dirty="0">
                          <a:latin typeface="+mn-ea"/>
                          <a:ea typeface="+mn-ea"/>
                        </a:rPr>
                        <a:t>17:00-18:00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latin typeface="+mn-ea"/>
                          <a:ea typeface="+mn-ea"/>
                        </a:rPr>
                        <a:t>Thursday</a:t>
                      </a:r>
                    </a:p>
                    <a:p>
                      <a:r>
                        <a:rPr kumimoji="1" lang="en-US" altLang="ja-JP" dirty="0">
                          <a:latin typeface="+mn-ea"/>
                          <a:ea typeface="+mn-ea"/>
                        </a:rPr>
                        <a:t>October 30</a:t>
                      </a:r>
                      <a:r>
                        <a:rPr kumimoji="1" lang="en-US" altLang="ja-JP" baseline="30000" dirty="0">
                          <a:latin typeface="+mn-ea"/>
                          <a:ea typeface="+mn-ea"/>
                        </a:rPr>
                        <a:t>th</a:t>
                      </a:r>
                      <a:endParaRPr kumimoji="1" lang="en-US" altLang="ja-JP" dirty="0">
                        <a:latin typeface="+mn-ea"/>
                        <a:ea typeface="+mn-ea"/>
                      </a:endParaRPr>
                    </a:p>
                    <a:p>
                      <a:r>
                        <a:rPr kumimoji="1" lang="en-US" altLang="ja-JP" dirty="0">
                          <a:latin typeface="+mn-ea"/>
                          <a:ea typeface="+mn-ea"/>
                        </a:rPr>
                        <a:t>15:00-16:00</a:t>
                      </a:r>
                    </a:p>
                  </a:txBody>
                  <a:tcPr/>
                </a:tc>
                <a:extLst>
                  <a:ext uri="{0D108BD9-81ED-4DB2-BD59-A6C34878D82A}">
                    <a16:rowId xmlns:a16="http://schemas.microsoft.com/office/drawing/2014/main" val="10001"/>
                  </a:ext>
                </a:extLst>
              </a:tr>
            </a:tbl>
          </a:graphicData>
        </a:graphic>
      </p:graphicFrame>
      <p:sp>
        <p:nvSpPr>
          <p:cNvPr id="10" name="Rectangle 4">
            <a:extLst>
              <a:ext uri="{FF2B5EF4-FFF2-40B4-BE49-F238E27FC236}">
                <a16:creationId xmlns:a16="http://schemas.microsoft.com/office/drawing/2014/main" id="{0E739E13-87B3-4071-A877-A7452B806E3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&lt;October,2020&gt;</a:t>
            </a:r>
          </a:p>
        </p:txBody>
      </p:sp>
    </p:spTree>
    <p:extLst>
      <p:ext uri="{BB962C8B-B14F-4D97-AF65-F5344CB8AC3E}">
        <p14:creationId xmlns:p14="http://schemas.microsoft.com/office/powerpoint/2010/main" val="3329713919"/>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1739</TotalTime>
  <Words>1005</Words>
  <Application>Microsoft Office PowerPoint</Application>
  <PresentationFormat>画面に合わせる (4:3)</PresentationFormat>
  <Paragraphs>226</Paragraphs>
  <Slides>15</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15</vt:i4>
      </vt:variant>
    </vt:vector>
  </HeadingPairs>
  <TitlesOfParts>
    <vt:vector size="21" baseType="lpstr">
      <vt:lpstr>Meiryo UI</vt:lpstr>
      <vt:lpstr>Monotype Sorts</vt:lpstr>
      <vt:lpstr>Arial</vt:lpstr>
      <vt:lpstr>Calibri</vt:lpstr>
      <vt:lpstr>Times New Roman</vt:lpstr>
      <vt:lpstr>15-20-xxxx-00-jre0-ig-jre-call-for-contributions</vt:lpstr>
      <vt:lpstr>PowerPoint プレゼンテーション</vt:lpstr>
      <vt:lpstr>IEEE 802.15 TG4aa JRE  Teleconference  Opening report  on 7:00(JST), October 30th,2020</vt:lpstr>
      <vt:lpstr>Administrative Items</vt:lpstr>
      <vt:lpstr>Participants have a duty to inform the IEEE</vt:lpstr>
      <vt:lpstr>Ways to inform IEEE</vt:lpstr>
      <vt:lpstr>Other guidelines for IEEE WG meetings</vt:lpstr>
      <vt:lpstr>Patent-related information</vt:lpstr>
      <vt:lpstr>Attendance</vt:lpstr>
      <vt:lpstr>Agenda </vt:lpstr>
      <vt:lpstr>Approval of  the previous meeting minutes</vt:lpstr>
      <vt:lpstr>Technical Proposal Results </vt:lpstr>
      <vt:lpstr>Next steps</vt:lpstr>
      <vt:lpstr>4.November JRE plenary sessions were planned</vt:lpstr>
      <vt:lpstr>Any other Business?</vt:lpstr>
      <vt:lpstr>Reference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隆 倉持</cp:lastModifiedBy>
  <cp:revision>188</cp:revision>
  <cp:lastPrinted>1998-02-10T13:28:06Z</cp:lastPrinted>
  <dcterms:created xsi:type="dcterms:W3CDTF">2020-02-10T05:27:43Z</dcterms:created>
  <dcterms:modified xsi:type="dcterms:W3CDTF">2020-10-29T21:52:03Z</dcterms:modified>
</cp:coreProperties>
</file>