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3" r:id="rId2"/>
    <p:sldId id="267" r:id="rId3"/>
    <p:sldId id="269" r:id="rId4"/>
    <p:sldId id="271" r:id="rId5"/>
    <p:sldId id="275" r:id="rId6"/>
    <p:sldId id="276" r:id="rId7"/>
    <p:sldId id="272" r:id="rId8"/>
    <p:sldId id="273" r:id="rId9"/>
    <p:sldId id="274"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38" autoAdjust="0"/>
  </p:normalViewPr>
  <p:slideViewPr>
    <p:cSldViewPr showGuides="1">
      <p:cViewPr varScale="1">
        <p:scale>
          <a:sx n="107" d="100"/>
          <a:sy n="107" d="100"/>
        </p:scale>
        <p:origin x="174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142149\Documents\IEEE802p15p4\202011_November_Plenary\ML7436_ARIB&#25506;&#32034;_&#25216;&#36969;&#35469;&#35388;&#29992;(5ch)+.xlsm"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en-US" sz="1600" dirty="0"/>
              <a:t>Spurious Emission Strength</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en-001"/>
        </a:p>
      </c:txPr>
    </c:title>
    <c:autoTitleDeleted val="0"/>
    <c:plotArea>
      <c:layout>
        <c:manualLayout>
          <c:layoutTarget val="inner"/>
          <c:xMode val="edge"/>
          <c:yMode val="edge"/>
          <c:x val="0.22811346124267548"/>
          <c:y val="0.17239872793678568"/>
          <c:w val="0.70695463634153477"/>
          <c:h val="0.61835020622422199"/>
        </c:manualLayout>
      </c:layout>
      <c:scatterChart>
        <c:scatterStyle val="lineMarker"/>
        <c:varyColors val="0"/>
        <c:ser>
          <c:idx val="0"/>
          <c:order val="0"/>
          <c:tx>
            <c:strRef>
              <c:f>Sheet5!$D$16</c:f>
              <c:strCache>
                <c:ptCount val="1"/>
                <c:pt idx="0">
                  <c:v>Spurious level[dBm]</c:v>
                </c:pt>
              </c:strCache>
            </c:strRef>
          </c:tx>
          <c:spPr>
            <a:ln w="19050" cap="rnd">
              <a:solidFill>
                <a:srgbClr val="0000FF"/>
              </a:solidFill>
              <a:round/>
            </a:ln>
            <a:effectLst/>
          </c:spPr>
          <c:marker>
            <c:symbol val="circle"/>
            <c:size val="10"/>
            <c:spPr>
              <a:solidFill>
                <a:srgbClr val="0000FF"/>
              </a:solidFill>
              <a:ln w="9525">
                <a:solidFill>
                  <a:schemeClr val="accent6"/>
                </a:solidFill>
              </a:ln>
              <a:effectLst/>
            </c:spPr>
          </c:marker>
          <c:xVal>
            <c:numRef>
              <c:f>Sheet5!$C$17:$C$20</c:f>
              <c:numCache>
                <c:formatCode>General</c:formatCode>
                <c:ptCount val="4"/>
                <c:pt idx="0">
                  <c:v>0.3</c:v>
                </c:pt>
                <c:pt idx="1">
                  <c:v>0.4</c:v>
                </c:pt>
                <c:pt idx="2">
                  <c:v>0.5</c:v>
                </c:pt>
                <c:pt idx="3">
                  <c:v>0.6</c:v>
                </c:pt>
              </c:numCache>
            </c:numRef>
          </c:xVal>
          <c:yVal>
            <c:numRef>
              <c:f>Sheet5!$D$17:$D$20</c:f>
              <c:numCache>
                <c:formatCode>0.0</c:formatCode>
                <c:ptCount val="4"/>
                <c:pt idx="0">
                  <c:v>-43.4</c:v>
                </c:pt>
                <c:pt idx="1">
                  <c:v>-44</c:v>
                </c:pt>
                <c:pt idx="2">
                  <c:v>-39.1</c:v>
                </c:pt>
                <c:pt idx="3">
                  <c:v>-33.799999999999997</c:v>
                </c:pt>
              </c:numCache>
            </c:numRef>
          </c:yVal>
          <c:smooth val="0"/>
          <c:extLst>
            <c:ext xmlns:c16="http://schemas.microsoft.com/office/drawing/2014/chart" uri="{C3380CC4-5D6E-409C-BE32-E72D297353CC}">
              <c16:uniqueId val="{00000000-A6B5-49F4-B619-06112773FD72}"/>
            </c:ext>
          </c:extLst>
        </c:ser>
        <c:ser>
          <c:idx val="1"/>
          <c:order val="1"/>
          <c:tx>
            <c:strRef>
              <c:f>Sheet5!$E$16</c:f>
              <c:strCache>
                <c:ptCount val="1"/>
                <c:pt idx="0">
                  <c:v>ARIB-T108 Limit[dBm]</c:v>
                </c:pt>
              </c:strCache>
            </c:strRef>
          </c:tx>
          <c:spPr>
            <a:ln w="19050" cap="rnd">
              <a:solidFill>
                <a:srgbClr val="FF0000"/>
              </a:solidFill>
              <a:prstDash val="dash"/>
              <a:round/>
            </a:ln>
            <a:effectLst/>
          </c:spPr>
          <c:marker>
            <c:symbol val="none"/>
          </c:marker>
          <c:xVal>
            <c:numRef>
              <c:f>Sheet5!$C$17:$C$20</c:f>
              <c:numCache>
                <c:formatCode>General</c:formatCode>
                <c:ptCount val="4"/>
                <c:pt idx="0">
                  <c:v>0.3</c:v>
                </c:pt>
                <c:pt idx="1">
                  <c:v>0.4</c:v>
                </c:pt>
                <c:pt idx="2">
                  <c:v>0.5</c:v>
                </c:pt>
                <c:pt idx="3">
                  <c:v>0.6</c:v>
                </c:pt>
              </c:numCache>
            </c:numRef>
          </c:xVal>
          <c:yVal>
            <c:numRef>
              <c:f>Sheet5!$E$17:$E$20</c:f>
              <c:numCache>
                <c:formatCode>General</c:formatCode>
                <c:ptCount val="4"/>
                <c:pt idx="0">
                  <c:v>-36</c:v>
                </c:pt>
                <c:pt idx="1">
                  <c:v>-36</c:v>
                </c:pt>
                <c:pt idx="2">
                  <c:v>-36</c:v>
                </c:pt>
                <c:pt idx="3">
                  <c:v>-36</c:v>
                </c:pt>
              </c:numCache>
            </c:numRef>
          </c:yVal>
          <c:smooth val="0"/>
          <c:extLst>
            <c:ext xmlns:c16="http://schemas.microsoft.com/office/drawing/2014/chart" uri="{C3380CC4-5D6E-409C-BE32-E72D297353CC}">
              <c16:uniqueId val="{00000001-A6B5-49F4-B619-06112773FD72}"/>
            </c:ext>
          </c:extLst>
        </c:ser>
        <c:dLbls>
          <c:showLegendKey val="0"/>
          <c:showVal val="0"/>
          <c:showCatName val="0"/>
          <c:showSerName val="0"/>
          <c:showPercent val="0"/>
          <c:showBubbleSize val="0"/>
        </c:dLbls>
        <c:axId val="180744656"/>
        <c:axId val="1067095104"/>
      </c:scatterChart>
      <c:valAx>
        <c:axId val="180744656"/>
        <c:scaling>
          <c:orientation val="minMax"/>
          <c:max val="0.60000000000000009"/>
          <c:min val="0.30000000000000004"/>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r>
                  <a:rPr lang="en-US"/>
                  <a:t>modulation index(h)</a:t>
                </a:r>
                <a:endParaRPr lang="ja-JP"/>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crossAx val="1067095104"/>
        <c:crossesAt val="-50"/>
        <c:crossBetween val="midCat"/>
      </c:valAx>
      <c:valAx>
        <c:axId val="1067095104"/>
        <c:scaling>
          <c:orientation val="minMax"/>
          <c:max val="-3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r>
                  <a:rPr lang="en-US" sz="1200" dirty="0"/>
                  <a:t>Spurious Emission Strength[dBm]</a:t>
                </a:r>
                <a:endParaRPr lang="ja-JP" sz="1200" dirty="0"/>
              </a:p>
            </c:rich>
          </c:tx>
          <c:layout>
            <c:manualLayout>
              <c:xMode val="edge"/>
              <c:yMode val="edge"/>
              <c:x val="4.2848141146817897E-2"/>
              <c:y val="0.1020058603785638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crossAx val="180744656"/>
        <c:crosses val="autoZero"/>
        <c:crossBetween val="midCat"/>
        <c:majorUnit val="1"/>
      </c:valAx>
      <c:spPr>
        <a:noFill/>
        <a:ln>
          <a:noFill/>
        </a:ln>
        <a:effectLst/>
      </c:spPr>
    </c:plotArea>
    <c:legend>
      <c:legendPos val="r"/>
      <c:layout>
        <c:manualLayout>
          <c:xMode val="edge"/>
          <c:yMode val="edge"/>
          <c:x val="0.25497799542543004"/>
          <c:y val="0.17676623755363913"/>
          <c:w val="0.61459516048206653"/>
          <c:h val="0.14393756336013558"/>
        </c:manualLayout>
      </c:layout>
      <c:overlay val="0"/>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Meiryo UI" panose="020B0604030504040204" pitchFamily="50" charset="-128"/>
          <a:ea typeface="Meiryo UI" panose="020B0604030504040204" pitchFamily="50" charset="-128"/>
        </a:defRPr>
      </a:pPr>
      <a:endParaRPr lang="en-001"/>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4</a:t>
            </a:fld>
            <a:endParaRPr lang="en-US" altLang="ja-JP"/>
          </a:p>
        </p:txBody>
      </p:sp>
    </p:spTree>
    <p:extLst>
      <p:ext uri="{BB962C8B-B14F-4D97-AF65-F5344CB8AC3E}">
        <p14:creationId xmlns:p14="http://schemas.microsoft.com/office/powerpoint/2010/main" val="868256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12" name="フッター プレースホルダー 11">
            <a:extLst>
              <a:ext uri="{FF2B5EF4-FFF2-40B4-BE49-F238E27FC236}">
                <a16:creationId xmlns:a16="http://schemas.microsoft.com/office/drawing/2014/main" id="{2078A04A-2B4D-43EC-AB51-1D1A62B05801}"/>
              </a:ext>
            </a:extLst>
          </p:cNvPr>
          <p:cNvSpPr>
            <a:spLocks noGrp="1"/>
          </p:cNvSpPr>
          <p:nvPr>
            <p:ph type="ftr" sz="quarter" idx="11"/>
          </p:nvPr>
        </p:nvSpPr>
        <p:spPr/>
        <p:txBody>
          <a:bodyPr/>
          <a:lstStyle/>
          <a:p>
            <a:r>
              <a:rPr lang="en-US" altLang="ja-JP"/>
              <a:t>Hafuka, Kuramochi, LAPIS Technology</a:t>
            </a:r>
            <a:endParaRPr lang="en-US" altLang="ja-JP" dirty="0"/>
          </a:p>
        </p:txBody>
      </p:sp>
      <p:sp>
        <p:nvSpPr>
          <p:cNvPr id="13" name="スライド番号プレースホルダー 12">
            <a:extLst>
              <a:ext uri="{FF2B5EF4-FFF2-40B4-BE49-F238E27FC236}">
                <a16:creationId xmlns:a16="http://schemas.microsoft.com/office/drawing/2014/main" id="{47A68A77-BF23-4B26-AFB6-F5490D3D0A85}"/>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10" name="Rectangle 4">
            <a:extLst>
              <a:ext uri="{FF2B5EF4-FFF2-40B4-BE49-F238E27FC236}">
                <a16:creationId xmlns:a16="http://schemas.microsoft.com/office/drawing/2014/main" id="{2B22E85D-0007-4221-8506-B540CE4FCC6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2" name="フッター プレースホルダー 11">
            <a:extLst>
              <a:ext uri="{FF2B5EF4-FFF2-40B4-BE49-F238E27FC236}">
                <a16:creationId xmlns:a16="http://schemas.microsoft.com/office/drawing/2014/main" id="{0565B5C0-F8AD-4ECA-93F2-A73F9DBFC3E8}"/>
              </a:ext>
            </a:extLst>
          </p:cNvPr>
          <p:cNvSpPr>
            <a:spLocks noGrp="1"/>
          </p:cNvSpPr>
          <p:nvPr>
            <p:ph type="ftr" sz="quarter" idx="11"/>
          </p:nvPr>
        </p:nvSpPr>
        <p:spPr/>
        <p:txBody>
          <a:bodyPr/>
          <a:lstStyle/>
          <a:p>
            <a:r>
              <a:rPr lang="en-US" altLang="ja-JP"/>
              <a:t>Hafuka, Kuramochi, LAPIS Technology</a:t>
            </a:r>
            <a:endParaRPr lang="en-US" altLang="ja-JP" dirty="0"/>
          </a:p>
        </p:txBody>
      </p:sp>
      <p:sp>
        <p:nvSpPr>
          <p:cNvPr id="13" name="スライド番号プレースホルダー 12">
            <a:extLst>
              <a:ext uri="{FF2B5EF4-FFF2-40B4-BE49-F238E27FC236}">
                <a16:creationId xmlns:a16="http://schemas.microsoft.com/office/drawing/2014/main" id="{F04087C7-B6F3-4761-99AF-DCF1F3F0AA48}"/>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14" name="タイトル 13">
            <a:extLst>
              <a:ext uri="{FF2B5EF4-FFF2-40B4-BE49-F238E27FC236}">
                <a16:creationId xmlns:a16="http://schemas.microsoft.com/office/drawing/2014/main" id="{7447AB42-1C5D-44B0-A7F3-FB8A75F4B120}"/>
              </a:ext>
            </a:extLst>
          </p:cNvPr>
          <p:cNvSpPr>
            <a:spLocks noGrp="1"/>
          </p:cNvSpPr>
          <p:nvPr>
            <p:ph type="title"/>
          </p:nvPr>
        </p:nvSpPr>
        <p:spPr/>
        <p:txBody>
          <a:bodyPr/>
          <a:lstStyle/>
          <a:p>
            <a:r>
              <a:rPr lang="ja-JP" altLang="en-US"/>
              <a:t>マスター タイトルの書式設定</a:t>
            </a:r>
            <a:endParaRPr lang="en-001"/>
          </a:p>
        </p:txBody>
      </p:sp>
      <p:sp>
        <p:nvSpPr>
          <p:cNvPr id="8" name="Rectangle 4">
            <a:extLst>
              <a:ext uri="{FF2B5EF4-FFF2-40B4-BE49-F238E27FC236}">
                <a16:creationId xmlns:a16="http://schemas.microsoft.com/office/drawing/2014/main" id="{CBD71D4B-A10C-4780-A511-1FCFA75BD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11" name="フッター プレースホルダー 10">
            <a:extLst>
              <a:ext uri="{FF2B5EF4-FFF2-40B4-BE49-F238E27FC236}">
                <a16:creationId xmlns:a16="http://schemas.microsoft.com/office/drawing/2014/main" id="{7122883C-1B40-4FDB-8009-7C577B75E404}"/>
              </a:ext>
            </a:extLst>
          </p:cNvPr>
          <p:cNvSpPr>
            <a:spLocks noGrp="1"/>
          </p:cNvSpPr>
          <p:nvPr>
            <p:ph type="ftr" sz="quarter" idx="11"/>
          </p:nvPr>
        </p:nvSpPr>
        <p:spPr/>
        <p:txBody>
          <a:bodyPr/>
          <a:lstStyle/>
          <a:p>
            <a:r>
              <a:rPr lang="en-US" altLang="ja-JP" dirty="0"/>
              <a:t>Hafuka, </a:t>
            </a:r>
            <a:r>
              <a:rPr lang="en-US" altLang="ja-JP" dirty="0" err="1"/>
              <a:t>Kuramochi</a:t>
            </a:r>
            <a:r>
              <a:rPr lang="en-US" altLang="ja-JP" dirty="0"/>
              <a:t>, LAPIS Technology</a:t>
            </a:r>
          </a:p>
        </p:txBody>
      </p:sp>
      <p:sp>
        <p:nvSpPr>
          <p:cNvPr id="12" name="スライド番号プレースホルダー 11">
            <a:extLst>
              <a:ext uri="{FF2B5EF4-FFF2-40B4-BE49-F238E27FC236}">
                <a16:creationId xmlns:a16="http://schemas.microsoft.com/office/drawing/2014/main" id="{9FB609B5-A289-49D2-B010-B3F363DAC3C3}"/>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7" name="Rectangle 4">
            <a:extLst>
              <a:ext uri="{FF2B5EF4-FFF2-40B4-BE49-F238E27FC236}">
                <a16:creationId xmlns:a16="http://schemas.microsoft.com/office/drawing/2014/main" id="{F762E4C6-1E83-4FF8-ABF0-64B90E80A96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0" name="フッター プレースホルダー 19">
            <a:extLst>
              <a:ext uri="{FF2B5EF4-FFF2-40B4-BE49-F238E27FC236}">
                <a16:creationId xmlns:a16="http://schemas.microsoft.com/office/drawing/2014/main" id="{269B7C4E-DD0E-4B83-8B8C-C1703ED8A95D}"/>
              </a:ext>
            </a:extLst>
          </p:cNvPr>
          <p:cNvSpPr>
            <a:spLocks noGrp="1"/>
          </p:cNvSpPr>
          <p:nvPr>
            <p:ph type="ftr" sz="quarter" idx="11"/>
          </p:nvPr>
        </p:nvSpPr>
        <p:spPr/>
        <p:txBody>
          <a:bodyPr/>
          <a:lstStyle/>
          <a:p>
            <a:r>
              <a:rPr lang="en-US" altLang="ja-JP" dirty="0"/>
              <a:t>Hafuka, </a:t>
            </a:r>
            <a:r>
              <a:rPr lang="en-US" altLang="ja-JP" dirty="0" err="1"/>
              <a:t>Kuramochi</a:t>
            </a:r>
            <a:r>
              <a:rPr lang="en-US" altLang="ja-JP" dirty="0"/>
              <a:t>, LAPIS Technology</a:t>
            </a:r>
          </a:p>
        </p:txBody>
      </p:sp>
      <p:sp>
        <p:nvSpPr>
          <p:cNvPr id="21" name="スライド番号プレースホルダー 20">
            <a:extLst>
              <a:ext uri="{FF2B5EF4-FFF2-40B4-BE49-F238E27FC236}">
                <a16:creationId xmlns:a16="http://schemas.microsoft.com/office/drawing/2014/main" id="{D465C948-5D62-409C-A01E-B259BC06BE26}"/>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6" name="Rectangle 4">
            <a:extLst>
              <a:ext uri="{FF2B5EF4-FFF2-40B4-BE49-F238E27FC236}">
                <a16:creationId xmlns:a16="http://schemas.microsoft.com/office/drawing/2014/main" id="{D787B63B-E887-4B55-9487-560C8DB9762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15-20-0294-00-04aa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フッター プレースホルダー 2">
            <a:extLst>
              <a:ext uri="{FF2B5EF4-FFF2-40B4-BE49-F238E27FC236}">
                <a16:creationId xmlns:a16="http://schemas.microsoft.com/office/drawing/2014/main" id="{D910499F-B4C7-4197-A934-2CA205687E7F}"/>
              </a:ext>
            </a:extLst>
          </p:cNvPr>
          <p:cNvSpPr>
            <a:spLocks noGrp="1"/>
          </p:cNvSpPr>
          <p:nvPr>
            <p:ph type="ftr" sz="quarter" idx="3"/>
          </p:nvPr>
        </p:nvSpPr>
        <p:spPr>
          <a:xfrm>
            <a:off x="5508104" y="6475412"/>
            <a:ext cx="3102496" cy="215441"/>
          </a:xfrm>
          <a:prstGeom prst="rect">
            <a:avLst/>
          </a:prstGeom>
        </p:spPr>
        <p:txBody>
          <a:bodyPr/>
          <a:lstStyle>
            <a:lvl1pPr>
              <a:defRPr baseline="0">
                <a:latin typeface="Meiryo UI" panose="020B0604030504040204" pitchFamily="50" charset="-128"/>
              </a:defRPr>
            </a:lvl1pPr>
          </a:lstStyle>
          <a:p>
            <a:r>
              <a:rPr lang="en-US" altLang="ja-JP"/>
              <a:t>Hafuka, Kuramochi, LAPIS Technology</a:t>
            </a:r>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Technical Proposal]</a:t>
            </a:r>
            <a:r>
              <a:rPr lang="en-US" altLang="ja-JP" sz="1600" dirty="0">
                <a:ea typeface="ＭＳ Ｐゴシック" charset="-128"/>
              </a:rPr>
              <a:t>	</a:t>
            </a:r>
          </a:p>
          <a:p>
            <a:r>
              <a:rPr lang="en-US" altLang="ja-JP" sz="1600" b="1" dirty="0">
                <a:ea typeface="ＭＳ Ｐゴシック" charset="-128"/>
              </a:rPr>
              <a:t>Date Submitted: [23 October,2020]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Takamitsu </a:t>
            </a:r>
            <a:r>
              <a:rPr lang="en-US" altLang="ja-JP" sz="1600" b="1" dirty="0" err="1">
                <a:ea typeface="ＭＳ Ｐゴシック" charset="-128"/>
              </a:rPr>
              <a:t>Hafuka</a:t>
            </a:r>
            <a:r>
              <a:rPr lang="en-US" altLang="ja-JP" sz="1600" dirty="0" err="1">
                <a:ea typeface="ＭＳ Ｐゴシック" charset="-128"/>
              </a:rPr>
              <a:t>,</a:t>
            </a:r>
            <a:r>
              <a:rPr lang="en-US" altLang="ja-JP" sz="1600" b="1" dirty="0" err="1">
                <a:ea typeface="ＭＳ Ｐゴシック" charset="-128"/>
              </a:rPr>
              <a:t>Takashi</a:t>
            </a:r>
            <a:r>
              <a:rPr lang="en-US" altLang="ja-JP" sz="1600" b="1" dirty="0">
                <a:ea typeface="ＭＳ Ｐゴシック" charset="-128"/>
              </a:rPr>
              <a:t>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Technical Proposal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Technical Proposal for TG4aa JRE</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9F85BF9C-2E4C-4A44-AEA3-E3B5336157C4}"/>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A8037CB-9BC0-4872-8C5B-6710337BF978}"/>
              </a:ext>
            </a:extLst>
          </p:cNvPr>
          <p:cNvSpPr>
            <a:spLocks noGrp="1"/>
          </p:cNvSpPr>
          <p:nvPr>
            <p:ph idx="1"/>
          </p:nvPr>
        </p:nvSpPr>
        <p:spPr/>
        <p:txBody>
          <a:bodyPr/>
          <a:lstStyle/>
          <a:p>
            <a:pPr marL="0" indent="0">
              <a:buNone/>
            </a:pPr>
            <a:r>
              <a:rPr lang="en-US" dirty="0"/>
              <a:t>[1]  ARIB-STD-T108 “920 MHz Band Telemeter, Telecontrol and Data Transmission</a:t>
            </a:r>
            <a:r>
              <a:rPr lang="ja-JP" altLang="en-US" dirty="0"/>
              <a:t> </a:t>
            </a:r>
            <a:r>
              <a:rPr lang="en-US" dirty="0"/>
              <a:t>Radio Equipment”</a:t>
            </a:r>
          </a:p>
          <a:p>
            <a:pPr marL="0" indent="0">
              <a:buNone/>
            </a:pPr>
            <a:endParaRPr lang="en-US" dirty="0"/>
          </a:p>
          <a:p>
            <a:pPr marL="0" indent="0">
              <a:buNone/>
            </a:pPr>
            <a:r>
              <a:rPr lang="en-US" dirty="0"/>
              <a:t>[2]IEEE Std 802.15.4-2020</a:t>
            </a:r>
            <a:endParaRPr lang="en-001" dirty="0"/>
          </a:p>
        </p:txBody>
      </p:sp>
      <p:sp>
        <p:nvSpPr>
          <p:cNvPr id="3" name="日付プレースホルダー 2">
            <a:extLst>
              <a:ext uri="{FF2B5EF4-FFF2-40B4-BE49-F238E27FC236}">
                <a16:creationId xmlns:a16="http://schemas.microsoft.com/office/drawing/2014/main" id="{8F9891E0-84CD-45AD-9340-27C206F95732}"/>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18213FCA-7509-4989-8FD1-DB0DA63939F4}"/>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10</a:t>
            </a:fld>
            <a:endParaRPr lang="en-US" altLang="ja-JP"/>
          </a:p>
        </p:txBody>
      </p:sp>
      <p:sp>
        <p:nvSpPr>
          <p:cNvPr id="6" name="タイトル 5">
            <a:extLst>
              <a:ext uri="{FF2B5EF4-FFF2-40B4-BE49-F238E27FC236}">
                <a16:creationId xmlns:a16="http://schemas.microsoft.com/office/drawing/2014/main" id="{D360C965-BED8-44DE-A1C5-CEE229C41EB8}"/>
              </a:ext>
            </a:extLst>
          </p:cNvPr>
          <p:cNvSpPr>
            <a:spLocks noGrp="1"/>
          </p:cNvSpPr>
          <p:nvPr>
            <p:ph type="title"/>
          </p:nvPr>
        </p:nvSpPr>
        <p:spPr/>
        <p:txBody>
          <a:bodyPr/>
          <a:lstStyle/>
          <a:p>
            <a:r>
              <a:rPr lang="en-US" dirty="0"/>
              <a:t>Reference</a:t>
            </a:r>
            <a:endParaRPr lang="en-001" dirty="0"/>
          </a:p>
        </p:txBody>
      </p:sp>
      <p:sp>
        <p:nvSpPr>
          <p:cNvPr id="7" name="フッター プレースホルダー 6">
            <a:extLst>
              <a:ext uri="{FF2B5EF4-FFF2-40B4-BE49-F238E27FC236}">
                <a16:creationId xmlns:a16="http://schemas.microsoft.com/office/drawing/2014/main" id="{EDF8BC12-68C9-4F69-B12A-BE7F3F134229}"/>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97353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076709D-6C1D-4340-BB17-E51D609C23DD}"/>
              </a:ext>
            </a:extLst>
          </p:cNvPr>
          <p:cNvSpPr>
            <a:spLocks noGrp="1"/>
          </p:cNvSpPr>
          <p:nvPr>
            <p:ph type="sldNum" sz="quarter" idx="12"/>
          </p:nvPr>
        </p:nvSpPr>
        <p:spPr>
          <a:xfrm>
            <a:off x="4324766" y="6475413"/>
            <a:ext cx="570670" cy="184666"/>
          </a:xfrm>
        </p:spPr>
        <p:txBody>
          <a:bodyPr/>
          <a:lstStyle/>
          <a:p>
            <a:r>
              <a:rPr lang="en-US" altLang="ja-JP"/>
              <a:t>Slide </a:t>
            </a:r>
            <a:fld id="{EED9155A-5036-44B5-A27C-97F620582CD6}" type="slidenum">
              <a:rPr lang="en-US" altLang="ja-JP" smtClean="0"/>
              <a:pPr/>
              <a:t>2</a:t>
            </a:fld>
            <a:endParaRPr lang="en-US" altLang="ja-JP" dirty="0"/>
          </a:p>
        </p:txBody>
      </p:sp>
      <p:sp>
        <p:nvSpPr>
          <p:cNvPr id="4" name="日付プレースホルダー 3">
            <a:extLst>
              <a:ext uri="{FF2B5EF4-FFF2-40B4-BE49-F238E27FC236}">
                <a16:creationId xmlns:a16="http://schemas.microsoft.com/office/drawing/2014/main" id="{BC5EB124-4E27-4ED8-AA34-CF2FFBF7C810}"/>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Title 1">
            <a:extLst>
              <a:ext uri="{FF2B5EF4-FFF2-40B4-BE49-F238E27FC236}">
                <a16:creationId xmlns:a16="http://schemas.microsoft.com/office/drawing/2014/main" id="{4DD49F58-EAB6-4AC9-8D12-6B673D327AF6}"/>
              </a:ext>
            </a:extLst>
          </p:cNvPr>
          <p:cNvSpPr txBox="1">
            <a:spLocks/>
          </p:cNvSpPr>
          <p:nvPr/>
        </p:nvSpPr>
        <p:spPr>
          <a:xfrm>
            <a:off x="683187" y="725016"/>
            <a:ext cx="76962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sz="2800" kern="0" dirty="0"/>
              <a:t>Technical Proposal for JRE</a:t>
            </a:r>
          </a:p>
        </p:txBody>
      </p:sp>
      <p:sp>
        <p:nvSpPr>
          <p:cNvPr id="6" name="Content Placeholder 2">
            <a:extLst>
              <a:ext uri="{FF2B5EF4-FFF2-40B4-BE49-F238E27FC236}">
                <a16:creationId xmlns:a16="http://schemas.microsoft.com/office/drawing/2014/main" id="{A471A189-8C14-4BE8-8649-BED805A18629}"/>
              </a:ext>
            </a:extLst>
          </p:cNvPr>
          <p:cNvSpPr txBox="1">
            <a:spLocks/>
          </p:cNvSpPr>
          <p:nvPr/>
        </p:nvSpPr>
        <p:spPr>
          <a:xfrm>
            <a:off x="764613" y="1791816"/>
            <a:ext cx="7696200" cy="4114800"/>
          </a:xfrm>
          <a:prstGeom prst="rect">
            <a:avLst/>
          </a:prstGeom>
        </p:spPr>
        <p:txBody>
          <a:bodyPr>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dirty="0"/>
              <a:t>Proposed FSK parameters are as follows.</a:t>
            </a:r>
          </a:p>
          <a:p>
            <a:pPr marL="0" indent="0">
              <a:buNone/>
            </a:pPr>
            <a:r>
              <a:rPr lang="en-US" altLang="ja-JP" sz="2400" dirty="0"/>
              <a:t>	- Channel spacing : 1000kHz</a:t>
            </a:r>
          </a:p>
          <a:p>
            <a:pPr marL="0" indent="0">
              <a:buNone/>
            </a:pPr>
            <a:r>
              <a:rPr lang="en-US" altLang="ja-JP" sz="2400" dirty="0"/>
              <a:t>	- TX power : 13dBm( + 20mW)</a:t>
            </a:r>
          </a:p>
          <a:p>
            <a:pPr marL="0" indent="0">
              <a:buNone/>
            </a:pPr>
            <a:r>
              <a:rPr lang="en-US" altLang="ja-JP" sz="2400" dirty="0"/>
              <a:t>	- Rx Sensitivity : -80dBm (-86dBm with FEC)</a:t>
            </a:r>
          </a:p>
          <a:p>
            <a:pPr marL="0" indent="0">
              <a:buNone/>
            </a:pPr>
            <a:r>
              <a:rPr lang="en-US" altLang="ja-JP" sz="2400" dirty="0"/>
              <a:t>	- Modulation : 2FSK </a:t>
            </a:r>
          </a:p>
          <a:p>
            <a:pPr marL="0" indent="0">
              <a:buNone/>
            </a:pPr>
            <a:r>
              <a:rPr lang="en-US" altLang="ja-JP" sz="2400" dirty="0"/>
              <a:t>	- Modulation index : m=0.4</a:t>
            </a:r>
          </a:p>
          <a:p>
            <a:pPr marL="0" indent="0">
              <a:buNone/>
            </a:pPr>
            <a:r>
              <a:rPr lang="en-US" altLang="ja-JP" sz="2400" dirty="0"/>
              <a:t>	- Data rate : 600kbps</a:t>
            </a:r>
            <a:endParaRPr lang="en-US" sz="2400" kern="0" dirty="0"/>
          </a:p>
        </p:txBody>
      </p:sp>
      <p:sp>
        <p:nvSpPr>
          <p:cNvPr id="2" name="フッター プレースホルダー 1">
            <a:extLst>
              <a:ext uri="{FF2B5EF4-FFF2-40B4-BE49-F238E27FC236}">
                <a16:creationId xmlns:a16="http://schemas.microsoft.com/office/drawing/2014/main" id="{188F2FD6-0F47-4C4B-A12D-471AA33841BB}"/>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01426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a:t>Proposed FSK extension</a:t>
            </a:r>
            <a:endParaRPr kumimoji="1" lang="ja-JP" altLang="en-US"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7" name="コンテンツ プレースホルダー 6"/>
          <p:cNvGraphicFramePr>
            <a:graphicFrameLocks/>
          </p:cNvGraphicFramePr>
          <p:nvPr>
            <p:extLst>
              <p:ext uri="{D42A27DB-BD31-4B8C-83A1-F6EECF244321}">
                <p14:modId xmlns:p14="http://schemas.microsoft.com/office/powerpoint/2010/main" val="1255426202"/>
              </p:ext>
            </p:extLst>
          </p:nvPr>
        </p:nvGraphicFramePr>
        <p:xfrm>
          <a:off x="1259632" y="1988840"/>
          <a:ext cx="6408711" cy="3240359"/>
        </p:xfrm>
        <a:graphic>
          <a:graphicData uri="http://schemas.openxmlformats.org/drawingml/2006/table">
            <a:tbl>
              <a:tblPr firstRow="1" bandRow="1">
                <a:tableStyleId>{5940675A-B579-460E-94D1-54222C63F5DA}</a:tableStyleId>
              </a:tblPr>
              <a:tblGrid>
                <a:gridCol w="1280100">
                  <a:extLst>
                    <a:ext uri="{9D8B030D-6E8A-4147-A177-3AD203B41FA5}">
                      <a16:colId xmlns:a16="http://schemas.microsoft.com/office/drawing/2014/main" val="20000"/>
                    </a:ext>
                  </a:extLst>
                </a:gridCol>
                <a:gridCol w="1000801">
                  <a:extLst>
                    <a:ext uri="{9D8B030D-6E8A-4147-A177-3AD203B41FA5}">
                      <a16:colId xmlns:a16="http://schemas.microsoft.com/office/drawing/2014/main" val="20001"/>
                    </a:ext>
                  </a:extLst>
                </a:gridCol>
                <a:gridCol w="825562">
                  <a:extLst>
                    <a:ext uri="{9D8B030D-6E8A-4147-A177-3AD203B41FA5}">
                      <a16:colId xmlns:a16="http://schemas.microsoft.com/office/drawing/2014/main" val="20002"/>
                    </a:ext>
                  </a:extLst>
                </a:gridCol>
                <a:gridCol w="825562">
                  <a:extLst>
                    <a:ext uri="{9D8B030D-6E8A-4147-A177-3AD203B41FA5}">
                      <a16:colId xmlns:a16="http://schemas.microsoft.com/office/drawing/2014/main" val="20003"/>
                    </a:ext>
                  </a:extLst>
                </a:gridCol>
                <a:gridCol w="825562">
                  <a:extLst>
                    <a:ext uri="{9D8B030D-6E8A-4147-A177-3AD203B41FA5}">
                      <a16:colId xmlns:a16="http://schemas.microsoft.com/office/drawing/2014/main" val="20004"/>
                    </a:ext>
                  </a:extLst>
                </a:gridCol>
                <a:gridCol w="825562">
                  <a:extLst>
                    <a:ext uri="{9D8B030D-6E8A-4147-A177-3AD203B41FA5}">
                      <a16:colId xmlns:a16="http://schemas.microsoft.com/office/drawing/2014/main" val="20005"/>
                    </a:ext>
                  </a:extLst>
                </a:gridCol>
                <a:gridCol w="825562">
                  <a:extLst>
                    <a:ext uri="{9D8B030D-6E8A-4147-A177-3AD203B41FA5}">
                      <a16:colId xmlns:a16="http://schemas.microsoft.com/office/drawing/2014/main" val="20007"/>
                    </a:ext>
                  </a:extLst>
                </a:gridCol>
              </a:tblGrid>
              <a:tr h="260417">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endParaRPr kumimoji="1" lang="ja-JP" altLang="en-US" sz="11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701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tc>
                <a:tc>
                  <a:txBody>
                    <a:bodyPr/>
                    <a:lstStyle/>
                    <a:p>
                      <a:r>
                        <a:rPr kumimoji="1" lang="en-US" altLang="ja-JP" sz="1100" dirty="0"/>
                        <a:t>#4</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#5</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10001"/>
                  </a:ext>
                </a:extLst>
              </a:tr>
              <a:tr h="543894">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600</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2"/>
                  </a:ext>
                </a:extLst>
              </a:tr>
              <a:tr h="428922">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3"/>
                  </a:ext>
                </a:extLst>
              </a:tr>
              <a:tr h="543894">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0.4</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4"/>
                  </a:ext>
                </a:extLst>
              </a:tr>
              <a:tr h="697300">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1000</a:t>
                      </a:r>
                      <a:endParaRPr kumimoji="1" lang="en-US" altLang="ja-JP"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5"/>
                  </a:ext>
                </a:extLst>
              </a:tr>
              <a:tr h="428922">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IEEE Std 802.15.4-2020</a:t>
                      </a:r>
                      <a:endParaRPr kumimoji="1" lang="ja-JP" altLang="en-US" sz="1100" dirty="0"/>
                    </a:p>
                  </a:txBody>
                  <a:tcPr>
                    <a:lnR w="38100" cap="flat" cmpd="sng" algn="ctr">
                      <a:solidFill>
                        <a:schemeClr val="accent2"/>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Proposed</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8" name="日付プレースホルダー 3">
            <a:extLst>
              <a:ext uri="{FF2B5EF4-FFF2-40B4-BE49-F238E27FC236}">
                <a16:creationId xmlns:a16="http://schemas.microsoft.com/office/drawing/2014/main" id="{2502E63E-FB76-498E-8EB3-F44F9C2235A9}"/>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4" name="フッター プレースホルダー 3">
            <a:extLst>
              <a:ext uri="{FF2B5EF4-FFF2-40B4-BE49-F238E27FC236}">
                <a16:creationId xmlns:a16="http://schemas.microsoft.com/office/drawing/2014/main" id="{27356A47-4FA7-4208-8A03-D33405B89152}"/>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22314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4380652-A85C-4875-A674-3A2432EE58DE}"/>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F86EFE1E-4C41-4C92-A108-1745BF370C63}"/>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4</a:t>
            </a:fld>
            <a:endParaRPr lang="en-US" altLang="ja-JP"/>
          </a:p>
        </p:txBody>
      </p:sp>
      <p:sp>
        <p:nvSpPr>
          <p:cNvPr id="6" name="タイトル 5">
            <a:extLst>
              <a:ext uri="{FF2B5EF4-FFF2-40B4-BE49-F238E27FC236}">
                <a16:creationId xmlns:a16="http://schemas.microsoft.com/office/drawing/2014/main" id="{39AFC51B-8C6B-412A-A7E1-E6440D2286D7}"/>
              </a:ext>
            </a:extLst>
          </p:cNvPr>
          <p:cNvSpPr>
            <a:spLocks noGrp="1"/>
          </p:cNvSpPr>
          <p:nvPr>
            <p:ph type="title"/>
          </p:nvPr>
        </p:nvSpPr>
        <p:spPr>
          <a:xfrm>
            <a:off x="685800" y="685800"/>
            <a:ext cx="7772400" cy="796618"/>
          </a:xfrm>
        </p:spPr>
        <p:txBody>
          <a:bodyPr/>
          <a:lstStyle/>
          <a:p>
            <a:r>
              <a:rPr lang="en-US" sz="2800" dirty="0"/>
              <a:t>Proposed Channel Plan[1]</a:t>
            </a:r>
            <a:endParaRPr lang="en-001" sz="2800" dirty="0"/>
          </a:p>
        </p:txBody>
      </p:sp>
      <p:pic>
        <p:nvPicPr>
          <p:cNvPr id="7" name="図 6">
            <a:extLst>
              <a:ext uri="{FF2B5EF4-FFF2-40B4-BE49-F238E27FC236}">
                <a16:creationId xmlns:a16="http://schemas.microsoft.com/office/drawing/2014/main" id="{3B77FB3F-3762-4498-B47B-7377B0F640CE}"/>
              </a:ext>
            </a:extLst>
          </p:cNvPr>
          <p:cNvPicPr>
            <a:picLocks noChangeAspect="1"/>
          </p:cNvPicPr>
          <p:nvPr/>
        </p:nvPicPr>
        <p:blipFill>
          <a:blip r:embed="rId3"/>
          <a:stretch>
            <a:fillRect/>
          </a:stretch>
        </p:blipFill>
        <p:spPr>
          <a:xfrm>
            <a:off x="305780" y="1372966"/>
            <a:ext cx="8532440" cy="3738934"/>
          </a:xfrm>
          <a:prstGeom prst="rect">
            <a:avLst/>
          </a:prstGeom>
        </p:spPr>
      </p:pic>
      <p:pic>
        <p:nvPicPr>
          <p:cNvPr id="8" name="図 7">
            <a:extLst>
              <a:ext uri="{FF2B5EF4-FFF2-40B4-BE49-F238E27FC236}">
                <a16:creationId xmlns:a16="http://schemas.microsoft.com/office/drawing/2014/main" id="{96B6D600-F440-484E-9AD6-CC8098631078}"/>
              </a:ext>
            </a:extLst>
          </p:cNvPr>
          <p:cNvPicPr>
            <a:picLocks noChangeAspect="1"/>
          </p:cNvPicPr>
          <p:nvPr/>
        </p:nvPicPr>
        <p:blipFill>
          <a:blip r:embed="rId4"/>
          <a:stretch>
            <a:fillRect/>
          </a:stretch>
        </p:blipFill>
        <p:spPr>
          <a:xfrm>
            <a:off x="492987" y="4884657"/>
            <a:ext cx="8148989" cy="1467555"/>
          </a:xfrm>
          <a:prstGeom prst="rect">
            <a:avLst/>
          </a:prstGeom>
        </p:spPr>
      </p:pic>
      <p:sp>
        <p:nvSpPr>
          <p:cNvPr id="2" name="フッター プレースホルダー 1">
            <a:extLst>
              <a:ext uri="{FF2B5EF4-FFF2-40B4-BE49-F238E27FC236}">
                <a16:creationId xmlns:a16="http://schemas.microsoft.com/office/drawing/2014/main" id="{70C0FE30-85CD-4A92-AA46-6C082D7D1461}"/>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12230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39110528-EDCE-4987-BB8B-3B18CF9551C1}"/>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1F6EC574-DAD9-46E4-97E3-7E0F66CFA932}"/>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5</a:t>
            </a:fld>
            <a:endParaRPr lang="en-US" altLang="ja-JP"/>
          </a:p>
        </p:txBody>
      </p:sp>
      <p:sp>
        <p:nvSpPr>
          <p:cNvPr id="6" name="タイトル 5">
            <a:extLst>
              <a:ext uri="{FF2B5EF4-FFF2-40B4-BE49-F238E27FC236}">
                <a16:creationId xmlns:a16="http://schemas.microsoft.com/office/drawing/2014/main" id="{AFD64B68-93F0-4865-944A-428D00903009}"/>
              </a:ext>
            </a:extLst>
          </p:cNvPr>
          <p:cNvSpPr>
            <a:spLocks noGrp="1"/>
          </p:cNvSpPr>
          <p:nvPr>
            <p:ph type="title"/>
          </p:nvPr>
        </p:nvSpPr>
        <p:spPr/>
        <p:txBody>
          <a:bodyPr/>
          <a:lstStyle/>
          <a:p>
            <a:r>
              <a:rPr lang="en-US" dirty="0"/>
              <a:t>Spurious emission strength requirement from ARIB-T108[1]</a:t>
            </a:r>
            <a:endParaRPr lang="en-001" dirty="0"/>
          </a:p>
        </p:txBody>
      </p:sp>
      <p:pic>
        <p:nvPicPr>
          <p:cNvPr id="7" name="図 6">
            <a:extLst>
              <a:ext uri="{FF2B5EF4-FFF2-40B4-BE49-F238E27FC236}">
                <a16:creationId xmlns:a16="http://schemas.microsoft.com/office/drawing/2014/main" id="{4893D820-7C95-4EB0-926E-A039DC4900D4}"/>
              </a:ext>
            </a:extLst>
          </p:cNvPr>
          <p:cNvPicPr>
            <a:picLocks noChangeAspect="1"/>
          </p:cNvPicPr>
          <p:nvPr/>
        </p:nvPicPr>
        <p:blipFill>
          <a:blip r:embed="rId2"/>
          <a:stretch>
            <a:fillRect/>
          </a:stretch>
        </p:blipFill>
        <p:spPr>
          <a:xfrm>
            <a:off x="1330727" y="1988840"/>
            <a:ext cx="5988077" cy="3893418"/>
          </a:xfrm>
          <a:prstGeom prst="rect">
            <a:avLst/>
          </a:prstGeom>
        </p:spPr>
      </p:pic>
      <p:sp>
        <p:nvSpPr>
          <p:cNvPr id="8" name="正方形/長方形 7">
            <a:extLst>
              <a:ext uri="{FF2B5EF4-FFF2-40B4-BE49-F238E27FC236}">
                <a16:creationId xmlns:a16="http://schemas.microsoft.com/office/drawing/2014/main" id="{7FFABAA7-A3EF-4632-94A7-92DD4DB37999}"/>
              </a:ext>
            </a:extLst>
          </p:cNvPr>
          <p:cNvSpPr/>
          <p:nvPr/>
        </p:nvSpPr>
        <p:spPr bwMode="auto">
          <a:xfrm>
            <a:off x="3200399"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正方形/長方形 8">
            <a:extLst>
              <a:ext uri="{FF2B5EF4-FFF2-40B4-BE49-F238E27FC236}">
                <a16:creationId xmlns:a16="http://schemas.microsoft.com/office/drawing/2014/main" id="{0B1112E2-1C78-4456-8D2A-D5C165E1676C}"/>
              </a:ext>
            </a:extLst>
          </p:cNvPr>
          <p:cNvSpPr/>
          <p:nvPr/>
        </p:nvSpPr>
        <p:spPr bwMode="auto">
          <a:xfrm>
            <a:off x="6255078"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1" name="直線矢印コネクタ 10">
            <a:extLst>
              <a:ext uri="{FF2B5EF4-FFF2-40B4-BE49-F238E27FC236}">
                <a16:creationId xmlns:a16="http://schemas.microsoft.com/office/drawing/2014/main" id="{7E961993-2224-42F1-8623-B0584CC7EF29}"/>
              </a:ext>
            </a:extLst>
          </p:cNvPr>
          <p:cNvCxnSpPr/>
          <p:nvPr/>
        </p:nvCxnSpPr>
        <p:spPr bwMode="auto">
          <a:xfrm flipH="1" flipV="1">
            <a:off x="3424516" y="4199964"/>
            <a:ext cx="1394720" cy="1682294"/>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053BFEF4-15FA-4208-989C-EE55CC88A63D}"/>
              </a:ext>
            </a:extLst>
          </p:cNvPr>
          <p:cNvCxnSpPr/>
          <p:nvPr/>
        </p:nvCxnSpPr>
        <p:spPr bwMode="auto">
          <a:xfrm flipV="1">
            <a:off x="4819236" y="4217766"/>
            <a:ext cx="1741698" cy="1664492"/>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42D66C12-471B-4EE6-A4F4-42421C43D061}"/>
              </a:ext>
            </a:extLst>
          </p:cNvPr>
          <p:cNvSpPr txBox="1"/>
          <p:nvPr/>
        </p:nvSpPr>
        <p:spPr>
          <a:xfrm>
            <a:off x="1691680" y="5882258"/>
            <a:ext cx="6918920" cy="276999"/>
          </a:xfrm>
          <a:prstGeom prst="rect">
            <a:avLst/>
          </a:prstGeom>
          <a:solidFill>
            <a:srgbClr val="FFFF00"/>
          </a:solidFill>
        </p:spPr>
        <p:txBody>
          <a:bodyPr wrap="square" rtlCol="0">
            <a:spAutoFit/>
          </a:bodyPr>
          <a:lstStyle/>
          <a:p>
            <a:r>
              <a:rPr lang="en-US" dirty="0">
                <a:latin typeface="Meiryo UI" panose="020B0604030504040204" pitchFamily="50" charset="-128"/>
                <a:ea typeface="Meiryo UI" panose="020B0604030504040204" pitchFamily="50" charset="-128"/>
              </a:rPr>
              <a:t>MOST Stringent requirement : -36dBm at BW 700-800kHz for n=5(BW=1000kHz) case</a:t>
            </a:r>
            <a:endParaRPr lang="en-001"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9B71E086-3E5B-4252-BFCF-FE62612DC5DE}"/>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9089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AF3C7-81BF-46F7-B0AE-CF0EB25D74AA}"/>
              </a:ext>
            </a:extLst>
          </p:cNvPr>
          <p:cNvSpPr>
            <a:spLocks noGrp="1"/>
          </p:cNvSpPr>
          <p:nvPr>
            <p:ph type="title"/>
          </p:nvPr>
        </p:nvSpPr>
        <p:spPr>
          <a:xfrm>
            <a:off x="693567" y="778024"/>
            <a:ext cx="7772400" cy="1066800"/>
          </a:xfrm>
        </p:spPr>
        <p:txBody>
          <a:bodyPr/>
          <a:lstStyle/>
          <a:p>
            <a:r>
              <a:rPr lang="en-US" sz="2800" dirty="0"/>
              <a:t>Spurious Emission Strength measurement by TELEC-T245</a:t>
            </a:r>
            <a:br>
              <a:rPr lang="en-US" sz="2800" dirty="0"/>
            </a:br>
            <a:r>
              <a:rPr lang="en-US" sz="2800" dirty="0"/>
              <a:t>(Purple portion in slide5) </a:t>
            </a:r>
            <a:endParaRPr lang="en-001" sz="2800" dirty="0"/>
          </a:p>
        </p:txBody>
      </p:sp>
      <p:sp>
        <p:nvSpPr>
          <p:cNvPr id="3" name="日付プレースホルダー 2">
            <a:extLst>
              <a:ext uri="{FF2B5EF4-FFF2-40B4-BE49-F238E27FC236}">
                <a16:creationId xmlns:a16="http://schemas.microsoft.com/office/drawing/2014/main" id="{473A27AD-0B34-4E3A-92A1-3A3D54DC5B75}"/>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D85E1FD4-40C6-490F-BC2F-5A876F95EB3C}"/>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6</a:t>
            </a:fld>
            <a:endParaRPr lang="en-US" altLang="ja-JP"/>
          </a:p>
        </p:txBody>
      </p:sp>
      <p:sp>
        <p:nvSpPr>
          <p:cNvPr id="6" name="テキスト ボックス 5">
            <a:extLst>
              <a:ext uri="{FF2B5EF4-FFF2-40B4-BE49-F238E27FC236}">
                <a16:creationId xmlns:a16="http://schemas.microsoft.com/office/drawing/2014/main" id="{DED83032-BED9-49BB-9B90-20DE08D9FDA5}"/>
              </a:ext>
            </a:extLst>
          </p:cNvPr>
          <p:cNvSpPr txBox="1"/>
          <p:nvPr/>
        </p:nvSpPr>
        <p:spPr>
          <a:xfrm>
            <a:off x="251520" y="2062589"/>
            <a:ext cx="8640960" cy="646331"/>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Condition:</a:t>
            </a:r>
          </a:p>
          <a:p>
            <a:r>
              <a:rPr lang="en-US" dirty="0">
                <a:latin typeface="Meiryo UI" panose="020B0604030504040204" pitchFamily="50" charset="-128"/>
                <a:ea typeface="Meiryo UI" panose="020B0604030504040204" pitchFamily="50" charset="-128"/>
              </a:rPr>
              <a:t>Data rate= 600kbps, Gaussian BT= 0.5, BW=1000kHz, Pout =13dBm, Spurious band = 700-800kHz</a:t>
            </a:r>
          </a:p>
          <a:p>
            <a:r>
              <a:rPr lang="en-US" dirty="0">
                <a:latin typeface="Meiryo UI" panose="020B0604030504040204" pitchFamily="50" charset="-128"/>
                <a:ea typeface="Meiryo UI" panose="020B0604030504040204" pitchFamily="50" charset="-128"/>
              </a:rPr>
              <a:t>Signal Generator : Keysight E4438C</a:t>
            </a:r>
            <a:endParaRPr lang="en-00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C99260E-2B92-44C8-B6A2-8EDD7927317E}"/>
              </a:ext>
            </a:extLst>
          </p:cNvPr>
          <p:cNvSpPr txBox="1"/>
          <p:nvPr/>
        </p:nvSpPr>
        <p:spPr>
          <a:xfrm>
            <a:off x="6372200" y="4031637"/>
            <a:ext cx="2666131" cy="400110"/>
          </a:xfrm>
          <a:prstGeom prst="rect">
            <a:avLst/>
          </a:prstGeom>
          <a:noFill/>
          <a:ln>
            <a:solidFill>
              <a:srgbClr val="FF0000"/>
            </a:solidFill>
          </a:ln>
        </p:spPr>
        <p:txBody>
          <a:bodyPr wrap="square" rtlCol="0">
            <a:spAutoFit/>
          </a:bodyPr>
          <a:lstStyle/>
          <a:p>
            <a:r>
              <a:rPr lang="en-US" sz="1000" dirty="0">
                <a:latin typeface="Meiryo UI" panose="020B0604030504040204" pitchFamily="50" charset="-128"/>
                <a:ea typeface="Meiryo UI" panose="020B0604030504040204" pitchFamily="50" charset="-128"/>
              </a:rPr>
              <a:t>ARIB-T108 Spurious Emission Strength</a:t>
            </a:r>
          </a:p>
          <a:p>
            <a:r>
              <a:rPr lang="en-US" sz="1000" dirty="0">
                <a:latin typeface="Meiryo UI" panose="020B0604030504040204" pitchFamily="50" charset="-128"/>
                <a:ea typeface="Meiryo UI" panose="020B0604030504040204" pitchFamily="50" charset="-128"/>
              </a:rPr>
              <a:t>requirement </a:t>
            </a:r>
            <a:r>
              <a:rPr lang="ja-JP" altLang="en-US" sz="1000" dirty="0">
                <a:latin typeface="Meiryo UI" panose="020B0604030504040204" pitchFamily="50" charset="-128"/>
                <a:ea typeface="Meiryo UI" panose="020B0604030504040204" pitchFamily="50" charset="-128"/>
              </a:rPr>
              <a:t>≦</a:t>
            </a:r>
            <a:r>
              <a:rPr lang="en-US" sz="1000" dirty="0">
                <a:latin typeface="Meiryo UI" panose="020B0604030504040204" pitchFamily="50" charset="-128"/>
                <a:ea typeface="Meiryo UI" panose="020B0604030504040204" pitchFamily="50" charset="-128"/>
              </a:rPr>
              <a:t> -36dBm</a:t>
            </a:r>
            <a:endParaRPr lang="en-001" sz="1000" dirty="0">
              <a:latin typeface="Meiryo UI" panose="020B0604030504040204" pitchFamily="50" charset="-128"/>
              <a:ea typeface="Meiryo UI" panose="020B0604030504040204" pitchFamily="50" charset="-128"/>
            </a:endParaRPr>
          </a:p>
        </p:txBody>
      </p:sp>
      <p:graphicFrame>
        <p:nvGraphicFramePr>
          <p:cNvPr id="17" name="グラフ 16">
            <a:extLst>
              <a:ext uri="{FF2B5EF4-FFF2-40B4-BE49-F238E27FC236}">
                <a16:creationId xmlns:a16="http://schemas.microsoft.com/office/drawing/2014/main" id="{D7EDBD01-30A7-4B4E-BB11-5127ACFA68F6}"/>
              </a:ext>
            </a:extLst>
          </p:cNvPr>
          <p:cNvGraphicFramePr>
            <a:graphicFrameLocks/>
          </p:cNvGraphicFramePr>
          <p:nvPr>
            <p:extLst>
              <p:ext uri="{D42A27DB-BD31-4B8C-83A1-F6EECF244321}">
                <p14:modId xmlns:p14="http://schemas.microsoft.com/office/powerpoint/2010/main" val="627768720"/>
              </p:ext>
            </p:extLst>
          </p:nvPr>
        </p:nvGraphicFramePr>
        <p:xfrm>
          <a:off x="1259632" y="2735057"/>
          <a:ext cx="5038725" cy="3600450"/>
        </p:xfrm>
        <a:graphic>
          <a:graphicData uri="http://schemas.openxmlformats.org/drawingml/2006/chart">
            <c:chart xmlns:c="http://schemas.openxmlformats.org/drawingml/2006/chart" xmlns:r="http://schemas.openxmlformats.org/officeDocument/2006/relationships" r:id="rId2"/>
          </a:graphicData>
        </a:graphic>
      </p:graphicFrame>
      <p:sp>
        <p:nvSpPr>
          <p:cNvPr id="11" name="吹き出し: 折線 10">
            <a:extLst>
              <a:ext uri="{FF2B5EF4-FFF2-40B4-BE49-F238E27FC236}">
                <a16:creationId xmlns:a16="http://schemas.microsoft.com/office/drawing/2014/main" id="{56C0B845-98BD-4DD0-8A5E-80AB8716A2D5}"/>
              </a:ext>
            </a:extLst>
          </p:cNvPr>
          <p:cNvSpPr/>
          <p:nvPr/>
        </p:nvSpPr>
        <p:spPr bwMode="auto">
          <a:xfrm>
            <a:off x="3035325" y="4620939"/>
            <a:ext cx="1081955" cy="360040"/>
          </a:xfrm>
          <a:prstGeom prst="borderCallout2">
            <a:avLst>
              <a:gd name="adj1" fmla="val 103252"/>
              <a:gd name="adj2" fmla="val 51738"/>
              <a:gd name="adj3" fmla="val 158186"/>
              <a:gd name="adj4" fmla="val 52104"/>
              <a:gd name="adj5" fmla="val 213853"/>
              <a:gd name="adj6" fmla="val 51485"/>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フッター プレースホルダー 12">
            <a:extLst>
              <a:ext uri="{FF2B5EF4-FFF2-40B4-BE49-F238E27FC236}">
                <a16:creationId xmlns:a16="http://schemas.microsoft.com/office/drawing/2014/main" id="{673FD682-23C4-4CE6-A70C-4BDD6A63DC2B}"/>
              </a:ext>
            </a:extLst>
          </p:cNvPr>
          <p:cNvSpPr>
            <a:spLocks noGrp="1"/>
          </p:cNvSpPr>
          <p:nvPr>
            <p:ph type="ftr" sz="quarter" idx="11"/>
          </p:nvPr>
        </p:nvSpPr>
        <p:spPr/>
        <p:txBody>
          <a:bodyPr/>
          <a:lstStyle/>
          <a:p>
            <a:r>
              <a:rPr lang="en-US" altLang="ja-JP"/>
              <a:t>Hafuka, Kuramochi, LAPIS Technology</a:t>
            </a:r>
            <a:endParaRPr lang="en-US" altLang="ja-JP" dirty="0"/>
          </a:p>
        </p:txBody>
      </p:sp>
      <p:cxnSp>
        <p:nvCxnSpPr>
          <p:cNvPr id="7" name="直線矢印コネクタ 6">
            <a:extLst>
              <a:ext uri="{FF2B5EF4-FFF2-40B4-BE49-F238E27FC236}">
                <a16:creationId xmlns:a16="http://schemas.microsoft.com/office/drawing/2014/main" id="{6617E45B-0691-4205-95A6-02D62126F731}"/>
              </a:ext>
            </a:extLst>
          </p:cNvPr>
          <p:cNvCxnSpPr/>
          <p:nvPr/>
        </p:nvCxnSpPr>
        <p:spPr bwMode="auto">
          <a:xfrm flipH="1" flipV="1">
            <a:off x="5940152" y="4262470"/>
            <a:ext cx="432048" cy="1"/>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FC41BEBC-F127-4130-85DB-CCC7FD720432}"/>
              </a:ext>
            </a:extLst>
          </p:cNvPr>
          <p:cNvSpPr txBox="1"/>
          <p:nvPr/>
        </p:nvSpPr>
        <p:spPr>
          <a:xfrm>
            <a:off x="6012160" y="4662580"/>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modulation index 0.4 :9dB margin</a:t>
            </a:r>
          </a:p>
          <a:p>
            <a:r>
              <a:rPr lang="en-US" dirty="0">
                <a:latin typeface="Meiryo UI" panose="020B0604030504040204" pitchFamily="50" charset="-128"/>
                <a:ea typeface="Meiryo UI" panose="020B0604030504040204" pitchFamily="50" charset="-128"/>
              </a:rPr>
              <a:t>modulation index 0.5: 3dB margin</a:t>
            </a:r>
          </a:p>
        </p:txBody>
      </p:sp>
    </p:spTree>
    <p:extLst>
      <p:ext uri="{BB962C8B-B14F-4D97-AF65-F5344CB8AC3E}">
        <p14:creationId xmlns:p14="http://schemas.microsoft.com/office/powerpoint/2010/main" val="403591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F99B0A70-D013-49D4-8844-4701A13ABF9D}"/>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89D6F056-17A8-4CC0-A695-8278AF39228E}"/>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7</a:t>
            </a:fld>
            <a:endParaRPr lang="en-US" altLang="ja-JP"/>
          </a:p>
        </p:txBody>
      </p:sp>
      <p:sp>
        <p:nvSpPr>
          <p:cNvPr id="6" name="タイトル 5">
            <a:extLst>
              <a:ext uri="{FF2B5EF4-FFF2-40B4-BE49-F238E27FC236}">
                <a16:creationId xmlns:a16="http://schemas.microsoft.com/office/drawing/2014/main" id="{BCC00630-62F0-41C5-82EE-D6F33F6BB5F6}"/>
              </a:ext>
            </a:extLst>
          </p:cNvPr>
          <p:cNvSpPr>
            <a:spLocks noGrp="1"/>
          </p:cNvSpPr>
          <p:nvPr>
            <p:ph type="title"/>
          </p:nvPr>
        </p:nvSpPr>
        <p:spPr/>
        <p:txBody>
          <a:bodyPr/>
          <a:lstStyle/>
          <a:p>
            <a:r>
              <a:rPr lang="en-US" dirty="0"/>
              <a:t>Proposed RX Sensitivity</a:t>
            </a:r>
            <a:endParaRPr lang="en-001" dirty="0"/>
          </a:p>
        </p:txBody>
      </p:sp>
      <p:graphicFrame>
        <p:nvGraphicFramePr>
          <p:cNvPr id="7" name="表 6">
            <a:extLst>
              <a:ext uri="{FF2B5EF4-FFF2-40B4-BE49-F238E27FC236}">
                <a16:creationId xmlns:a16="http://schemas.microsoft.com/office/drawing/2014/main" id="{F63AD678-E554-4584-94C8-FDEED7D86C08}"/>
              </a:ext>
            </a:extLst>
          </p:cNvPr>
          <p:cNvGraphicFramePr>
            <a:graphicFrameLocks noGrp="1"/>
          </p:cNvGraphicFramePr>
          <p:nvPr>
            <p:extLst>
              <p:ext uri="{D42A27DB-BD31-4B8C-83A1-F6EECF244321}">
                <p14:modId xmlns:p14="http://schemas.microsoft.com/office/powerpoint/2010/main" val="1829648180"/>
              </p:ext>
            </p:extLst>
          </p:nvPr>
        </p:nvGraphicFramePr>
        <p:xfrm>
          <a:off x="2647882" y="3838952"/>
          <a:ext cx="3924438" cy="2502872"/>
        </p:xfrm>
        <a:graphic>
          <a:graphicData uri="http://schemas.openxmlformats.org/drawingml/2006/table">
            <a:tbl>
              <a:tblPr>
                <a:tableStyleId>{5940675A-B579-460E-94D1-54222C63F5DA}</a:tableStyleId>
              </a:tblPr>
              <a:tblGrid>
                <a:gridCol w="907208">
                  <a:extLst>
                    <a:ext uri="{9D8B030D-6E8A-4147-A177-3AD203B41FA5}">
                      <a16:colId xmlns:a16="http://schemas.microsoft.com/office/drawing/2014/main" val="1732829233"/>
                    </a:ext>
                  </a:extLst>
                </a:gridCol>
                <a:gridCol w="1202814">
                  <a:extLst>
                    <a:ext uri="{9D8B030D-6E8A-4147-A177-3AD203B41FA5}">
                      <a16:colId xmlns:a16="http://schemas.microsoft.com/office/drawing/2014/main" val="1178897711"/>
                    </a:ext>
                  </a:extLst>
                </a:gridCol>
                <a:gridCol w="907208">
                  <a:extLst>
                    <a:ext uri="{9D8B030D-6E8A-4147-A177-3AD203B41FA5}">
                      <a16:colId xmlns:a16="http://schemas.microsoft.com/office/drawing/2014/main" val="3216771124"/>
                    </a:ext>
                  </a:extLst>
                </a:gridCol>
                <a:gridCol w="907208">
                  <a:extLst>
                    <a:ext uri="{9D8B030D-6E8A-4147-A177-3AD203B41FA5}">
                      <a16:colId xmlns:a16="http://schemas.microsoft.com/office/drawing/2014/main" val="398547834"/>
                    </a:ext>
                  </a:extLst>
                </a:gridCol>
              </a:tblGrid>
              <a:tr h="535311">
                <a:tc>
                  <a:txBody>
                    <a:bodyPr/>
                    <a:lstStyle/>
                    <a:p>
                      <a:pPr algn="ctr" fontAlgn="ctr"/>
                      <a:r>
                        <a:rPr lang="en-US" sz="1100" u="none" strike="noStrike" dirty="0">
                          <a:effectLst/>
                        </a:rPr>
                        <a:t>Rate</a:t>
                      </a:r>
                      <a:br>
                        <a:rPr lang="en-US" sz="1100" u="none" strike="noStrike" dirty="0">
                          <a:effectLst/>
                        </a:rPr>
                      </a:br>
                      <a:r>
                        <a:rPr lang="en-US" sz="1100" u="none" strike="noStrike" dirty="0">
                          <a:effectLst/>
                        </a:rPr>
                        <a:t>[kbps]</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dirty="0">
                          <a:effectLst/>
                        </a:rPr>
                        <a:t>MR-FSK</a:t>
                      </a:r>
                    </a:p>
                    <a:p>
                      <a:pPr algn="ctr" fontAlgn="ctr"/>
                      <a:r>
                        <a:rPr lang="en-US" sz="1100" b="1" i="0" u="none" strike="noStrike" dirty="0">
                          <a:solidFill>
                            <a:srgbClr val="000000"/>
                          </a:solidFill>
                          <a:effectLst/>
                          <a:latin typeface="Calibri" panose="020F0502020204030204" pitchFamily="34" charset="0"/>
                        </a:rPr>
                        <a:t>[dBm]</a:t>
                      </a:r>
                    </a:p>
                  </a:txBody>
                  <a:tcPr marL="0" marR="0" marT="0" marB="0" anchor="ctr"/>
                </a:tc>
                <a:tc>
                  <a:txBody>
                    <a:bodyPr/>
                    <a:lstStyle/>
                    <a:p>
                      <a:pPr algn="ctr" fontAlgn="ctr"/>
                      <a:r>
                        <a:rPr lang="en-US" sz="1100" u="none" strike="noStrike" dirty="0">
                          <a:effectLst/>
                        </a:rPr>
                        <a:t>MR-FSK</a:t>
                      </a:r>
                      <a:br>
                        <a:rPr lang="en-US" sz="1100" u="none" strike="noStrike" dirty="0">
                          <a:effectLst/>
                        </a:rPr>
                      </a:br>
                      <a:r>
                        <a:rPr lang="en-US" sz="1100" u="none" strike="noStrike" dirty="0">
                          <a:effectLst/>
                        </a:rPr>
                        <a:t>(FEC ON)</a:t>
                      </a:r>
                    </a:p>
                    <a:p>
                      <a:pPr algn="ctr" fontAlgn="ctr"/>
                      <a:r>
                        <a:rPr lang="en-US" sz="1100" b="1" i="0" u="none" strike="noStrike" dirty="0">
                          <a:solidFill>
                            <a:srgbClr val="000000"/>
                          </a:solidFill>
                          <a:effectLst/>
                          <a:latin typeface="Calibri" panose="020F0502020204030204" pitchFamily="34" charset="0"/>
                        </a:rPr>
                        <a:t>[dBm]</a:t>
                      </a:r>
                    </a:p>
                  </a:txBody>
                  <a:tcPr marL="0" marR="0" marT="0" marB="0" anchor="ctr"/>
                </a:tc>
                <a:tc>
                  <a:txBody>
                    <a:bodyPr/>
                    <a:lstStyle/>
                    <a:p>
                      <a:pPr algn="ctr" fontAlgn="ctr"/>
                      <a:r>
                        <a:rPr lang="en-US" sz="1100" b="1" i="0" u="none" strike="noStrike" dirty="0">
                          <a:solidFill>
                            <a:srgbClr val="000000"/>
                          </a:solidFill>
                          <a:effectLst/>
                          <a:latin typeface="Calibri" panose="020F0502020204030204" pitchFamily="34" charset="0"/>
                        </a:rPr>
                        <a:t>Note</a:t>
                      </a:r>
                    </a:p>
                  </a:txBody>
                  <a:tcPr marL="0" marR="0" marT="0" marB="0" anchor="ctr"/>
                </a:tc>
                <a:extLst>
                  <a:ext uri="{0D108BD9-81ED-4DB2-BD59-A6C34878D82A}">
                    <a16:rowId xmlns:a16="http://schemas.microsoft.com/office/drawing/2014/main" val="1910841370"/>
                  </a:ext>
                </a:extLst>
              </a:tr>
              <a:tr h="400793">
                <a:tc>
                  <a:txBody>
                    <a:bodyPr/>
                    <a:lstStyle/>
                    <a:p>
                      <a:pPr algn="ctr" fontAlgn="ctr"/>
                      <a:r>
                        <a:rPr lang="en-001" sz="1100" u="none" strike="noStrike" dirty="0">
                          <a:effectLst/>
                        </a:rPr>
                        <a:t>25</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-94.0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-100.0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30105217"/>
                  </a:ext>
                </a:extLst>
              </a:tr>
              <a:tr h="261128">
                <a:tc>
                  <a:txBody>
                    <a:bodyPr/>
                    <a:lstStyle/>
                    <a:p>
                      <a:pPr algn="ctr" fontAlgn="ctr"/>
                      <a:r>
                        <a:rPr lang="en-001" sz="1100" u="none" strike="noStrike" dirty="0">
                          <a:effectLst/>
                        </a:rPr>
                        <a:t>50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-91.0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-97.0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98823468"/>
                  </a:ext>
                </a:extLst>
              </a:tr>
              <a:tr h="261128">
                <a:tc>
                  <a:txBody>
                    <a:bodyPr/>
                    <a:lstStyle/>
                    <a:p>
                      <a:pPr algn="ctr" fontAlgn="ctr"/>
                      <a:r>
                        <a:rPr lang="en-001" sz="1100" u="none" strike="noStrike">
                          <a:effectLst/>
                        </a:rPr>
                        <a:t>100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-88.0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-94.0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67850157"/>
                  </a:ext>
                </a:extLst>
              </a:tr>
              <a:tr h="261128">
                <a:tc>
                  <a:txBody>
                    <a:bodyPr/>
                    <a:lstStyle/>
                    <a:p>
                      <a:pPr algn="ctr" fontAlgn="ctr"/>
                      <a:r>
                        <a:rPr lang="en-001" sz="1100" u="none" strike="noStrike">
                          <a:effectLst/>
                        </a:rPr>
                        <a:t>200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-85.0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-91.0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3070477"/>
                  </a:ext>
                </a:extLst>
              </a:tr>
              <a:tr h="261128">
                <a:tc>
                  <a:txBody>
                    <a:bodyPr/>
                    <a:lstStyle/>
                    <a:p>
                      <a:pPr algn="ctr" fontAlgn="ctr"/>
                      <a:r>
                        <a:rPr lang="en-001" sz="1100" u="none" strike="noStrike">
                          <a:effectLst/>
                        </a:rPr>
                        <a:t>300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-83.2</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-89.2</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660067203"/>
                  </a:ext>
                </a:extLst>
              </a:tr>
              <a:tr h="261128">
                <a:tc>
                  <a:txBody>
                    <a:bodyPr/>
                    <a:lstStyle/>
                    <a:p>
                      <a:pPr algn="ctr" fontAlgn="ctr"/>
                      <a:r>
                        <a:rPr lang="en-001" sz="1100" u="none" strike="noStrike" dirty="0">
                          <a:effectLst/>
                        </a:rPr>
                        <a:t>400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-82.0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-88.0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676113856"/>
                  </a:ext>
                </a:extLst>
              </a:tr>
              <a:tr h="261128">
                <a:tc>
                  <a:txBody>
                    <a:bodyPr/>
                    <a:lstStyle/>
                    <a:p>
                      <a:pPr algn="ctr" fontAlgn="ctr"/>
                      <a:r>
                        <a:rPr lang="en-001" sz="1100" u="none" strike="noStrike" dirty="0">
                          <a:effectLst/>
                        </a:rPr>
                        <a:t>600</a:t>
                      </a:r>
                      <a:endParaRPr lang="en-001" sz="1100" b="0" i="0" u="none" strike="noStrike" dirty="0">
                        <a:solidFill>
                          <a:srgbClr val="000000"/>
                        </a:solidFill>
                        <a:effectLst/>
                        <a:latin typeface="Calibri" panose="020F0502020204030204" pitchFamily="34" charset="0"/>
                      </a:endParaRPr>
                    </a:p>
                  </a:txBody>
                  <a:tcPr marL="0" marR="0" marT="0" marB="0" anchor="ctr">
                    <a:lnL w="38100" cap="flat" cmpd="sng" algn="ctr">
                      <a:solidFill>
                        <a:schemeClr val="accent2"/>
                      </a:solidFill>
                      <a:prstDash val="solid"/>
                      <a:round/>
                      <a:headEnd type="none" w="med" len="med"/>
                      <a:tailEnd type="none" w="med" len="med"/>
                    </a:lnL>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-80.2</a:t>
                      </a:r>
                      <a:endParaRPr lang="en-001" sz="1100" b="0" i="0" u="none" strike="noStrike" dirty="0">
                        <a:solidFill>
                          <a:srgbClr val="000000"/>
                        </a:solidFill>
                        <a:effectLst/>
                        <a:latin typeface="Calibri" panose="020F0502020204030204" pitchFamily="34" charset="0"/>
                      </a:endParaRPr>
                    </a:p>
                  </a:txBody>
                  <a:tcPr marL="0" marR="0" marT="0" marB="0" anchor="ct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-86.2</a:t>
                      </a:r>
                      <a:endParaRPr lang="en-001" sz="1100" b="0" i="0" u="none" strike="noStrike" dirty="0">
                        <a:solidFill>
                          <a:srgbClr val="000000"/>
                        </a:solidFill>
                        <a:effectLst/>
                        <a:latin typeface="Calibri" panose="020F0502020204030204" pitchFamily="34" charset="0"/>
                      </a:endParaRPr>
                    </a:p>
                  </a:txBody>
                  <a:tcPr marL="0" marR="0" marT="0" marB="0" anchor="ct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Proposed</a:t>
                      </a:r>
                      <a:endParaRPr lang="en-001" sz="1100" b="0" i="0" u="none" strike="noStrike" dirty="0">
                        <a:solidFill>
                          <a:srgbClr val="000000"/>
                        </a:solidFill>
                        <a:effectLst/>
                        <a:latin typeface="Calibri" panose="020F0502020204030204" pitchFamily="34" charset="0"/>
                      </a:endParaRPr>
                    </a:p>
                  </a:txBody>
                  <a:tcPr marL="0" marR="0" marT="0" marB="0" anchor="ctr">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90439403"/>
                  </a:ext>
                </a:extLst>
              </a:tr>
            </a:tbl>
          </a:graphicData>
        </a:graphic>
      </p:graphicFrame>
      <p:pic>
        <p:nvPicPr>
          <p:cNvPr id="10" name="図 9">
            <a:extLst>
              <a:ext uri="{FF2B5EF4-FFF2-40B4-BE49-F238E27FC236}">
                <a16:creationId xmlns:a16="http://schemas.microsoft.com/office/drawing/2014/main" id="{9421AFAC-C99D-4987-8E92-1C231D280A35}"/>
              </a:ext>
            </a:extLst>
          </p:cNvPr>
          <p:cNvPicPr>
            <a:picLocks noChangeAspect="1"/>
          </p:cNvPicPr>
          <p:nvPr/>
        </p:nvPicPr>
        <p:blipFill>
          <a:blip r:embed="rId2"/>
          <a:stretch>
            <a:fillRect/>
          </a:stretch>
        </p:blipFill>
        <p:spPr>
          <a:xfrm>
            <a:off x="2083374" y="1995652"/>
            <a:ext cx="4488945" cy="1666000"/>
          </a:xfrm>
          <a:prstGeom prst="rect">
            <a:avLst/>
          </a:prstGeom>
          <a:ln>
            <a:solidFill>
              <a:schemeClr val="tx1"/>
            </a:solidFill>
          </a:ln>
        </p:spPr>
      </p:pic>
      <p:sp>
        <p:nvSpPr>
          <p:cNvPr id="11" name="テキスト ボックス 10">
            <a:extLst>
              <a:ext uri="{FF2B5EF4-FFF2-40B4-BE49-F238E27FC236}">
                <a16:creationId xmlns:a16="http://schemas.microsoft.com/office/drawing/2014/main" id="{19ABA9FA-19B3-49B2-8E0A-FF570A67036F}"/>
              </a:ext>
            </a:extLst>
          </p:cNvPr>
          <p:cNvSpPr txBox="1"/>
          <p:nvPr/>
        </p:nvSpPr>
        <p:spPr>
          <a:xfrm>
            <a:off x="1115616" y="1556792"/>
            <a:ext cx="6336704" cy="276999"/>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Based on IEEE802.15.4-2020[2], Receiver sensitivity can be calculated as follows. </a:t>
            </a:r>
            <a:endParaRPr lang="en-001"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4F50B1CF-BAC2-426F-9435-B42F922C6111}"/>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45621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FF1F2B0-C830-4846-B8BA-D1DB5FD64948}"/>
              </a:ext>
            </a:extLst>
          </p:cNvPr>
          <p:cNvSpPr>
            <a:spLocks noGrp="1"/>
          </p:cNvSpPr>
          <p:nvPr>
            <p:ph idx="1"/>
          </p:nvPr>
        </p:nvSpPr>
        <p:spPr/>
        <p:txBody>
          <a:bodyPr/>
          <a:lstStyle/>
          <a:p>
            <a:r>
              <a:rPr lang="en-US" dirty="0"/>
              <a:t>Required C/N </a:t>
            </a:r>
          </a:p>
          <a:p>
            <a:pPr marL="0" indent="0">
              <a:buNone/>
            </a:pPr>
            <a:r>
              <a:rPr lang="en-US" dirty="0"/>
              <a:t>Sensitivity = Required C/N + 20LOG(BW)+ NF  + N</a:t>
            </a:r>
          </a:p>
          <a:p>
            <a:pPr marL="0" indent="0">
              <a:buNone/>
            </a:pPr>
            <a:r>
              <a:rPr lang="en-US" dirty="0"/>
              <a:t>Required C/N = Sensitivity – { 20 LOG(BW) + NF + N} </a:t>
            </a:r>
          </a:p>
          <a:p>
            <a:pPr marL="0" indent="0">
              <a:buNone/>
            </a:pPr>
            <a:r>
              <a:rPr lang="en-US" dirty="0"/>
              <a:t>                       = -80 – { 60 + 10 -174 } = 24dB (Enough Margin)</a:t>
            </a:r>
          </a:p>
          <a:p>
            <a:pPr marL="0" indent="0">
              <a:buNone/>
            </a:pPr>
            <a:r>
              <a:rPr lang="en-US" dirty="0"/>
              <a:t>Where,</a:t>
            </a:r>
          </a:p>
          <a:p>
            <a:pPr marL="0" indent="0">
              <a:buNone/>
            </a:pPr>
            <a:r>
              <a:rPr lang="en-US" dirty="0"/>
              <a:t>Noise level N: -174dBm</a:t>
            </a:r>
          </a:p>
          <a:p>
            <a:pPr marL="0" indent="0">
              <a:buNone/>
            </a:pPr>
            <a:r>
              <a:rPr lang="en-US" dirty="0"/>
              <a:t>Receiver Noise Figure NF(Relaxed):10</a:t>
            </a:r>
            <a:r>
              <a:rPr lang="en-US" altLang="ja-JP" dirty="0"/>
              <a:t>dB</a:t>
            </a:r>
          </a:p>
          <a:p>
            <a:pPr marL="0" indent="0">
              <a:buNone/>
            </a:pPr>
            <a:r>
              <a:rPr lang="en-US" dirty="0"/>
              <a:t>BW : 1000kHz</a:t>
            </a:r>
          </a:p>
          <a:p>
            <a:pPr marL="0" indent="0">
              <a:buNone/>
            </a:pPr>
            <a:r>
              <a:rPr lang="en-US" dirty="0"/>
              <a:t>Sensitivity : -80dBm</a:t>
            </a:r>
          </a:p>
        </p:txBody>
      </p:sp>
      <p:sp>
        <p:nvSpPr>
          <p:cNvPr id="3" name="日付プレースホルダー 2">
            <a:extLst>
              <a:ext uri="{FF2B5EF4-FFF2-40B4-BE49-F238E27FC236}">
                <a16:creationId xmlns:a16="http://schemas.microsoft.com/office/drawing/2014/main" id="{5CA588E0-293A-44EC-8D98-B3F604EF50E2}"/>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D4720464-752E-49D4-AB8C-15D240F39D82}"/>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8</a:t>
            </a:fld>
            <a:endParaRPr lang="en-US" altLang="ja-JP"/>
          </a:p>
        </p:txBody>
      </p:sp>
      <p:sp>
        <p:nvSpPr>
          <p:cNvPr id="6" name="タイトル 5">
            <a:extLst>
              <a:ext uri="{FF2B5EF4-FFF2-40B4-BE49-F238E27FC236}">
                <a16:creationId xmlns:a16="http://schemas.microsoft.com/office/drawing/2014/main" id="{0F057346-D7F2-4709-819D-BEF011921C68}"/>
              </a:ext>
            </a:extLst>
          </p:cNvPr>
          <p:cNvSpPr>
            <a:spLocks noGrp="1"/>
          </p:cNvSpPr>
          <p:nvPr>
            <p:ph type="title"/>
          </p:nvPr>
        </p:nvSpPr>
        <p:spPr/>
        <p:txBody>
          <a:bodyPr/>
          <a:lstStyle/>
          <a:p>
            <a:r>
              <a:rPr lang="en-US" dirty="0"/>
              <a:t>Proposed RX Sensitivity</a:t>
            </a:r>
            <a:endParaRPr lang="en-001" dirty="0"/>
          </a:p>
        </p:txBody>
      </p:sp>
      <p:sp>
        <p:nvSpPr>
          <p:cNvPr id="7" name="フッター プレースホルダー 6">
            <a:extLst>
              <a:ext uri="{FF2B5EF4-FFF2-40B4-BE49-F238E27FC236}">
                <a16:creationId xmlns:a16="http://schemas.microsoft.com/office/drawing/2014/main" id="{39CCD654-B4CD-4C90-AD76-9E4A3FD9766D}"/>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626847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6E47FA9-AB40-48B0-A855-2648310F407E}"/>
              </a:ext>
            </a:extLst>
          </p:cNvPr>
          <p:cNvPicPr>
            <a:picLocks noChangeAspect="1"/>
          </p:cNvPicPr>
          <p:nvPr/>
        </p:nvPicPr>
        <p:blipFill>
          <a:blip r:embed="rId2"/>
          <a:stretch>
            <a:fillRect/>
          </a:stretch>
        </p:blipFill>
        <p:spPr>
          <a:xfrm>
            <a:off x="2135108" y="1938275"/>
            <a:ext cx="4019287" cy="3536181"/>
          </a:xfrm>
          <a:prstGeom prst="rect">
            <a:avLst/>
          </a:prstGeom>
        </p:spPr>
      </p:pic>
      <p:sp>
        <p:nvSpPr>
          <p:cNvPr id="3" name="日付プレースホルダー 2">
            <a:extLst>
              <a:ext uri="{FF2B5EF4-FFF2-40B4-BE49-F238E27FC236}">
                <a16:creationId xmlns:a16="http://schemas.microsoft.com/office/drawing/2014/main" id="{F95902C8-FFB7-4DC6-AC2A-959FD93E1BA0}"/>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89E902B1-8596-435F-8597-0065EDED2AA8}"/>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9</a:t>
            </a:fld>
            <a:endParaRPr lang="en-US" altLang="ja-JP"/>
          </a:p>
        </p:txBody>
      </p:sp>
      <p:sp>
        <p:nvSpPr>
          <p:cNvPr id="6" name="タイトル 5">
            <a:extLst>
              <a:ext uri="{FF2B5EF4-FFF2-40B4-BE49-F238E27FC236}">
                <a16:creationId xmlns:a16="http://schemas.microsoft.com/office/drawing/2014/main" id="{9ABFC20B-D9E7-4D58-94AF-0264EA3BE6FE}"/>
              </a:ext>
            </a:extLst>
          </p:cNvPr>
          <p:cNvSpPr>
            <a:spLocks noGrp="1"/>
          </p:cNvSpPr>
          <p:nvPr>
            <p:ph type="title"/>
          </p:nvPr>
        </p:nvSpPr>
        <p:spPr>
          <a:xfrm>
            <a:off x="323528" y="685800"/>
            <a:ext cx="8134672" cy="1066800"/>
          </a:xfrm>
        </p:spPr>
        <p:txBody>
          <a:bodyPr/>
          <a:lstStyle/>
          <a:p>
            <a:r>
              <a:rPr lang="en-US" sz="3200" dirty="0"/>
              <a:t>Theoretical Required C/N for RX Sensitivity</a:t>
            </a:r>
            <a:endParaRPr lang="en-001" sz="3200" dirty="0"/>
          </a:p>
        </p:txBody>
      </p:sp>
      <p:sp>
        <p:nvSpPr>
          <p:cNvPr id="10" name="テキスト ボックス 9">
            <a:extLst>
              <a:ext uri="{FF2B5EF4-FFF2-40B4-BE49-F238E27FC236}">
                <a16:creationId xmlns:a16="http://schemas.microsoft.com/office/drawing/2014/main" id="{C5C83303-E237-4C81-88CE-E98B58202297}"/>
              </a:ext>
            </a:extLst>
          </p:cNvPr>
          <p:cNvSpPr txBox="1"/>
          <p:nvPr/>
        </p:nvSpPr>
        <p:spPr>
          <a:xfrm>
            <a:off x="611560" y="1650286"/>
            <a:ext cx="7560840" cy="338554"/>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10% PER is approximately 0.005% BER.</a:t>
            </a:r>
            <a:endParaRPr lang="en-001" sz="1600" dirty="0">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266A50D6-FCF2-4C84-9787-82F7D56097EE}"/>
              </a:ext>
            </a:extLst>
          </p:cNvPr>
          <p:cNvCxnSpPr/>
          <p:nvPr/>
        </p:nvCxnSpPr>
        <p:spPr bwMode="auto">
          <a:xfrm flipV="1">
            <a:off x="4341237" y="2667075"/>
            <a:ext cx="0" cy="2424571"/>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矢印: 上 14">
            <a:extLst>
              <a:ext uri="{FF2B5EF4-FFF2-40B4-BE49-F238E27FC236}">
                <a16:creationId xmlns:a16="http://schemas.microsoft.com/office/drawing/2014/main" id="{21E2B8FF-D430-4F27-88E7-79F4F2567792}"/>
              </a:ext>
            </a:extLst>
          </p:cNvPr>
          <p:cNvSpPr/>
          <p:nvPr/>
        </p:nvSpPr>
        <p:spPr bwMode="auto">
          <a:xfrm>
            <a:off x="4144752" y="5474456"/>
            <a:ext cx="360028" cy="45103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6" name="テキスト ボックス 15">
            <a:extLst>
              <a:ext uri="{FF2B5EF4-FFF2-40B4-BE49-F238E27FC236}">
                <a16:creationId xmlns:a16="http://schemas.microsoft.com/office/drawing/2014/main" id="{9F38CC0D-9F94-4462-8007-2F2A5B3927BD}"/>
              </a:ext>
            </a:extLst>
          </p:cNvPr>
          <p:cNvSpPr txBox="1"/>
          <p:nvPr/>
        </p:nvSpPr>
        <p:spPr>
          <a:xfrm>
            <a:off x="2286000" y="5896302"/>
            <a:ext cx="6534472" cy="584775"/>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Eb/No = 10dB </a:t>
            </a:r>
          </a:p>
          <a:p>
            <a:r>
              <a:rPr lang="en-US" sz="1600" dirty="0">
                <a:latin typeface="Meiryo UI" panose="020B0604030504040204" pitchFamily="50" charset="-128"/>
                <a:ea typeface="Meiryo UI" panose="020B0604030504040204" pitchFamily="50" charset="-128"/>
              </a:rPr>
              <a:t>for Proposed FSK mode(600kbps,  modulation index(h) = 0.4)</a:t>
            </a:r>
            <a:endParaRPr lang="en-001" sz="1600" dirty="0">
              <a:latin typeface="Meiryo UI" panose="020B0604030504040204" pitchFamily="50" charset="-128"/>
              <a:ea typeface="Meiryo UI" panose="020B0604030504040204" pitchFamily="50" charset="-128"/>
            </a:endParaRPr>
          </a:p>
        </p:txBody>
      </p:sp>
      <p:sp>
        <p:nvSpPr>
          <p:cNvPr id="7" name="吹き出し: 折線 6">
            <a:extLst>
              <a:ext uri="{FF2B5EF4-FFF2-40B4-BE49-F238E27FC236}">
                <a16:creationId xmlns:a16="http://schemas.microsoft.com/office/drawing/2014/main" id="{89650F21-9628-419C-A7F8-60945B9E4DA7}"/>
              </a:ext>
            </a:extLst>
          </p:cNvPr>
          <p:cNvSpPr/>
          <p:nvPr/>
        </p:nvSpPr>
        <p:spPr bwMode="auto">
          <a:xfrm>
            <a:off x="6372200" y="4221088"/>
            <a:ext cx="936104" cy="360040"/>
          </a:xfrm>
          <a:prstGeom prst="borderCallout2">
            <a:avLst>
              <a:gd name="adj1" fmla="val 16972"/>
              <a:gd name="adj2" fmla="val -597"/>
              <a:gd name="adj3" fmla="val 18750"/>
              <a:gd name="adj4" fmla="val -16667"/>
              <a:gd name="adj5" fmla="val 160164"/>
              <a:gd name="adj6" fmla="val -170343"/>
            </a:avLst>
          </a:prstGeom>
          <a:solidFill>
            <a:schemeClr val="bg1"/>
          </a:solidFill>
          <a:ln w="222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Proposed</a:t>
            </a:r>
            <a:endParaRPr kumimoji="0" lang="en-001" sz="1200" b="0" i="0" u="none" strike="noStrike" cap="none" normalizeH="0" baseline="0" dirty="0">
              <a:ln>
                <a:noFill/>
              </a:ln>
              <a:effectLst/>
              <a:latin typeface="Times New Roman" pitchFamily="18" charset="0"/>
            </a:endParaRPr>
          </a:p>
        </p:txBody>
      </p:sp>
      <p:sp>
        <p:nvSpPr>
          <p:cNvPr id="8" name="正方形/長方形 7">
            <a:extLst>
              <a:ext uri="{FF2B5EF4-FFF2-40B4-BE49-F238E27FC236}">
                <a16:creationId xmlns:a16="http://schemas.microsoft.com/office/drawing/2014/main" id="{28D73DBA-D6C9-4E5F-9F0C-778B9B7B5D8E}"/>
              </a:ext>
            </a:extLst>
          </p:cNvPr>
          <p:cNvSpPr/>
          <p:nvPr/>
        </p:nvSpPr>
        <p:spPr bwMode="auto">
          <a:xfrm>
            <a:off x="4788024" y="2564904"/>
            <a:ext cx="792087" cy="262990"/>
          </a:xfrm>
          <a:prstGeom prst="rect">
            <a:avLst/>
          </a:prstGeom>
          <a:noFill/>
          <a:ln w="254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1" name="直線コネクタ 10">
            <a:extLst>
              <a:ext uri="{FF2B5EF4-FFF2-40B4-BE49-F238E27FC236}">
                <a16:creationId xmlns:a16="http://schemas.microsoft.com/office/drawing/2014/main" id="{2FF99622-E2F4-4CE8-BCB9-423D2AAB00AF}"/>
              </a:ext>
            </a:extLst>
          </p:cNvPr>
          <p:cNvCxnSpPr/>
          <p:nvPr/>
        </p:nvCxnSpPr>
        <p:spPr bwMode="auto">
          <a:xfrm flipH="1" flipV="1">
            <a:off x="5580111" y="2827894"/>
            <a:ext cx="792089" cy="1393194"/>
          </a:xfrm>
          <a:prstGeom prst="line">
            <a:avLst/>
          </a:prstGeom>
          <a:solidFill>
            <a:schemeClr val="accent1"/>
          </a:solidFill>
          <a:ln w="22225" cap="flat" cmpd="sng" algn="ctr">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フッター プレースホルダー 12">
            <a:extLst>
              <a:ext uri="{FF2B5EF4-FFF2-40B4-BE49-F238E27FC236}">
                <a16:creationId xmlns:a16="http://schemas.microsoft.com/office/drawing/2014/main" id="{DFB9F811-4934-47F8-BFB3-3DF0458F5E3E}"/>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85786013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2017</TotalTime>
  <Words>548</Words>
  <Application>Microsoft Office PowerPoint</Application>
  <PresentationFormat>画面に合わせる (4:3)</PresentationFormat>
  <Paragraphs>157</Paragraphs>
  <Slides>10</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Arial</vt:lpstr>
      <vt:lpstr>Calibri</vt:lpstr>
      <vt:lpstr>Times New Roman</vt:lpstr>
      <vt:lpstr>15-20-xxxx-00-jre0-ig-jre-call-for-contributions</vt:lpstr>
      <vt:lpstr>PowerPoint プレゼンテーション</vt:lpstr>
      <vt:lpstr>PowerPoint プレゼンテーション</vt:lpstr>
      <vt:lpstr>Proposed FSK extension</vt:lpstr>
      <vt:lpstr>Proposed Channel Plan[1]</vt:lpstr>
      <vt:lpstr>Spurious emission strength requirement from ARIB-T108[1]</vt:lpstr>
      <vt:lpstr>Spurious Emission Strength measurement by TELEC-T245 (Purple portion in slide5) </vt:lpstr>
      <vt:lpstr>Proposed RX Sensitivity</vt:lpstr>
      <vt:lpstr>Proposed RX Sensitivity</vt:lpstr>
      <vt:lpstr>Theoretical Required C/N for RX Sensitivity</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157</cp:revision>
  <cp:lastPrinted>1998-02-10T13:28:06Z</cp:lastPrinted>
  <dcterms:created xsi:type="dcterms:W3CDTF">2020-02-10T05:27:43Z</dcterms:created>
  <dcterms:modified xsi:type="dcterms:W3CDTF">2020-10-23T11:17:03Z</dcterms:modified>
</cp:coreProperties>
</file>