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9"/>
  </p:notesMasterIdLst>
  <p:handoutMasterIdLst>
    <p:handoutMasterId r:id="rId10"/>
  </p:handoutMasterIdLst>
  <p:sldIdLst>
    <p:sldId id="259" r:id="rId2"/>
    <p:sldId id="260" r:id="rId3"/>
    <p:sldId id="261" r:id="rId4"/>
    <p:sldId id="262" r:id="rId5"/>
    <p:sldId id="263" r:id="rId6"/>
    <p:sldId id="264" r:id="rId7"/>
    <p:sldId id="265" r:id="rId8"/>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7" autoAdjust="0"/>
    <p:restoredTop sz="96869" autoAdjust="0"/>
  </p:normalViewPr>
  <p:slideViewPr>
    <p:cSldViewPr>
      <p:cViewPr varScale="1">
        <p:scale>
          <a:sx n="98" d="100"/>
          <a:sy n="98" d="100"/>
        </p:scale>
        <p:origin x="90" y="62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October 2020</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533066"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DCN 15-20-0290-01-016t</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4294967295"/>
          </p:nvPr>
        </p:nvSpPr>
        <p:spPr>
          <a:xfrm>
            <a:off x="838200" y="6356350"/>
            <a:ext cx="2743200" cy="365125"/>
          </a:xfrm>
        </p:spPr>
        <p:txBody>
          <a:bodyPr/>
          <a:lstStyle/>
          <a:p>
            <a:r>
              <a:rPr lang="en-US" altLang="en-US"/>
              <a:t>October 2020</a:t>
            </a:r>
            <a:endParaRPr lang="en-US" altLang="en-US" dirty="0"/>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dirty="0"/>
              <a:t>Menashe Shahar – Ondas Networks</a:t>
            </a:r>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Regulatory Requirements Applicable to PLMR bands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2020-10-14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Menashe Shahar, Ondas Networks</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Regulatory Requirements for PLMR Bands</a:t>
            </a:r>
          </a:p>
          <a:p>
            <a:pPr>
              <a:spcBef>
                <a:spcPts val="600"/>
              </a:spcBef>
              <a:spcAft>
                <a:spcPts val="600"/>
              </a:spcAft>
            </a:pPr>
            <a:r>
              <a:rPr lang="en-US" altLang="en-US" b="1" dirty="0">
                <a:solidFill>
                  <a:schemeClr val="tx2"/>
                </a:solidFill>
              </a:rPr>
              <a:t>Purpose:</a:t>
            </a:r>
            <a:r>
              <a:rPr lang="en-US" altLang="en-US" dirty="0">
                <a:solidFill>
                  <a:schemeClr val="tx2"/>
                </a:solidFill>
              </a:rPr>
              <a:t>	Requirements Contribution for 802.16t Working Group</a:t>
            </a:r>
          </a:p>
          <a:p>
            <a:pPr>
              <a:spcBef>
                <a:spcPts val="600"/>
              </a:spcBef>
              <a:spcAft>
                <a:spcPts val="600"/>
              </a:spcAft>
            </a:pPr>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C7296D4F-2239-4FA3-B1C3-2573F9C1406C}"/>
              </a:ext>
            </a:extLst>
          </p:cNvPr>
          <p:cNvSpPr txBox="1">
            <a:spLocks/>
          </p:cNvSpPr>
          <p:nvPr/>
        </p:nvSpPr>
        <p:spPr>
          <a:xfrm>
            <a:off x="838200"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a:t>October 2020</a:t>
            </a:r>
            <a:endParaRPr lang="en-US" altLang="en-US" dirty="0"/>
          </a:p>
        </p:txBody>
      </p:sp>
      <p:sp>
        <p:nvSpPr>
          <p:cNvPr id="5" name="Footer Placeholder 2">
            <a:extLst>
              <a:ext uri="{FF2B5EF4-FFF2-40B4-BE49-F238E27FC236}">
                <a16:creationId xmlns:a16="http://schemas.microsoft.com/office/drawing/2014/main" id="{393DA607-632A-43C9-A25A-1A8EB532EF25}"/>
              </a:ext>
            </a:extLst>
          </p:cNvPr>
          <p:cNvSpPr>
            <a:spLocks noGrp="1"/>
          </p:cNvSpPr>
          <p:nvPr>
            <p:ph type="ftr" sz="quarter" idx="11"/>
          </p:nvPr>
        </p:nvSpPr>
        <p:spPr>
          <a:xfrm>
            <a:off x="4038600" y="6356350"/>
            <a:ext cx="4114800" cy="365125"/>
          </a:xfrm>
        </p:spPr>
        <p:txBody>
          <a:bodyPr/>
          <a:lstStyle/>
          <a:p>
            <a:r>
              <a:rPr lang="en-US" altLang="en-US" dirty="0"/>
              <a:t>Menashe Shahar – Ondas Networks</a:t>
            </a:r>
          </a:p>
        </p:txBody>
      </p:sp>
      <p:sp>
        <p:nvSpPr>
          <p:cNvPr id="6" name="Slide Number Placeholder 3">
            <a:extLst>
              <a:ext uri="{FF2B5EF4-FFF2-40B4-BE49-F238E27FC236}">
                <a16:creationId xmlns:a16="http://schemas.microsoft.com/office/drawing/2014/main" id="{B207AF22-15E8-429A-95A4-59C30E8923E3}"/>
              </a:ext>
            </a:extLst>
          </p:cNvPr>
          <p:cNvSpPr txBox="1">
            <a:spLocks/>
          </p:cNvSpPr>
          <p:nvPr/>
        </p:nvSpPr>
        <p:spPr>
          <a:xfrm>
            <a:off x="8763000" y="6324600"/>
            <a:ext cx="2971800" cy="365125"/>
          </a:xfrm>
          <a:prstGeom prst="rect">
            <a:avLst/>
          </a:prstGeom>
        </p:spPr>
        <p:txBody>
          <a:bodyPr vert="horz" lIns="91440" tIns="45720" rIns="91440" bIns="45720" rtlCol="0" anchor="ctr"/>
          <a:lstStyle>
            <a:defPPr>
              <a:defRPr lang="en-US"/>
            </a:defPPr>
            <a:lvl1pPr marL="0" algn="r" defTabSz="457200" rtl="0" eaLnBrk="1" latinLnBrk="0" hangingPunct="1">
              <a:defRPr sz="1400" b="1"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a:t>Slide </a:t>
            </a:r>
            <a:fld id="{C6213B5F-16EA-4E6C-B391-0D0EC6DE41A6}" type="slidenum">
              <a:rPr lang="en-US" altLang="en-US" smtClean="0"/>
              <a:pPr/>
              <a:t>2</a:t>
            </a:fld>
            <a:endParaRPr lang="en-US" altLang="en-US"/>
          </a:p>
        </p:txBody>
      </p:sp>
      <p:sp>
        <p:nvSpPr>
          <p:cNvPr id="7" name="Title 1">
            <a:extLst>
              <a:ext uri="{FF2B5EF4-FFF2-40B4-BE49-F238E27FC236}">
                <a16:creationId xmlns:a16="http://schemas.microsoft.com/office/drawing/2014/main" id="{3A20A248-CE97-44F4-911D-247BBB5AACB1}"/>
              </a:ext>
            </a:extLst>
          </p:cNvPr>
          <p:cNvSpPr txBox="1">
            <a:spLocks/>
          </p:cNvSpPr>
          <p:nvPr/>
        </p:nvSpPr>
        <p:spPr>
          <a:xfrm>
            <a:off x="1524000" y="788566"/>
            <a:ext cx="10027640" cy="671118"/>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a:latin typeface="+mn-lt"/>
              </a:rPr>
              <a:t>Regulatory Requirements Applicable to PLMR bands</a:t>
            </a:r>
            <a:endParaRPr lang="en-US" sz="3600" dirty="0">
              <a:latin typeface="+mn-lt"/>
            </a:endParaRPr>
          </a:p>
        </p:txBody>
      </p:sp>
      <p:sp>
        <p:nvSpPr>
          <p:cNvPr id="8" name="Subtitle 2">
            <a:extLst>
              <a:ext uri="{FF2B5EF4-FFF2-40B4-BE49-F238E27FC236}">
                <a16:creationId xmlns:a16="http://schemas.microsoft.com/office/drawing/2014/main" id="{E11DB7CF-1A4D-4D09-916A-C8EDF785BCAE}"/>
              </a:ext>
            </a:extLst>
          </p:cNvPr>
          <p:cNvSpPr txBox="1">
            <a:spLocks/>
          </p:cNvSpPr>
          <p:nvPr/>
        </p:nvSpPr>
        <p:spPr>
          <a:xfrm>
            <a:off x="352338" y="1593908"/>
            <a:ext cx="10187646" cy="4141729"/>
          </a:xfrm>
          <a:prstGeom prst="rect">
            <a:avLst/>
          </a:prstGeom>
        </p:spPr>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r>
              <a:rPr lang="en-US"/>
              <a:t>IEEE802.16t should enable compliance with applicable regulatory standards. The related air interface requirements should be considered.</a:t>
            </a:r>
          </a:p>
          <a:p>
            <a:pPr marL="342900" indent="-342900"/>
            <a:endParaRPr lang="en-US"/>
          </a:p>
          <a:p>
            <a:pPr marL="342900" indent="-342900"/>
            <a:r>
              <a:rPr lang="en-US"/>
              <a:t>Some of the requirements can be viewed as local product requirements. Others have impact on air interface protocol and interoperability. </a:t>
            </a:r>
          </a:p>
          <a:p>
            <a:endParaRPr lang="en-US"/>
          </a:p>
          <a:p>
            <a:pPr marL="342900" indent="-342900"/>
            <a:r>
              <a:rPr lang="en-US"/>
              <a:t>Examples of standards applicable to PLMR bands:</a:t>
            </a:r>
          </a:p>
          <a:p>
            <a:pPr marL="800100" lvl="1" indent="-342900"/>
            <a:r>
              <a:rPr lang="en-US"/>
              <a:t>FCC Part 90</a:t>
            </a:r>
          </a:p>
          <a:p>
            <a:pPr marL="800100" lvl="1" indent="-342900"/>
            <a:r>
              <a:rPr lang="en-US"/>
              <a:t>ETSI EN 300 113</a:t>
            </a:r>
          </a:p>
          <a:p>
            <a:pPr marL="342900" indent="-342900"/>
            <a:endParaRPr lang="en-US"/>
          </a:p>
          <a:p>
            <a:pPr marL="342900" indent="-342900"/>
            <a:endParaRPr lang="en-US"/>
          </a:p>
          <a:p>
            <a:pPr marL="800100" lvl="1" indent="-342900"/>
            <a:endParaRPr lang="en-US"/>
          </a:p>
          <a:p>
            <a:pPr marL="1257300" lvl="2" indent="-342900"/>
            <a:endParaRPr lang="en-US"/>
          </a:p>
          <a:p>
            <a:pPr marL="1257300" lvl="2" indent="-342900"/>
            <a:endParaRPr lang="en-US"/>
          </a:p>
          <a:p>
            <a:pPr marL="342900" indent="-342900"/>
            <a:endParaRPr lang="en-US"/>
          </a:p>
          <a:p>
            <a:pPr marL="342900" indent="-342900"/>
            <a:endParaRPr lang="en-US"/>
          </a:p>
          <a:p>
            <a:endParaRPr lang="en-US"/>
          </a:p>
          <a:p>
            <a:endParaRPr lang="en-US" dirty="0"/>
          </a:p>
        </p:txBody>
      </p:sp>
    </p:spTree>
    <p:extLst>
      <p:ext uri="{BB962C8B-B14F-4D97-AF65-F5344CB8AC3E}">
        <p14:creationId xmlns:p14="http://schemas.microsoft.com/office/powerpoint/2010/main" val="889251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C7296D4F-2239-4FA3-B1C3-2573F9C1406C}"/>
              </a:ext>
            </a:extLst>
          </p:cNvPr>
          <p:cNvSpPr txBox="1">
            <a:spLocks/>
          </p:cNvSpPr>
          <p:nvPr/>
        </p:nvSpPr>
        <p:spPr>
          <a:xfrm>
            <a:off x="838200"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a:t>October 2020</a:t>
            </a:r>
            <a:endParaRPr lang="en-US" altLang="en-US" dirty="0"/>
          </a:p>
        </p:txBody>
      </p:sp>
      <p:sp>
        <p:nvSpPr>
          <p:cNvPr id="5" name="Footer Placeholder 2">
            <a:extLst>
              <a:ext uri="{FF2B5EF4-FFF2-40B4-BE49-F238E27FC236}">
                <a16:creationId xmlns:a16="http://schemas.microsoft.com/office/drawing/2014/main" id="{393DA607-632A-43C9-A25A-1A8EB532EF25}"/>
              </a:ext>
            </a:extLst>
          </p:cNvPr>
          <p:cNvSpPr>
            <a:spLocks noGrp="1"/>
          </p:cNvSpPr>
          <p:nvPr>
            <p:ph type="ftr" sz="quarter" idx="11"/>
          </p:nvPr>
        </p:nvSpPr>
        <p:spPr>
          <a:xfrm>
            <a:off x="4038600" y="6356350"/>
            <a:ext cx="4114800" cy="365125"/>
          </a:xfrm>
        </p:spPr>
        <p:txBody>
          <a:bodyPr/>
          <a:lstStyle/>
          <a:p>
            <a:r>
              <a:rPr lang="en-US" altLang="en-US" dirty="0"/>
              <a:t>Menashe Shahar – Ondas Networks</a:t>
            </a:r>
          </a:p>
        </p:txBody>
      </p:sp>
      <p:sp>
        <p:nvSpPr>
          <p:cNvPr id="6" name="Slide Number Placeholder 3">
            <a:extLst>
              <a:ext uri="{FF2B5EF4-FFF2-40B4-BE49-F238E27FC236}">
                <a16:creationId xmlns:a16="http://schemas.microsoft.com/office/drawing/2014/main" id="{B207AF22-15E8-429A-95A4-59C30E8923E3}"/>
              </a:ext>
            </a:extLst>
          </p:cNvPr>
          <p:cNvSpPr txBox="1">
            <a:spLocks/>
          </p:cNvSpPr>
          <p:nvPr/>
        </p:nvSpPr>
        <p:spPr>
          <a:xfrm>
            <a:off x="8763000" y="6324600"/>
            <a:ext cx="2971800" cy="365125"/>
          </a:xfrm>
          <a:prstGeom prst="rect">
            <a:avLst/>
          </a:prstGeom>
        </p:spPr>
        <p:txBody>
          <a:bodyPr vert="horz" lIns="91440" tIns="45720" rIns="91440" bIns="45720" rtlCol="0" anchor="ctr"/>
          <a:lstStyle>
            <a:defPPr>
              <a:defRPr lang="en-US"/>
            </a:defPPr>
            <a:lvl1pPr marL="0" algn="r" defTabSz="457200" rtl="0" eaLnBrk="1" latinLnBrk="0" hangingPunct="1">
              <a:defRPr sz="1400" b="1"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a:t>Slide </a:t>
            </a:r>
            <a:fld id="{C6213B5F-16EA-4E6C-B391-0D0EC6DE41A6}" type="slidenum">
              <a:rPr lang="en-US" altLang="en-US" smtClean="0"/>
              <a:pPr/>
              <a:t>3</a:t>
            </a:fld>
            <a:endParaRPr lang="en-US" altLang="en-US"/>
          </a:p>
        </p:txBody>
      </p:sp>
      <p:sp>
        <p:nvSpPr>
          <p:cNvPr id="7" name="Title 1">
            <a:extLst>
              <a:ext uri="{FF2B5EF4-FFF2-40B4-BE49-F238E27FC236}">
                <a16:creationId xmlns:a16="http://schemas.microsoft.com/office/drawing/2014/main" id="{9D28287A-130A-465A-88C0-39E34F3379AD}"/>
              </a:ext>
            </a:extLst>
          </p:cNvPr>
          <p:cNvSpPr txBox="1">
            <a:spLocks/>
          </p:cNvSpPr>
          <p:nvPr/>
        </p:nvSpPr>
        <p:spPr>
          <a:xfrm>
            <a:off x="1524000" y="788566"/>
            <a:ext cx="10027640" cy="671118"/>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a:latin typeface="+mn-lt"/>
              </a:rPr>
              <a:t>Transmitter Requirements</a:t>
            </a:r>
          </a:p>
        </p:txBody>
      </p:sp>
      <p:sp>
        <p:nvSpPr>
          <p:cNvPr id="8" name="Subtitle 2">
            <a:extLst>
              <a:ext uri="{FF2B5EF4-FFF2-40B4-BE49-F238E27FC236}">
                <a16:creationId xmlns:a16="http://schemas.microsoft.com/office/drawing/2014/main" id="{C72D3B29-69A3-4A5C-8D1C-A89254F33819}"/>
              </a:ext>
            </a:extLst>
          </p:cNvPr>
          <p:cNvSpPr txBox="1">
            <a:spLocks/>
          </p:cNvSpPr>
          <p:nvPr/>
        </p:nvSpPr>
        <p:spPr>
          <a:xfrm>
            <a:off x="1395984" y="1593908"/>
            <a:ext cx="9144000" cy="4141729"/>
          </a:xfrm>
          <a:prstGeom prst="rect">
            <a:avLst/>
          </a:prstGeom>
        </p:spPr>
        <p:txBody>
          <a:bodyPr>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r>
              <a:rPr lang="en-US" dirty="0"/>
              <a:t>Typical emission requirements:</a:t>
            </a:r>
          </a:p>
          <a:p>
            <a:pPr marL="800100" lvl="1" indent="-342900"/>
            <a:r>
              <a:rPr lang="en-US" dirty="0"/>
              <a:t>Spectrum emission mask </a:t>
            </a:r>
          </a:p>
          <a:p>
            <a:pPr marL="800100" lvl="1" indent="-342900"/>
            <a:r>
              <a:rPr lang="en-US" dirty="0"/>
              <a:t>Adjacent Channel Leakage Ratio (ACLR)</a:t>
            </a:r>
          </a:p>
          <a:p>
            <a:pPr marL="800100" lvl="1" indent="-342900"/>
            <a:r>
              <a:rPr lang="en-US" dirty="0"/>
              <a:t>Adjacent Channel Power (ACP)</a:t>
            </a:r>
          </a:p>
          <a:p>
            <a:pPr marL="800100" lvl="1" indent="-342900"/>
            <a:r>
              <a:rPr lang="en-US" dirty="0"/>
              <a:t>Alternate channel power</a:t>
            </a:r>
          </a:p>
          <a:p>
            <a:pPr marL="800100" lvl="1" indent="-342900"/>
            <a:r>
              <a:rPr lang="en-US" dirty="0"/>
              <a:t>Occupied bandwidth/Max symbol rate</a:t>
            </a:r>
          </a:p>
          <a:p>
            <a:pPr marL="800100" lvl="1" indent="-342900"/>
            <a:r>
              <a:rPr lang="en-US" dirty="0"/>
              <a:t>Frequency utilization</a:t>
            </a:r>
          </a:p>
          <a:p>
            <a:pPr lvl="2"/>
            <a:endParaRPr lang="en-US" dirty="0"/>
          </a:p>
          <a:p>
            <a:pPr marL="342900" indent="-342900"/>
            <a:r>
              <a:rPr lang="en-US" dirty="0"/>
              <a:t>The requirements vary between different standards and even between different FCC parts. </a:t>
            </a:r>
          </a:p>
          <a:p>
            <a:pPr marL="800100" lvl="1" indent="-342900"/>
            <a:endParaRPr lang="en-US" dirty="0"/>
          </a:p>
          <a:p>
            <a:pPr marL="342900" indent="-342900"/>
            <a:r>
              <a:rPr lang="en-US" dirty="0"/>
              <a:t>It is desired to maximize frequency utilization while meeting the out-band emission requirements. </a:t>
            </a:r>
          </a:p>
          <a:p>
            <a:pPr marL="1257300" lvl="2" indent="-342900"/>
            <a:r>
              <a:rPr lang="en-US" dirty="0"/>
              <a:t>It is recommended to allow for a configurable symbol rate.</a:t>
            </a:r>
          </a:p>
          <a:p>
            <a:pPr marL="800100" lvl="1" indent="-342900"/>
            <a:endParaRPr lang="en-US" dirty="0"/>
          </a:p>
          <a:p>
            <a:pPr marL="1257300" lvl="2" indent="-342900"/>
            <a:endParaRPr lang="en-US" dirty="0"/>
          </a:p>
          <a:p>
            <a:pPr marL="1257300" lvl="2" indent="-342900"/>
            <a:endParaRPr lang="en-US" dirty="0"/>
          </a:p>
          <a:p>
            <a:pPr marL="342900" indent="-342900"/>
            <a:endParaRPr lang="en-US" dirty="0"/>
          </a:p>
          <a:p>
            <a:pPr marL="342900" indent="-342900"/>
            <a:endParaRPr lang="en-US" dirty="0"/>
          </a:p>
          <a:p>
            <a:endParaRPr lang="en-US" dirty="0"/>
          </a:p>
          <a:p>
            <a:endParaRPr lang="en-US" dirty="0"/>
          </a:p>
        </p:txBody>
      </p:sp>
    </p:spTree>
    <p:extLst>
      <p:ext uri="{BB962C8B-B14F-4D97-AF65-F5344CB8AC3E}">
        <p14:creationId xmlns:p14="http://schemas.microsoft.com/office/powerpoint/2010/main" val="1135758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C7296D4F-2239-4FA3-B1C3-2573F9C1406C}"/>
              </a:ext>
            </a:extLst>
          </p:cNvPr>
          <p:cNvSpPr txBox="1">
            <a:spLocks/>
          </p:cNvSpPr>
          <p:nvPr/>
        </p:nvSpPr>
        <p:spPr>
          <a:xfrm>
            <a:off x="838200"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a:t>October 2020</a:t>
            </a:r>
            <a:endParaRPr lang="en-US" altLang="en-US" dirty="0"/>
          </a:p>
        </p:txBody>
      </p:sp>
      <p:sp>
        <p:nvSpPr>
          <p:cNvPr id="5" name="Footer Placeholder 2">
            <a:extLst>
              <a:ext uri="{FF2B5EF4-FFF2-40B4-BE49-F238E27FC236}">
                <a16:creationId xmlns:a16="http://schemas.microsoft.com/office/drawing/2014/main" id="{393DA607-632A-43C9-A25A-1A8EB532EF25}"/>
              </a:ext>
            </a:extLst>
          </p:cNvPr>
          <p:cNvSpPr>
            <a:spLocks noGrp="1"/>
          </p:cNvSpPr>
          <p:nvPr>
            <p:ph type="ftr" sz="quarter" idx="11"/>
          </p:nvPr>
        </p:nvSpPr>
        <p:spPr>
          <a:xfrm>
            <a:off x="4038600" y="6356350"/>
            <a:ext cx="4114800" cy="365125"/>
          </a:xfrm>
        </p:spPr>
        <p:txBody>
          <a:bodyPr/>
          <a:lstStyle/>
          <a:p>
            <a:r>
              <a:rPr lang="en-US" altLang="en-US" dirty="0"/>
              <a:t>Menashe Shahar – Ondas Networks</a:t>
            </a:r>
          </a:p>
        </p:txBody>
      </p:sp>
      <p:sp>
        <p:nvSpPr>
          <p:cNvPr id="6" name="Slide Number Placeholder 3">
            <a:extLst>
              <a:ext uri="{FF2B5EF4-FFF2-40B4-BE49-F238E27FC236}">
                <a16:creationId xmlns:a16="http://schemas.microsoft.com/office/drawing/2014/main" id="{B207AF22-15E8-429A-95A4-59C30E8923E3}"/>
              </a:ext>
            </a:extLst>
          </p:cNvPr>
          <p:cNvSpPr txBox="1">
            <a:spLocks/>
          </p:cNvSpPr>
          <p:nvPr/>
        </p:nvSpPr>
        <p:spPr>
          <a:xfrm>
            <a:off x="8763000" y="6324600"/>
            <a:ext cx="2971800" cy="365125"/>
          </a:xfrm>
          <a:prstGeom prst="rect">
            <a:avLst/>
          </a:prstGeom>
        </p:spPr>
        <p:txBody>
          <a:bodyPr vert="horz" lIns="91440" tIns="45720" rIns="91440" bIns="45720" rtlCol="0" anchor="ctr"/>
          <a:lstStyle>
            <a:defPPr>
              <a:defRPr lang="en-US"/>
            </a:defPPr>
            <a:lvl1pPr marL="0" algn="r" defTabSz="457200" rtl="0" eaLnBrk="1" latinLnBrk="0" hangingPunct="1">
              <a:defRPr sz="1400" b="1"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a:t>Slide </a:t>
            </a:r>
            <a:fld id="{C6213B5F-16EA-4E6C-B391-0D0EC6DE41A6}" type="slidenum">
              <a:rPr lang="en-US" altLang="en-US" smtClean="0"/>
              <a:pPr/>
              <a:t>4</a:t>
            </a:fld>
            <a:endParaRPr lang="en-US" altLang="en-US"/>
          </a:p>
        </p:txBody>
      </p:sp>
      <p:sp>
        <p:nvSpPr>
          <p:cNvPr id="7" name="Title 1">
            <a:extLst>
              <a:ext uri="{FF2B5EF4-FFF2-40B4-BE49-F238E27FC236}">
                <a16:creationId xmlns:a16="http://schemas.microsoft.com/office/drawing/2014/main" id="{CBCF572D-47C1-4268-9D58-9CC706837DCA}"/>
              </a:ext>
            </a:extLst>
          </p:cNvPr>
          <p:cNvSpPr txBox="1">
            <a:spLocks/>
          </p:cNvSpPr>
          <p:nvPr/>
        </p:nvSpPr>
        <p:spPr>
          <a:xfrm>
            <a:off x="1524000" y="788566"/>
            <a:ext cx="10027640" cy="671118"/>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a:latin typeface="+mn-lt"/>
              </a:rPr>
              <a:t>Receiver Requirements</a:t>
            </a:r>
          </a:p>
        </p:txBody>
      </p:sp>
      <p:sp>
        <p:nvSpPr>
          <p:cNvPr id="8" name="Subtitle 2">
            <a:extLst>
              <a:ext uri="{FF2B5EF4-FFF2-40B4-BE49-F238E27FC236}">
                <a16:creationId xmlns:a16="http://schemas.microsoft.com/office/drawing/2014/main" id="{76A2A60E-7963-4817-BF02-56B752AA3316}"/>
              </a:ext>
            </a:extLst>
          </p:cNvPr>
          <p:cNvSpPr txBox="1">
            <a:spLocks/>
          </p:cNvSpPr>
          <p:nvPr/>
        </p:nvSpPr>
        <p:spPr>
          <a:xfrm>
            <a:off x="1395984" y="1308684"/>
            <a:ext cx="9144000" cy="442695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en-US" dirty="0"/>
          </a:p>
          <a:p>
            <a:pPr marL="342900" indent="-342900"/>
            <a:r>
              <a:rPr lang="en-US" dirty="0"/>
              <a:t>Receiver sensitivity</a:t>
            </a:r>
          </a:p>
          <a:p>
            <a:pPr marL="342900" indent="-342900"/>
            <a:r>
              <a:rPr lang="en-US" dirty="0"/>
              <a:t>Adjacent Channel Rejection/Adjacent Channel Selectivity</a:t>
            </a:r>
          </a:p>
          <a:p>
            <a:pPr marL="342900" indent="-342900"/>
            <a:r>
              <a:rPr lang="en-US" dirty="0"/>
              <a:t>Blocking/Desensitization</a:t>
            </a:r>
          </a:p>
          <a:p>
            <a:pPr marL="342900" indent="-342900"/>
            <a:r>
              <a:rPr lang="en-US" dirty="0"/>
              <a:t>Why receiver requirements are needed:</a:t>
            </a:r>
          </a:p>
          <a:p>
            <a:pPr marL="800100" lvl="1" indent="-342900"/>
            <a:r>
              <a:rPr lang="en-US" dirty="0"/>
              <a:t>Meet ETSI EN 300 113 requirements </a:t>
            </a:r>
          </a:p>
          <a:p>
            <a:pPr marL="800100" lvl="1" indent="-342900"/>
            <a:r>
              <a:rPr lang="en-US" dirty="0"/>
              <a:t>Support of voice/data coexistence in low utilization voice channels. Voice will have priority over data</a:t>
            </a:r>
          </a:p>
          <a:p>
            <a:pPr marL="800100" lvl="1" indent="-342900"/>
            <a:endParaRPr lang="en-US" dirty="0"/>
          </a:p>
          <a:p>
            <a:pPr marL="800100" lvl="1" indent="-342900"/>
            <a:endParaRPr lang="en-US" dirty="0"/>
          </a:p>
          <a:p>
            <a:pPr marL="342900" indent="-342900"/>
            <a:endParaRPr lang="en-US" dirty="0"/>
          </a:p>
          <a:p>
            <a:pPr marL="1257300" lvl="2" indent="-342900"/>
            <a:endParaRPr lang="en-US" dirty="0"/>
          </a:p>
          <a:p>
            <a:pPr marL="342900" indent="-342900"/>
            <a:endParaRPr lang="en-US" dirty="0"/>
          </a:p>
          <a:p>
            <a:pPr marL="342900" indent="-342900"/>
            <a:endParaRPr lang="en-US" dirty="0"/>
          </a:p>
          <a:p>
            <a:endParaRPr lang="en-US" dirty="0"/>
          </a:p>
          <a:p>
            <a:endParaRPr lang="en-US" dirty="0"/>
          </a:p>
        </p:txBody>
      </p:sp>
    </p:spTree>
    <p:extLst>
      <p:ext uri="{BB962C8B-B14F-4D97-AF65-F5344CB8AC3E}">
        <p14:creationId xmlns:p14="http://schemas.microsoft.com/office/powerpoint/2010/main" val="2612975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C7296D4F-2239-4FA3-B1C3-2573F9C1406C}"/>
              </a:ext>
            </a:extLst>
          </p:cNvPr>
          <p:cNvSpPr txBox="1">
            <a:spLocks/>
          </p:cNvSpPr>
          <p:nvPr/>
        </p:nvSpPr>
        <p:spPr>
          <a:xfrm>
            <a:off x="838200"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a:t>October 2020</a:t>
            </a:r>
            <a:endParaRPr lang="en-US" altLang="en-US" dirty="0"/>
          </a:p>
        </p:txBody>
      </p:sp>
      <p:sp>
        <p:nvSpPr>
          <p:cNvPr id="5" name="Footer Placeholder 2">
            <a:extLst>
              <a:ext uri="{FF2B5EF4-FFF2-40B4-BE49-F238E27FC236}">
                <a16:creationId xmlns:a16="http://schemas.microsoft.com/office/drawing/2014/main" id="{393DA607-632A-43C9-A25A-1A8EB532EF25}"/>
              </a:ext>
            </a:extLst>
          </p:cNvPr>
          <p:cNvSpPr>
            <a:spLocks noGrp="1"/>
          </p:cNvSpPr>
          <p:nvPr>
            <p:ph type="ftr" sz="quarter" idx="11"/>
          </p:nvPr>
        </p:nvSpPr>
        <p:spPr>
          <a:xfrm>
            <a:off x="4038600" y="6356350"/>
            <a:ext cx="4114800" cy="365125"/>
          </a:xfrm>
        </p:spPr>
        <p:txBody>
          <a:bodyPr/>
          <a:lstStyle/>
          <a:p>
            <a:r>
              <a:rPr lang="en-US" altLang="en-US" dirty="0"/>
              <a:t>Menashe Shahar – Ondas Networks</a:t>
            </a:r>
          </a:p>
        </p:txBody>
      </p:sp>
      <p:sp>
        <p:nvSpPr>
          <p:cNvPr id="6" name="Slide Number Placeholder 3">
            <a:extLst>
              <a:ext uri="{FF2B5EF4-FFF2-40B4-BE49-F238E27FC236}">
                <a16:creationId xmlns:a16="http://schemas.microsoft.com/office/drawing/2014/main" id="{B207AF22-15E8-429A-95A4-59C30E8923E3}"/>
              </a:ext>
            </a:extLst>
          </p:cNvPr>
          <p:cNvSpPr txBox="1">
            <a:spLocks/>
          </p:cNvSpPr>
          <p:nvPr/>
        </p:nvSpPr>
        <p:spPr>
          <a:xfrm>
            <a:off x="8763000" y="6324600"/>
            <a:ext cx="2971800" cy="365125"/>
          </a:xfrm>
          <a:prstGeom prst="rect">
            <a:avLst/>
          </a:prstGeom>
        </p:spPr>
        <p:txBody>
          <a:bodyPr vert="horz" lIns="91440" tIns="45720" rIns="91440" bIns="45720" rtlCol="0" anchor="ctr"/>
          <a:lstStyle>
            <a:defPPr>
              <a:defRPr lang="en-US"/>
            </a:defPPr>
            <a:lvl1pPr marL="0" algn="r" defTabSz="457200" rtl="0" eaLnBrk="1" latinLnBrk="0" hangingPunct="1">
              <a:defRPr sz="1400" b="1"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a:t>Slide </a:t>
            </a:r>
            <a:fld id="{C6213B5F-16EA-4E6C-B391-0D0EC6DE41A6}" type="slidenum">
              <a:rPr lang="en-US" altLang="en-US" smtClean="0"/>
              <a:pPr/>
              <a:t>5</a:t>
            </a:fld>
            <a:endParaRPr lang="en-US" altLang="en-US"/>
          </a:p>
        </p:txBody>
      </p:sp>
      <p:sp>
        <p:nvSpPr>
          <p:cNvPr id="7" name="Title 1">
            <a:extLst>
              <a:ext uri="{FF2B5EF4-FFF2-40B4-BE49-F238E27FC236}">
                <a16:creationId xmlns:a16="http://schemas.microsoft.com/office/drawing/2014/main" id="{EEE6E672-A6D8-4BF5-B53E-3B4980A4C35B}"/>
              </a:ext>
            </a:extLst>
          </p:cNvPr>
          <p:cNvSpPr txBox="1">
            <a:spLocks/>
          </p:cNvSpPr>
          <p:nvPr/>
        </p:nvSpPr>
        <p:spPr>
          <a:xfrm>
            <a:off x="1524000" y="788566"/>
            <a:ext cx="10027640" cy="671118"/>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a:latin typeface="+mn-lt"/>
              </a:rPr>
              <a:t>FCC Part 90 Spectrum Emission Mask D</a:t>
            </a:r>
          </a:p>
        </p:txBody>
      </p:sp>
      <p:pic>
        <p:nvPicPr>
          <p:cNvPr id="8" name="Picture 7">
            <a:extLst>
              <a:ext uri="{FF2B5EF4-FFF2-40B4-BE49-F238E27FC236}">
                <a16:creationId xmlns:a16="http://schemas.microsoft.com/office/drawing/2014/main" id="{4C405CE2-520F-4C30-A42E-A0B9D9809054}"/>
              </a:ext>
            </a:extLst>
          </p:cNvPr>
          <p:cNvPicPr>
            <a:picLocks noChangeAspect="1"/>
          </p:cNvPicPr>
          <p:nvPr/>
        </p:nvPicPr>
        <p:blipFill>
          <a:blip r:embed="rId2"/>
          <a:stretch>
            <a:fillRect/>
          </a:stretch>
        </p:blipFill>
        <p:spPr>
          <a:xfrm>
            <a:off x="2304586" y="1579524"/>
            <a:ext cx="6478687" cy="4458861"/>
          </a:xfrm>
          <a:prstGeom prst="rect">
            <a:avLst/>
          </a:prstGeom>
        </p:spPr>
      </p:pic>
    </p:spTree>
    <p:extLst>
      <p:ext uri="{BB962C8B-B14F-4D97-AF65-F5344CB8AC3E}">
        <p14:creationId xmlns:p14="http://schemas.microsoft.com/office/powerpoint/2010/main" val="983869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C7296D4F-2239-4FA3-B1C3-2573F9C1406C}"/>
              </a:ext>
            </a:extLst>
          </p:cNvPr>
          <p:cNvSpPr txBox="1">
            <a:spLocks/>
          </p:cNvSpPr>
          <p:nvPr/>
        </p:nvSpPr>
        <p:spPr>
          <a:xfrm>
            <a:off x="838200"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a:t>October 2020</a:t>
            </a:r>
            <a:endParaRPr lang="en-US" altLang="en-US" dirty="0"/>
          </a:p>
        </p:txBody>
      </p:sp>
      <p:sp>
        <p:nvSpPr>
          <p:cNvPr id="5" name="Footer Placeholder 2">
            <a:extLst>
              <a:ext uri="{FF2B5EF4-FFF2-40B4-BE49-F238E27FC236}">
                <a16:creationId xmlns:a16="http://schemas.microsoft.com/office/drawing/2014/main" id="{393DA607-632A-43C9-A25A-1A8EB532EF25}"/>
              </a:ext>
            </a:extLst>
          </p:cNvPr>
          <p:cNvSpPr>
            <a:spLocks noGrp="1"/>
          </p:cNvSpPr>
          <p:nvPr>
            <p:ph type="ftr" sz="quarter" idx="11"/>
          </p:nvPr>
        </p:nvSpPr>
        <p:spPr>
          <a:xfrm>
            <a:off x="4038600" y="6356350"/>
            <a:ext cx="4114800" cy="365125"/>
          </a:xfrm>
        </p:spPr>
        <p:txBody>
          <a:bodyPr/>
          <a:lstStyle/>
          <a:p>
            <a:r>
              <a:rPr lang="en-US" altLang="en-US" dirty="0"/>
              <a:t>Menashe Shahar – Ondas Networks</a:t>
            </a:r>
          </a:p>
        </p:txBody>
      </p:sp>
      <p:sp>
        <p:nvSpPr>
          <p:cNvPr id="6" name="Slide Number Placeholder 3">
            <a:extLst>
              <a:ext uri="{FF2B5EF4-FFF2-40B4-BE49-F238E27FC236}">
                <a16:creationId xmlns:a16="http://schemas.microsoft.com/office/drawing/2014/main" id="{B207AF22-15E8-429A-95A4-59C30E8923E3}"/>
              </a:ext>
            </a:extLst>
          </p:cNvPr>
          <p:cNvSpPr txBox="1">
            <a:spLocks/>
          </p:cNvSpPr>
          <p:nvPr/>
        </p:nvSpPr>
        <p:spPr>
          <a:xfrm>
            <a:off x="8763000" y="6324600"/>
            <a:ext cx="2971800" cy="365125"/>
          </a:xfrm>
          <a:prstGeom prst="rect">
            <a:avLst/>
          </a:prstGeom>
        </p:spPr>
        <p:txBody>
          <a:bodyPr vert="horz" lIns="91440" tIns="45720" rIns="91440" bIns="45720" rtlCol="0" anchor="ctr"/>
          <a:lstStyle>
            <a:defPPr>
              <a:defRPr lang="en-US"/>
            </a:defPPr>
            <a:lvl1pPr marL="0" algn="r" defTabSz="457200" rtl="0" eaLnBrk="1" latinLnBrk="0" hangingPunct="1">
              <a:defRPr sz="1400" b="1"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a:t>Slide </a:t>
            </a:r>
            <a:fld id="{C6213B5F-16EA-4E6C-B391-0D0EC6DE41A6}" type="slidenum">
              <a:rPr lang="en-US" altLang="en-US" smtClean="0"/>
              <a:pPr/>
              <a:t>6</a:t>
            </a:fld>
            <a:endParaRPr lang="en-US" altLang="en-US"/>
          </a:p>
        </p:txBody>
      </p:sp>
      <p:sp>
        <p:nvSpPr>
          <p:cNvPr id="7" name="Title 1">
            <a:extLst>
              <a:ext uri="{FF2B5EF4-FFF2-40B4-BE49-F238E27FC236}">
                <a16:creationId xmlns:a16="http://schemas.microsoft.com/office/drawing/2014/main" id="{0DCAF284-6174-42E0-A5D5-05A4EF0AF1D4}"/>
              </a:ext>
            </a:extLst>
          </p:cNvPr>
          <p:cNvSpPr txBox="1">
            <a:spLocks/>
          </p:cNvSpPr>
          <p:nvPr/>
        </p:nvSpPr>
        <p:spPr>
          <a:xfrm>
            <a:off x="1257223" y="973327"/>
            <a:ext cx="9393573" cy="90150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700" dirty="0">
                <a:latin typeface="+mn-lt"/>
              </a:rPr>
              <a:t>Examples</a:t>
            </a:r>
            <a:r>
              <a:rPr lang="en-US" dirty="0">
                <a:latin typeface="+mn-lt"/>
              </a:rPr>
              <a:t> of FCC Part 90 Requirements</a:t>
            </a:r>
          </a:p>
        </p:txBody>
      </p:sp>
      <p:sp>
        <p:nvSpPr>
          <p:cNvPr id="8" name="Content Placeholder 2">
            <a:extLst>
              <a:ext uri="{FF2B5EF4-FFF2-40B4-BE49-F238E27FC236}">
                <a16:creationId xmlns:a16="http://schemas.microsoft.com/office/drawing/2014/main" id="{3096B269-B3CF-421E-9C01-3268C6E54706}"/>
              </a:ext>
            </a:extLst>
          </p:cNvPr>
          <p:cNvSpPr txBox="1">
            <a:spLocks/>
          </p:cNvSpPr>
          <p:nvPr/>
        </p:nvSpPr>
        <p:spPr>
          <a:xfrm>
            <a:off x="582796" y="2057399"/>
            <a:ext cx="10742429" cy="393382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FCC Part 90.209 – Bandwidth limitations:</a:t>
            </a:r>
          </a:p>
          <a:p>
            <a:pPr lvl="1"/>
            <a:r>
              <a:rPr lang="en-US" sz="1800" dirty="0"/>
              <a:t>The standard provides a table which specifies the channel spacing and bandwidths for each frequency band, e.g., the authorized bandwidth in the 406 – 512 MHz band for 6.25 </a:t>
            </a:r>
            <a:r>
              <a:rPr lang="en-US" sz="1800" dirty="0" err="1"/>
              <a:t>KHz</a:t>
            </a:r>
            <a:r>
              <a:rPr lang="en-US" sz="1800" dirty="0"/>
              <a:t>/12.5 </a:t>
            </a:r>
            <a:r>
              <a:rPr lang="en-US" sz="1800" dirty="0" err="1"/>
              <a:t>KHz</a:t>
            </a:r>
            <a:r>
              <a:rPr lang="en-US" sz="1800" dirty="0"/>
              <a:t> and 25 </a:t>
            </a:r>
            <a:r>
              <a:rPr lang="en-US" sz="1800" dirty="0" err="1"/>
              <a:t>KHz</a:t>
            </a:r>
            <a:r>
              <a:rPr lang="en-US" sz="1800" dirty="0"/>
              <a:t> channels is 6KHz/11.25 </a:t>
            </a:r>
            <a:r>
              <a:rPr lang="en-US" sz="1800" dirty="0" err="1"/>
              <a:t>KHz</a:t>
            </a:r>
            <a:r>
              <a:rPr lang="en-US" sz="1800" dirty="0"/>
              <a:t> and 20 </a:t>
            </a:r>
            <a:r>
              <a:rPr lang="en-US" sz="1800" dirty="0" err="1"/>
              <a:t>KHz</a:t>
            </a:r>
            <a:r>
              <a:rPr lang="en-US" sz="1800" dirty="0"/>
              <a:t> respectively.</a:t>
            </a:r>
          </a:p>
          <a:p>
            <a:pPr marL="640080" lvl="1" indent="0">
              <a:buFont typeface="Arial" panose="020B0604020202020204" pitchFamily="34" charset="0"/>
              <a:buNone/>
            </a:pPr>
            <a:endParaRPr lang="en-US" sz="1600" dirty="0"/>
          </a:p>
          <a:p>
            <a:r>
              <a:rPr lang="en-US" sz="2000" dirty="0"/>
              <a:t>FCC Part 90.203(j) – Spectrum efficiency: </a:t>
            </a:r>
          </a:p>
          <a:p>
            <a:pPr lvl="1"/>
            <a:r>
              <a:rPr lang="en-US" sz="1600" dirty="0"/>
              <a:t>Specifies minimum  data rate for a given channel bandwidth, e.g., 4,800 bps/6.25 </a:t>
            </a:r>
            <a:r>
              <a:rPr lang="en-US" sz="1600" dirty="0" err="1"/>
              <a:t>KHz</a:t>
            </a:r>
            <a:r>
              <a:rPr lang="en-US" sz="1600" dirty="0"/>
              <a:t> channel</a:t>
            </a:r>
          </a:p>
          <a:p>
            <a:endParaRPr lang="en-US" sz="2000" b="1" dirty="0"/>
          </a:p>
          <a:p>
            <a:pPr lvl="1" indent="-457200"/>
            <a:endParaRPr lang="en-US" sz="2000" dirty="0"/>
          </a:p>
        </p:txBody>
      </p:sp>
    </p:spTree>
    <p:extLst>
      <p:ext uri="{BB962C8B-B14F-4D97-AF65-F5344CB8AC3E}">
        <p14:creationId xmlns:p14="http://schemas.microsoft.com/office/powerpoint/2010/main" val="2424817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C7296D4F-2239-4FA3-B1C3-2573F9C1406C}"/>
              </a:ext>
            </a:extLst>
          </p:cNvPr>
          <p:cNvSpPr txBox="1">
            <a:spLocks/>
          </p:cNvSpPr>
          <p:nvPr/>
        </p:nvSpPr>
        <p:spPr>
          <a:xfrm>
            <a:off x="838200"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a:t>October 2020</a:t>
            </a:r>
            <a:endParaRPr lang="en-US" altLang="en-US" dirty="0"/>
          </a:p>
        </p:txBody>
      </p:sp>
      <p:sp>
        <p:nvSpPr>
          <p:cNvPr id="5" name="Footer Placeholder 2">
            <a:extLst>
              <a:ext uri="{FF2B5EF4-FFF2-40B4-BE49-F238E27FC236}">
                <a16:creationId xmlns:a16="http://schemas.microsoft.com/office/drawing/2014/main" id="{393DA607-632A-43C9-A25A-1A8EB532EF25}"/>
              </a:ext>
            </a:extLst>
          </p:cNvPr>
          <p:cNvSpPr>
            <a:spLocks noGrp="1"/>
          </p:cNvSpPr>
          <p:nvPr>
            <p:ph type="ftr" sz="quarter" idx="11"/>
          </p:nvPr>
        </p:nvSpPr>
        <p:spPr>
          <a:xfrm>
            <a:off x="4038600" y="6356350"/>
            <a:ext cx="4114800" cy="365125"/>
          </a:xfrm>
        </p:spPr>
        <p:txBody>
          <a:bodyPr/>
          <a:lstStyle/>
          <a:p>
            <a:r>
              <a:rPr lang="en-US" altLang="en-US" dirty="0"/>
              <a:t>Menashe Shahar – Ondas Networks</a:t>
            </a:r>
          </a:p>
        </p:txBody>
      </p:sp>
      <p:sp>
        <p:nvSpPr>
          <p:cNvPr id="6" name="Slide Number Placeholder 3">
            <a:extLst>
              <a:ext uri="{FF2B5EF4-FFF2-40B4-BE49-F238E27FC236}">
                <a16:creationId xmlns:a16="http://schemas.microsoft.com/office/drawing/2014/main" id="{B207AF22-15E8-429A-95A4-59C30E8923E3}"/>
              </a:ext>
            </a:extLst>
          </p:cNvPr>
          <p:cNvSpPr txBox="1">
            <a:spLocks/>
          </p:cNvSpPr>
          <p:nvPr/>
        </p:nvSpPr>
        <p:spPr>
          <a:xfrm>
            <a:off x="8763000" y="6324600"/>
            <a:ext cx="2971800" cy="365125"/>
          </a:xfrm>
          <a:prstGeom prst="rect">
            <a:avLst/>
          </a:prstGeom>
        </p:spPr>
        <p:txBody>
          <a:bodyPr vert="horz" lIns="91440" tIns="45720" rIns="91440" bIns="45720" rtlCol="0" anchor="ctr"/>
          <a:lstStyle>
            <a:defPPr>
              <a:defRPr lang="en-US"/>
            </a:defPPr>
            <a:lvl1pPr marL="0" algn="r" defTabSz="457200" rtl="0" eaLnBrk="1" latinLnBrk="0" hangingPunct="1">
              <a:defRPr sz="1400" b="1"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a:t>Slide </a:t>
            </a:r>
            <a:fld id="{C6213B5F-16EA-4E6C-B391-0D0EC6DE41A6}" type="slidenum">
              <a:rPr lang="en-US" altLang="en-US" smtClean="0"/>
              <a:pPr/>
              <a:t>7</a:t>
            </a:fld>
            <a:endParaRPr lang="en-US" altLang="en-US"/>
          </a:p>
        </p:txBody>
      </p:sp>
      <p:sp>
        <p:nvSpPr>
          <p:cNvPr id="9" name="Title 1">
            <a:extLst>
              <a:ext uri="{FF2B5EF4-FFF2-40B4-BE49-F238E27FC236}">
                <a16:creationId xmlns:a16="http://schemas.microsoft.com/office/drawing/2014/main" id="{BCF9842B-0AAE-417B-B90C-F4AC301F6997}"/>
              </a:ext>
            </a:extLst>
          </p:cNvPr>
          <p:cNvSpPr txBox="1">
            <a:spLocks/>
          </p:cNvSpPr>
          <p:nvPr/>
        </p:nvSpPr>
        <p:spPr>
          <a:xfrm>
            <a:off x="1371600" y="976926"/>
            <a:ext cx="8229600" cy="532002"/>
          </a:xfrm>
          <a:prstGeom prst="rect">
            <a:avLst/>
          </a:prstGeom>
        </p:spPr>
        <p:txBody>
          <a:bodyP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latin typeface="+mn-lt"/>
              </a:rPr>
              <a:t>Operation in aggregated PLMR channels</a:t>
            </a:r>
          </a:p>
        </p:txBody>
      </p:sp>
      <p:sp>
        <p:nvSpPr>
          <p:cNvPr id="10" name="Content Placeholder 2">
            <a:extLst>
              <a:ext uri="{FF2B5EF4-FFF2-40B4-BE49-F238E27FC236}">
                <a16:creationId xmlns:a16="http://schemas.microsoft.com/office/drawing/2014/main" id="{3BF42279-44D5-4C78-AE4E-56A27839AF1A}"/>
              </a:ext>
            </a:extLst>
          </p:cNvPr>
          <p:cNvSpPr txBox="1">
            <a:spLocks/>
          </p:cNvSpPr>
          <p:nvPr/>
        </p:nvSpPr>
        <p:spPr>
          <a:xfrm>
            <a:off x="582796" y="2009775"/>
            <a:ext cx="10742429" cy="370522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Interpretation of FCC rules when operating in aggregated adjacent or non-adjacent channels:</a:t>
            </a:r>
          </a:p>
          <a:p>
            <a:pPr lvl="1"/>
            <a:r>
              <a:rPr lang="en-US" sz="1600" dirty="0"/>
              <a:t>Unless the FCC has specific rules for aggregated PLMR channels, the rules should be followed in each channel individually, i.e., the emission constraints should be followed for each channel. </a:t>
            </a:r>
          </a:p>
          <a:p>
            <a:pPr lvl="1"/>
            <a:endParaRPr lang="en-US" sz="1600" dirty="0"/>
          </a:p>
          <a:p>
            <a:r>
              <a:rPr lang="en-US" sz="2000" dirty="0"/>
              <a:t>Meeting receiver performance requirements in aggregated adjacent and non-adjacent channels:</a:t>
            </a:r>
          </a:p>
          <a:p>
            <a:pPr lvl="1"/>
            <a:r>
              <a:rPr lang="en-US" sz="1600" dirty="0"/>
              <a:t>When all channels are adjacent, traditional analog and digital bandpass filtering techniques can be used.</a:t>
            </a:r>
          </a:p>
          <a:p>
            <a:pPr lvl="1"/>
            <a:r>
              <a:rPr lang="en-US" sz="1600" dirty="0"/>
              <a:t>When the channels are not adjacent to each other:</a:t>
            </a:r>
          </a:p>
          <a:p>
            <a:pPr lvl="2"/>
            <a:r>
              <a:rPr lang="en-US" sz="1200" dirty="0"/>
              <a:t>The digital filter should be configurable according to the active channels and the gaps in between</a:t>
            </a:r>
          </a:p>
          <a:p>
            <a:pPr lvl="2"/>
            <a:r>
              <a:rPr lang="en-US" sz="1200" dirty="0"/>
              <a:t>It is not practical to employ analog filtering. Good ACR and blocker performance relies on receiver dynamic range.</a:t>
            </a:r>
          </a:p>
          <a:p>
            <a:pPr lvl="1"/>
            <a:endParaRPr lang="en-US" sz="1600" dirty="0"/>
          </a:p>
          <a:p>
            <a:endParaRPr lang="en-US" sz="2000" b="1" dirty="0"/>
          </a:p>
          <a:p>
            <a:pPr lvl="1" indent="-457200"/>
            <a:endParaRPr lang="en-US" sz="2000" dirty="0"/>
          </a:p>
        </p:txBody>
      </p:sp>
    </p:spTree>
    <p:extLst>
      <p:ext uri="{BB962C8B-B14F-4D97-AF65-F5344CB8AC3E}">
        <p14:creationId xmlns:p14="http://schemas.microsoft.com/office/powerpoint/2010/main" val="3943400442"/>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7659</TotalTime>
  <Words>621</Words>
  <Application>Microsoft Office PowerPoint</Application>
  <PresentationFormat>Widescreen</PresentationFormat>
  <Paragraphs>98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Guy Simpson</cp:lastModifiedBy>
  <cp:revision>201</cp:revision>
  <cp:lastPrinted>1998-02-10T13:28:06Z</cp:lastPrinted>
  <dcterms:created xsi:type="dcterms:W3CDTF">2020-01-06T16:34:14Z</dcterms:created>
  <dcterms:modified xsi:type="dcterms:W3CDTF">2020-10-14T20:09:33Z</dcterms:modified>
</cp:coreProperties>
</file>