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9"/>
  </p:notesMasterIdLst>
  <p:handoutMasterIdLst>
    <p:handoutMasterId r:id="rId30"/>
  </p:handoutMasterIdLst>
  <p:sldIdLst>
    <p:sldId id="259" r:id="rId2"/>
    <p:sldId id="987" r:id="rId3"/>
    <p:sldId id="938" r:id="rId4"/>
    <p:sldId id="963" r:id="rId5"/>
    <p:sldId id="260" r:id="rId6"/>
    <p:sldId id="261" r:id="rId7"/>
    <p:sldId id="262" r:id="rId8"/>
    <p:sldId id="263" r:id="rId9"/>
    <p:sldId id="283" r:id="rId10"/>
    <p:sldId id="284" r:id="rId11"/>
    <p:sldId id="287" r:id="rId12"/>
    <p:sldId id="944" r:id="rId13"/>
    <p:sldId id="289" r:id="rId14"/>
    <p:sldId id="992" r:id="rId15"/>
    <p:sldId id="950" r:id="rId16"/>
    <p:sldId id="988" r:id="rId17"/>
    <p:sldId id="990" r:id="rId18"/>
    <p:sldId id="982" r:id="rId19"/>
    <p:sldId id="981" r:id="rId20"/>
    <p:sldId id="991" r:id="rId21"/>
    <p:sldId id="989" r:id="rId22"/>
    <p:sldId id="256" r:id="rId23"/>
    <p:sldId id="965" r:id="rId24"/>
    <p:sldId id="314" r:id="rId25"/>
    <p:sldId id="985" r:id="rId26"/>
    <p:sldId id="983" r:id="rId27"/>
    <p:sldId id="964" r:id="rId28"/>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7" autoAdjust="0"/>
    <p:restoredTop sz="96869" autoAdjust="0"/>
  </p:normalViewPr>
  <p:slideViewPr>
    <p:cSldViewPr>
      <p:cViewPr varScale="1">
        <p:scale>
          <a:sx n="106" d="100"/>
          <a:sy n="106" d="100"/>
        </p:scale>
        <p:origin x="108" y="113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22</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p:txBody>
          <a:bodyPr/>
          <a:lstStyle/>
          <a:p>
            <a:fld id="{07EF11DD-EAC9-418C-AFCF-9D5EFABD0DDC}" type="slidenum">
              <a:rPr lang="en-US" smtClean="0"/>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DA6447-DA94-425E-BDE1-D21A72CCDAE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8D5D4A3-7633-4E8D-842A-4F45BFB25D6E}"/>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A46D66-C183-4B27-AD35-6FEBAD97DA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October 2020</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6" name="Slide Number Placeholder 5">
            <a:extLst>
              <a:ext uri="{FF2B5EF4-FFF2-40B4-BE49-F238E27FC236}">
                <a16:creationId xmlns:a16="http://schemas.microsoft.com/office/drawing/2014/main" id="{44346B63-CD11-439F-A72D-80BE47519D7F}"/>
              </a:ext>
            </a:extLst>
          </p:cNvPr>
          <p:cNvSpPr>
            <a:spLocks noGrp="1"/>
          </p:cNvSpPr>
          <p:nvPr>
            <p:ph type="sldNum" sz="quarter" idx="4"/>
          </p:nvPr>
        </p:nvSpPr>
        <p:spPr>
          <a:xfrm>
            <a:off x="8915400" y="6356350"/>
            <a:ext cx="2971800" cy="365125"/>
          </a:xfrm>
          <a:prstGeom prst="rect">
            <a:avLst/>
          </a:prstGeom>
        </p:spPr>
        <p:txBody>
          <a:bodyPr vert="horz" lIns="91440" tIns="45720" rIns="91440" bIns="45720" rtlCol="0" anchor="ctr"/>
          <a:lstStyle>
            <a:lvl1pPr algn="r">
              <a:defRPr sz="1400" b="1">
                <a:solidFill>
                  <a:schemeClr val="tx1"/>
                </a:solidFill>
              </a:defRPr>
            </a:lvl1pPr>
          </a:lstStyle>
          <a:p>
            <a:r>
              <a:rPr lang="en-US" dirty="0"/>
              <a:t>&lt;#&gt;</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doc.:IEEE802.15-20-0285r1</a:t>
            </a:r>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5/dcn/20/15-20-0079-03-016t-task-group-16t-call-for-contributions.docx" TargetMode="External"/><Relationship Id="rId3" Type="http://schemas.openxmlformats.org/officeDocument/2006/relationships/hyperlink" Target="https://mentor.ieee.org/802.15/dcn/20/15-20-0182-00-016t" TargetMode="External"/><Relationship Id="rId7" Type="http://schemas.openxmlformats.org/officeDocument/2006/relationships/hyperlink" Target="mailto:tim.godfrey@ieee.org" TargetMode="External"/><Relationship Id="rId2" Type="http://schemas.openxmlformats.org/officeDocument/2006/relationships/hyperlink" Target="https://mentor.ieee.org/802.15/dcn/20/15-20-0071-00-016t-802-16t-use-case-spreadsheet.xlsx" TargetMode="External"/><Relationship Id="rId1" Type="http://schemas.openxmlformats.org/officeDocument/2006/relationships/slideLayout" Target="../slideLayouts/slideLayout2.xml"/><Relationship Id="rId6" Type="http://schemas.openxmlformats.org/officeDocument/2006/relationships/hyperlink" Target="https://mentor.ieee.org/802.15" TargetMode="External"/><Relationship Id="rId5" Type="http://schemas.openxmlformats.org/officeDocument/2006/relationships/hyperlink" Target="http://grouper.ieee.org/groups/802/15/calendar.html" TargetMode="External"/><Relationship Id="rId4" Type="http://schemas.openxmlformats.org/officeDocument/2006/relationships/hyperlink" Target="http://grouper.ieee.org/groups/802/15/pub/Subscribe.htm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20/15-20-0182-03-016t-system-requirements-document-srd-outline-for-16t.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5/dcn/20/15-20-0213-01-016t-ieee-802-16t-use-cases.xlsx" TargetMode="External"/><Relationship Id="rId2" Type="http://schemas.openxmlformats.org/officeDocument/2006/relationships/hyperlink" Target="https://mentor.ieee.org/802.15/dcn/20/15-20-0055-04-016t-frequency-band-layout.xls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sip:1715790547@epri.webex.com" TargetMode="External"/><Relationship Id="rId2" Type="http://schemas.openxmlformats.org/officeDocument/2006/relationships/hyperlink" Target="https://epri.webex.com/epri/j.php?MTID=mc807ea20524fae6e4e07e1fd2bd4e1eb"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22a0c9a6c4ab1745fda3fe8cda4df9b9" TargetMode="External"/><Relationship Id="rId4" Type="http://schemas.openxmlformats.org/officeDocument/2006/relationships/hyperlink" Target="https://epri.webex.com/epri/j.php?MTID=mf66470072ec6b613429a56c639e5d6eb"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5/dcn/20/15-20-0069-01-016t-march-2020-tg16t-meeting-presentation.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DE7E795-F202-4917-99A0-673B57CFE9E3}"/>
              </a:ext>
            </a:extLst>
          </p:cNvPr>
          <p:cNvSpPr>
            <a:spLocks noGrp="1"/>
          </p:cNvSpPr>
          <p:nvPr>
            <p:ph type="dt" sz="half" idx="4294967295"/>
          </p:nvPr>
        </p:nvSpPr>
        <p:spPr>
          <a:xfrm>
            <a:off x="838200" y="6356350"/>
            <a:ext cx="2743200" cy="365125"/>
          </a:xfrm>
        </p:spPr>
        <p:txBody>
          <a:bodyPr/>
          <a:lstStyle/>
          <a:p>
            <a:r>
              <a:rPr lang="en-US" altLang="en-US"/>
              <a:t>October 2020</a:t>
            </a:r>
            <a:endParaRPr lang="en-US" altLang="en-US" dirty="0"/>
          </a:p>
        </p:txBody>
      </p:sp>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6" name="Slide Number Placeholder 3">
            <a:extLst>
              <a:ext uri="{FF2B5EF4-FFF2-40B4-BE49-F238E27FC236}">
                <a16:creationId xmlns:a16="http://schemas.microsoft.com/office/drawing/2014/main" id="{CB0E719E-DD36-40FA-8351-E33DEAA0C7E6}"/>
              </a:ext>
            </a:extLst>
          </p:cNvPr>
          <p:cNvSpPr>
            <a:spLocks noGrp="1"/>
          </p:cNvSpPr>
          <p:nvPr>
            <p:ph type="sldNum" sz="quarter" idx="12"/>
          </p:nvPr>
        </p:nvSpPr>
        <p:spPr/>
        <p:txBody>
          <a:bodyPr/>
          <a:lstStyle/>
          <a:p>
            <a:r>
              <a:rPr lang="en-US" altLang="en-US"/>
              <a:t>Slide </a:t>
            </a:r>
            <a:fld id="{C6213B5F-16EA-4E6C-B391-0D0EC6DE41A6}" type="slidenum">
              <a:rPr lang="en-US" altLang="en-US"/>
              <a:pPr/>
              <a:t>1</a:t>
            </a:fld>
            <a:endParaRPr lang="en-US" altLang="en-US"/>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16t October Teleconference – Oct 14, 2020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2020-10-13</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10</a:t>
            </a:fld>
            <a:endParaRPr lang="en-US" altLang="en-US"/>
          </a:p>
        </p:txBody>
      </p:sp>
      <p:sp>
        <p:nvSpPr>
          <p:cNvPr id="6" name="Footer Placeholder 5"/>
          <p:cNvSpPr>
            <a:spLocks noGrp="1"/>
          </p:cNvSpPr>
          <p:nvPr>
            <p:ph type="ftr" idx="4294967295"/>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5" name="Date Placeholder 4"/>
          <p:cNvSpPr>
            <a:spLocks noGrp="1"/>
          </p:cNvSpPr>
          <p:nvPr>
            <p:ph type="dt" idx="4294967295"/>
          </p:nvPr>
        </p:nvSpPr>
        <p:spPr bwMode="auto">
          <a:xfrm>
            <a:off x="0" y="6491288"/>
            <a:ext cx="250031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a:t>October 2020</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11</a:t>
            </a:fld>
            <a:endParaRPr lang="en-GB" dirty="0"/>
          </a:p>
        </p:txBody>
      </p:sp>
      <p:sp>
        <p:nvSpPr>
          <p:cNvPr id="6" name="Date Placeholder 5"/>
          <p:cNvSpPr>
            <a:spLocks noGrp="1"/>
          </p:cNvSpPr>
          <p:nvPr>
            <p:ph type="dt" sz="half" idx="4294967295"/>
          </p:nvPr>
        </p:nvSpPr>
        <p:spPr>
          <a:xfrm>
            <a:off x="0" y="6356350"/>
            <a:ext cx="2743200" cy="365125"/>
          </a:xfr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October 2020</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13</a:t>
            </a:fld>
            <a:endParaRPr lang="en-GB" dirty="0"/>
          </a:p>
        </p:txBody>
      </p:sp>
      <p:sp>
        <p:nvSpPr>
          <p:cNvPr id="6" name="Date Placeholder 5"/>
          <p:cNvSpPr>
            <a:spLocks noGrp="1"/>
          </p:cNvSpPr>
          <p:nvPr>
            <p:ph type="dt" sz="half" idx="4294967295"/>
          </p:nvPr>
        </p:nvSpPr>
        <p:spPr>
          <a:xfrm>
            <a:off x="0" y="6356350"/>
            <a:ext cx="2743200" cy="365125"/>
          </a:xfr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October 2020</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4332C63-A1E6-4B8C-A69B-EDB6E65B6471}"/>
              </a:ext>
            </a:extLst>
          </p:cNvPr>
          <p:cNvPicPr>
            <a:picLocks noChangeAspect="1"/>
          </p:cNvPicPr>
          <p:nvPr/>
        </p:nvPicPr>
        <p:blipFill>
          <a:blip r:embed="rId2"/>
          <a:stretch>
            <a:fillRect/>
          </a:stretch>
        </p:blipFill>
        <p:spPr>
          <a:xfrm>
            <a:off x="1524000" y="3004656"/>
            <a:ext cx="8534400" cy="3463235"/>
          </a:xfrm>
          <a:prstGeom prst="rect">
            <a:avLst/>
          </a:prstGeom>
        </p:spPr>
      </p:pic>
      <p:sp>
        <p:nvSpPr>
          <p:cNvPr id="2" name="Title 1">
            <a:extLst>
              <a:ext uri="{FF2B5EF4-FFF2-40B4-BE49-F238E27FC236}">
                <a16:creationId xmlns:a16="http://schemas.microsoft.com/office/drawing/2014/main" id="{ED000872-8C91-4AFD-90A4-21AD167668E7}"/>
              </a:ext>
            </a:extLst>
          </p:cNvPr>
          <p:cNvSpPr>
            <a:spLocks noGrp="1"/>
          </p:cNvSpPr>
          <p:nvPr>
            <p:ph type="title"/>
          </p:nvPr>
        </p:nvSpPr>
        <p:spPr/>
        <p:txBody>
          <a:bodyPr/>
          <a:lstStyle/>
          <a:p>
            <a:r>
              <a:rPr lang="en-US" dirty="0"/>
              <a:t>Update on 802.15 WG Leadership</a:t>
            </a:r>
          </a:p>
        </p:txBody>
      </p:sp>
      <p:sp>
        <p:nvSpPr>
          <p:cNvPr id="3" name="Content Placeholder 2">
            <a:extLst>
              <a:ext uri="{FF2B5EF4-FFF2-40B4-BE49-F238E27FC236}">
                <a16:creationId xmlns:a16="http://schemas.microsoft.com/office/drawing/2014/main" id="{156657AD-AB48-473A-9F2F-FCA1E6004DFB}"/>
              </a:ext>
            </a:extLst>
          </p:cNvPr>
          <p:cNvSpPr>
            <a:spLocks noGrp="1"/>
          </p:cNvSpPr>
          <p:nvPr>
            <p:ph idx="1"/>
          </p:nvPr>
        </p:nvSpPr>
        <p:spPr/>
        <p:txBody>
          <a:bodyPr/>
          <a:lstStyle/>
          <a:p>
            <a:r>
              <a:rPr lang="en-US" dirty="0"/>
              <a:t>Our 802.15 WG chair, long time colleague and friend, Bob </a:t>
            </a:r>
            <a:r>
              <a:rPr lang="en-US" dirty="0" err="1"/>
              <a:t>Heile</a:t>
            </a:r>
            <a:r>
              <a:rPr lang="en-US" dirty="0"/>
              <a:t>, passed away on September 24</a:t>
            </a:r>
            <a:r>
              <a:rPr lang="en-US" baseline="30000" dirty="0"/>
              <a:t>th</a:t>
            </a:r>
            <a:r>
              <a:rPr lang="en-US" dirty="0"/>
              <a:t>. </a:t>
            </a:r>
          </a:p>
          <a:p>
            <a:r>
              <a:rPr lang="en-US" dirty="0"/>
              <a:t>Pat Kinney is the chair of the 802.15 Working Group. </a:t>
            </a:r>
          </a:p>
          <a:p>
            <a:endParaRPr lang="en-US" dirty="0"/>
          </a:p>
          <a:p>
            <a:endParaRPr lang="en-US" dirty="0"/>
          </a:p>
        </p:txBody>
      </p:sp>
      <p:sp>
        <p:nvSpPr>
          <p:cNvPr id="4" name="Footer Placeholder 3">
            <a:extLst>
              <a:ext uri="{FF2B5EF4-FFF2-40B4-BE49-F238E27FC236}">
                <a16:creationId xmlns:a16="http://schemas.microsoft.com/office/drawing/2014/main" id="{E4C23E1C-3781-498F-9AB8-81B58B9FD2DA}"/>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A68831FF-5FA0-4C2D-A564-9AE5ED95CA05}"/>
              </a:ext>
            </a:extLst>
          </p:cNvPr>
          <p:cNvSpPr>
            <a:spLocks noGrp="1"/>
          </p:cNvSpPr>
          <p:nvPr>
            <p:ph type="sldNum" sz="quarter" idx="12"/>
          </p:nvPr>
        </p:nvSpPr>
        <p:spPr/>
        <p:txBody>
          <a:bodyPr/>
          <a:lstStyle/>
          <a:p>
            <a:fld id="{07EF11DD-EAC9-418C-AFCF-9D5EFABD0DDC}" type="slidenum">
              <a:rPr lang="en-US" smtClean="0"/>
              <a:t>14</a:t>
            </a:fld>
            <a:endParaRPr lang="en-US"/>
          </a:p>
        </p:txBody>
      </p:sp>
    </p:spTree>
    <p:extLst>
      <p:ext uri="{BB962C8B-B14F-4D97-AF65-F5344CB8AC3E}">
        <p14:creationId xmlns:p14="http://schemas.microsoft.com/office/powerpoint/2010/main" val="3392181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lstStyle/>
          <a:p>
            <a:r>
              <a:rPr lang="en-US" dirty="0"/>
              <a:t>Call for Contributions – Updated July 13, 2020</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381000" y="1676400"/>
            <a:ext cx="11277600" cy="4876800"/>
          </a:xfrm>
        </p:spPr>
        <p:txBody>
          <a:bodyPr>
            <a:normAutofit fontScale="550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supported.</a:t>
            </a:r>
          </a:p>
          <a:p>
            <a:endParaRPr lang="en-US" dirty="0"/>
          </a:p>
          <a:p>
            <a:r>
              <a:rPr lang="en-US" dirty="0"/>
              <a:t>This Call for Contributions solicits input documentation toward the development the amendment. </a:t>
            </a:r>
          </a:p>
          <a:p>
            <a:r>
              <a:rPr lang="en-US" dirty="0"/>
              <a:t>Contributions are sought on the following topics;</a:t>
            </a:r>
          </a:p>
          <a:p>
            <a:pPr lvl="1"/>
            <a:r>
              <a:rPr lang="en-US" dirty="0"/>
              <a:t>Presentations on use cases, scenarios, and applications: Please use document </a:t>
            </a:r>
            <a:r>
              <a:rPr lang="en-US" dirty="0">
                <a:hlinkClick r:id="rId2"/>
              </a:rPr>
              <a:t>IEEE 802.15-20-0070r0 </a:t>
            </a:r>
            <a:r>
              <a:rPr lang="en-US" dirty="0"/>
              <a:t>as a template to describe your use cases.</a:t>
            </a:r>
          </a:p>
          <a:p>
            <a:pPr lvl="1"/>
            <a:r>
              <a:rPr lang="en-US" dirty="0"/>
              <a:t>Contributions toward the System Requirements Document: Please structure text contributions per the outline posted as </a:t>
            </a:r>
            <a:r>
              <a:rPr lang="en-US" dirty="0">
                <a:hlinkClick r:id="rId3"/>
              </a:rPr>
              <a:t>IEEE 802.15-20-0182r0</a:t>
            </a:r>
            <a:endParaRPr lang="en-US" dirty="0"/>
          </a:p>
          <a:p>
            <a:r>
              <a:rPr lang="en-US" dirty="0"/>
              <a:t> </a:t>
            </a:r>
          </a:p>
          <a:p>
            <a:r>
              <a:rPr lang="en-US" dirty="0"/>
              <a:t>The Task Group is meeting virtually. Meetings and teleconferences are announced on the </a:t>
            </a:r>
            <a:r>
              <a:rPr lang="en-US" u="sng" dirty="0">
                <a:hlinkClick r:id="rId4"/>
              </a:rPr>
              <a:t>TG16t reflector</a:t>
            </a:r>
            <a:r>
              <a:rPr lang="en-US" dirty="0"/>
              <a:t> and the </a:t>
            </a:r>
            <a:r>
              <a:rPr lang="en-US" u="sng" dirty="0">
                <a:hlinkClick r:id="rId5"/>
              </a:rPr>
              <a:t>802.15 calendar</a:t>
            </a:r>
            <a:r>
              <a:rPr lang="en-US" dirty="0"/>
              <a:t>.</a:t>
            </a:r>
          </a:p>
          <a:p>
            <a:r>
              <a:rPr lang="en-US" dirty="0"/>
              <a:t>This call for contributions will remain open until (at least) the November 2020 electronic plenary meeting. </a:t>
            </a:r>
          </a:p>
          <a:p>
            <a:endParaRPr lang="en-US" dirty="0"/>
          </a:p>
          <a:p>
            <a:r>
              <a:rPr lang="en-US" dirty="0"/>
              <a:t>Documents should be uploaded to </a:t>
            </a:r>
            <a:r>
              <a:rPr lang="en-US" dirty="0">
                <a:hlinkClick r:id="rId6"/>
              </a:rPr>
              <a:t>https://mentor.ieee.org/802.15</a:t>
            </a:r>
            <a:r>
              <a:rPr lang="en-US" dirty="0"/>
              <a:t>, to the </a:t>
            </a:r>
            <a:r>
              <a:rPr lang="en-US" b="1" dirty="0"/>
              <a:t>TG16t</a:t>
            </a:r>
            <a:r>
              <a:rPr lang="en-US" dirty="0"/>
              <a:t> task group.</a:t>
            </a:r>
          </a:p>
          <a:p>
            <a:r>
              <a:rPr lang="en-US" dirty="0"/>
              <a:t>For more information contact the TG16t chair Tim Godfrey </a:t>
            </a:r>
            <a:r>
              <a:rPr lang="en-US" dirty="0">
                <a:hlinkClick r:id="rId7"/>
              </a:rPr>
              <a:t>tim.godfrey@ieee.org</a:t>
            </a:r>
            <a:endParaRPr lang="en-US" dirty="0"/>
          </a:p>
          <a:p>
            <a:r>
              <a:rPr lang="en-US" dirty="0"/>
              <a:t>This Call for Contributions is available as document </a:t>
            </a:r>
            <a:r>
              <a:rPr lang="en-US" dirty="0">
                <a:hlinkClick r:id="rId8"/>
              </a:rPr>
              <a:t>IEEE 802.15-20-0079r3</a:t>
            </a:r>
            <a:endParaRPr lang="en-US" dirty="0"/>
          </a:p>
          <a:p>
            <a:endParaRPr lang="en-US" dirty="0"/>
          </a:p>
        </p:txBody>
      </p:sp>
      <p:sp>
        <p:nvSpPr>
          <p:cNvPr id="4" name="Date Placeholder 3">
            <a:extLst>
              <a:ext uri="{FF2B5EF4-FFF2-40B4-BE49-F238E27FC236}">
                <a16:creationId xmlns:a16="http://schemas.microsoft.com/office/drawing/2014/main" id="{D2F6F39F-1CE2-47E6-94C3-C4DB16D0946E}"/>
              </a:ext>
            </a:extLst>
          </p:cNvPr>
          <p:cNvSpPr>
            <a:spLocks noGrp="1"/>
          </p:cNvSpPr>
          <p:nvPr>
            <p:ph type="dt" sz="half" idx="4294967295"/>
          </p:nvPr>
        </p:nvSpPr>
        <p:spPr>
          <a:xfrm>
            <a:off x="838200" y="6356350"/>
            <a:ext cx="2743200" cy="365125"/>
          </a:xfrm>
        </p:spPr>
        <p:txBody>
          <a:bodyPr/>
          <a:lstStyle/>
          <a:p>
            <a:r>
              <a:rPr lang="en-US"/>
              <a:t>October 2020</a:t>
            </a:r>
            <a:endParaRPr lang="en-US" dirty="0"/>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76D66EC-4AB5-4560-A355-BF061CB78939}"/>
              </a:ext>
            </a:extLst>
          </p:cNvPr>
          <p:cNvSpPr>
            <a:spLocks noGrp="1"/>
          </p:cNvSpPr>
          <p:nvPr>
            <p:ph type="sldNum" sz="quarter" idx="12"/>
          </p:nvPr>
        </p:nvSpPr>
        <p:spPr/>
        <p:txBody>
          <a:bodyPr/>
          <a:lstStyle/>
          <a:p>
            <a:fld id="{07EF11DD-EAC9-418C-AFCF-9D5EFABD0DDC}" type="slidenum">
              <a:rPr lang="en-US" smtClean="0"/>
              <a:t>15</a:t>
            </a:fld>
            <a:endParaRPr lang="en-US"/>
          </a:p>
        </p:txBody>
      </p:sp>
      <p:sp>
        <p:nvSpPr>
          <p:cNvPr id="7" name="TextBox 6">
            <a:extLst>
              <a:ext uri="{FF2B5EF4-FFF2-40B4-BE49-F238E27FC236}">
                <a16:creationId xmlns:a16="http://schemas.microsoft.com/office/drawing/2014/main" id="{82C80BA8-6A62-4194-A2F5-AC3521921B78}"/>
              </a:ext>
            </a:extLst>
          </p:cNvPr>
          <p:cNvSpPr txBox="1"/>
          <p:nvPr/>
        </p:nvSpPr>
        <p:spPr>
          <a:xfrm>
            <a:off x="8943474" y="5818743"/>
            <a:ext cx="2862515" cy="369332"/>
          </a:xfrm>
          <a:prstGeom prst="rect">
            <a:avLst/>
          </a:prstGeom>
          <a:noFill/>
        </p:spPr>
        <p:txBody>
          <a:bodyPr wrap="none" rtlCol="0">
            <a:spAutoFit/>
          </a:bodyPr>
          <a:lstStyle/>
          <a:p>
            <a:r>
              <a:rPr lang="en-US" dirty="0">
                <a:highlight>
                  <a:srgbClr val="00FF00"/>
                </a:highlight>
                <a:hlinkClick r:id="rId8"/>
              </a:rPr>
              <a:t>Updated CFC Document Link</a:t>
            </a:r>
            <a:endParaRPr lang="en-US" dirty="0">
              <a:highlight>
                <a:srgbClr val="00FF00"/>
              </a:highlight>
            </a:endParaRPr>
          </a:p>
        </p:txBody>
      </p:sp>
    </p:spTree>
    <p:extLst>
      <p:ext uri="{BB962C8B-B14F-4D97-AF65-F5344CB8AC3E}">
        <p14:creationId xmlns:p14="http://schemas.microsoft.com/office/powerpoint/2010/main" val="4142447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654D3-8E68-4E44-AC23-DC92E823789E}"/>
              </a:ext>
            </a:extLst>
          </p:cNvPr>
          <p:cNvSpPr>
            <a:spLocks noGrp="1"/>
          </p:cNvSpPr>
          <p:nvPr>
            <p:ph type="title"/>
          </p:nvPr>
        </p:nvSpPr>
        <p:spPr/>
        <p:txBody>
          <a:bodyPr/>
          <a:lstStyle/>
          <a:p>
            <a:r>
              <a:rPr lang="en-US" dirty="0"/>
              <a:t>Motion on PAR Modification (July)</a:t>
            </a:r>
          </a:p>
        </p:txBody>
      </p:sp>
      <p:sp>
        <p:nvSpPr>
          <p:cNvPr id="3" name="Content Placeholder 2">
            <a:extLst>
              <a:ext uri="{FF2B5EF4-FFF2-40B4-BE49-F238E27FC236}">
                <a16:creationId xmlns:a16="http://schemas.microsoft.com/office/drawing/2014/main" id="{4F57F9CF-D82D-4ABC-854F-04E535EC9380}"/>
              </a:ext>
            </a:extLst>
          </p:cNvPr>
          <p:cNvSpPr>
            <a:spLocks noGrp="1"/>
          </p:cNvSpPr>
          <p:nvPr>
            <p:ph idx="1"/>
          </p:nvPr>
        </p:nvSpPr>
        <p:spPr/>
        <p:txBody>
          <a:bodyPr>
            <a:normAutofit/>
          </a:bodyPr>
          <a:lstStyle/>
          <a:p>
            <a:r>
              <a:rPr lang="en-US" dirty="0"/>
              <a:t>Approved in July Plenary</a:t>
            </a:r>
          </a:p>
          <a:p>
            <a:endParaRPr lang="en-US" dirty="0"/>
          </a:p>
          <a:p>
            <a:r>
              <a:rPr lang="en-US" dirty="0"/>
              <a:t>PAR Modification on Agenda for 802 EC for November and submitted to NesCom.</a:t>
            </a:r>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E429B083-3E0D-4104-996F-CAF81A6A4157}"/>
              </a:ext>
            </a:extLst>
          </p:cNvPr>
          <p:cNvSpPr>
            <a:spLocks noGrp="1"/>
          </p:cNvSpPr>
          <p:nvPr>
            <p:ph type="dt" sz="half" idx="4294967295"/>
          </p:nvPr>
        </p:nvSpPr>
        <p:spPr>
          <a:xfrm>
            <a:off x="838200" y="6356350"/>
            <a:ext cx="2743200" cy="365125"/>
          </a:xfrm>
        </p:spPr>
        <p:txBody>
          <a:bodyPr/>
          <a:lstStyle/>
          <a:p>
            <a:r>
              <a:rPr lang="en-US"/>
              <a:t>October 2020</a:t>
            </a:r>
            <a:endParaRPr lang="en-US" dirty="0"/>
          </a:p>
        </p:txBody>
      </p:sp>
      <p:sp>
        <p:nvSpPr>
          <p:cNvPr id="5" name="Footer Placeholder 4">
            <a:extLst>
              <a:ext uri="{FF2B5EF4-FFF2-40B4-BE49-F238E27FC236}">
                <a16:creationId xmlns:a16="http://schemas.microsoft.com/office/drawing/2014/main" id="{EC498DB1-1329-45DB-B3B5-165233713546}"/>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8412196C-6468-4B08-AA27-C875F65330C0}"/>
              </a:ext>
            </a:extLst>
          </p:cNvPr>
          <p:cNvSpPr>
            <a:spLocks noGrp="1"/>
          </p:cNvSpPr>
          <p:nvPr>
            <p:ph type="sldNum" sz="quarter" idx="12"/>
          </p:nvPr>
        </p:nvSpPr>
        <p:spPr/>
        <p:txBody>
          <a:bodyPr/>
          <a:lstStyle/>
          <a:p>
            <a:fld id="{07EF11DD-EAC9-418C-AFCF-9D5EFABD0DDC}" type="slidenum">
              <a:rPr lang="en-US" smtClean="0"/>
              <a:t>16</a:t>
            </a:fld>
            <a:endParaRPr lang="en-US"/>
          </a:p>
        </p:txBody>
      </p:sp>
    </p:spTree>
    <p:extLst>
      <p:ext uri="{BB962C8B-B14F-4D97-AF65-F5344CB8AC3E}">
        <p14:creationId xmlns:p14="http://schemas.microsoft.com/office/powerpoint/2010/main" val="22537256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October Telecon</a:t>
            </a:r>
          </a:p>
        </p:txBody>
      </p:sp>
      <p:graphicFrame>
        <p:nvGraphicFramePr>
          <p:cNvPr id="7" name="Content Placeholder 6">
            <a:extLst>
              <a:ext uri="{FF2B5EF4-FFF2-40B4-BE49-F238E27FC236}">
                <a16:creationId xmlns:a16="http://schemas.microsoft.com/office/drawing/2014/main" id="{548F3257-A9FB-4A05-B6F5-9DE963523ACC}"/>
              </a:ext>
            </a:extLst>
          </p:cNvPr>
          <p:cNvGraphicFramePr>
            <a:graphicFrameLocks noGrp="1"/>
          </p:cNvGraphicFramePr>
          <p:nvPr>
            <p:ph idx="1"/>
            <p:extLst>
              <p:ext uri="{D42A27DB-BD31-4B8C-83A1-F6EECF244321}">
                <p14:modId xmlns:p14="http://schemas.microsoft.com/office/powerpoint/2010/main" val="540436347"/>
              </p:ext>
            </p:extLst>
          </p:nvPr>
        </p:nvGraphicFramePr>
        <p:xfrm>
          <a:off x="1219200" y="3545601"/>
          <a:ext cx="10439397" cy="3091657"/>
        </p:xfrm>
        <a:graphic>
          <a:graphicData uri="http://schemas.openxmlformats.org/drawingml/2006/table">
            <a:tbl>
              <a:tblPr/>
              <a:tblGrid>
                <a:gridCol w="1159933">
                  <a:extLst>
                    <a:ext uri="{9D8B030D-6E8A-4147-A177-3AD203B41FA5}">
                      <a16:colId xmlns:a16="http://schemas.microsoft.com/office/drawing/2014/main" val="2297743968"/>
                    </a:ext>
                  </a:extLst>
                </a:gridCol>
                <a:gridCol w="1159933">
                  <a:extLst>
                    <a:ext uri="{9D8B030D-6E8A-4147-A177-3AD203B41FA5}">
                      <a16:colId xmlns:a16="http://schemas.microsoft.com/office/drawing/2014/main" val="3374780847"/>
                    </a:ext>
                  </a:extLst>
                </a:gridCol>
                <a:gridCol w="1159933">
                  <a:extLst>
                    <a:ext uri="{9D8B030D-6E8A-4147-A177-3AD203B41FA5}">
                      <a16:colId xmlns:a16="http://schemas.microsoft.com/office/drawing/2014/main" val="4177082225"/>
                    </a:ext>
                  </a:extLst>
                </a:gridCol>
                <a:gridCol w="1159933">
                  <a:extLst>
                    <a:ext uri="{9D8B030D-6E8A-4147-A177-3AD203B41FA5}">
                      <a16:colId xmlns:a16="http://schemas.microsoft.com/office/drawing/2014/main" val="2245265990"/>
                    </a:ext>
                  </a:extLst>
                </a:gridCol>
                <a:gridCol w="1159933">
                  <a:extLst>
                    <a:ext uri="{9D8B030D-6E8A-4147-A177-3AD203B41FA5}">
                      <a16:colId xmlns:a16="http://schemas.microsoft.com/office/drawing/2014/main" val="1291147769"/>
                    </a:ext>
                  </a:extLst>
                </a:gridCol>
                <a:gridCol w="1159933">
                  <a:extLst>
                    <a:ext uri="{9D8B030D-6E8A-4147-A177-3AD203B41FA5}">
                      <a16:colId xmlns:a16="http://schemas.microsoft.com/office/drawing/2014/main" val="3894252219"/>
                    </a:ext>
                  </a:extLst>
                </a:gridCol>
                <a:gridCol w="1159933">
                  <a:extLst>
                    <a:ext uri="{9D8B030D-6E8A-4147-A177-3AD203B41FA5}">
                      <a16:colId xmlns:a16="http://schemas.microsoft.com/office/drawing/2014/main" val="39458733"/>
                    </a:ext>
                  </a:extLst>
                </a:gridCol>
                <a:gridCol w="1159933">
                  <a:extLst>
                    <a:ext uri="{9D8B030D-6E8A-4147-A177-3AD203B41FA5}">
                      <a16:colId xmlns:a16="http://schemas.microsoft.com/office/drawing/2014/main" val="1169751767"/>
                    </a:ext>
                  </a:extLst>
                </a:gridCol>
                <a:gridCol w="1159933">
                  <a:extLst>
                    <a:ext uri="{9D8B030D-6E8A-4147-A177-3AD203B41FA5}">
                      <a16:colId xmlns:a16="http://schemas.microsoft.com/office/drawing/2014/main" val="358030847"/>
                    </a:ext>
                  </a:extLst>
                </a:gridCol>
              </a:tblGrid>
              <a:tr h="1301750">
                <a:tc>
                  <a:txBody>
                    <a:bodyPr/>
                    <a:lstStyle/>
                    <a:p>
                      <a:r>
                        <a:rPr lang="en-US" sz="1200" dirty="0"/>
                        <a:t>07-Oct-2020 ET</a:t>
                      </a:r>
                    </a:p>
                  </a:txBody>
                  <a:tcPr anchor="ctr">
                    <a:lnL>
                      <a:noFill/>
                    </a:lnL>
                    <a:lnR>
                      <a:noFill/>
                    </a:lnR>
                    <a:lnT>
                      <a:noFill/>
                    </a:lnT>
                    <a:lnB>
                      <a:noFill/>
                    </a:lnB>
                  </a:tcPr>
                </a:tc>
                <a:tc>
                  <a:txBody>
                    <a:bodyPr/>
                    <a:lstStyle/>
                    <a:p>
                      <a:r>
                        <a:rPr lang="en-US" sz="1200"/>
                        <a:t>2020</a:t>
                      </a:r>
                    </a:p>
                  </a:txBody>
                  <a:tcPr anchor="ctr">
                    <a:lnL>
                      <a:noFill/>
                    </a:lnL>
                    <a:lnR>
                      <a:noFill/>
                    </a:lnR>
                    <a:lnT>
                      <a:noFill/>
                    </a:lnT>
                    <a:lnB>
                      <a:noFill/>
                    </a:lnB>
                  </a:tcPr>
                </a:tc>
                <a:tc>
                  <a:txBody>
                    <a:bodyPr/>
                    <a:lstStyle/>
                    <a:p>
                      <a:r>
                        <a:rPr lang="en-US" sz="1200"/>
                        <a:t>182</a:t>
                      </a:r>
                    </a:p>
                  </a:txBody>
                  <a:tcPr anchor="ctr">
                    <a:lnL>
                      <a:noFill/>
                    </a:lnL>
                    <a:lnR>
                      <a:noFill/>
                    </a:lnR>
                    <a:lnT>
                      <a:noFill/>
                    </a:lnT>
                    <a:lnB>
                      <a:noFill/>
                    </a:lnB>
                  </a:tcPr>
                </a:tc>
                <a:tc>
                  <a:txBody>
                    <a:bodyPr/>
                    <a:lstStyle/>
                    <a:p>
                      <a:r>
                        <a:rPr lang="en-US" sz="1200"/>
                        <a:t>4</a:t>
                      </a:r>
                    </a:p>
                  </a:txBody>
                  <a:tcPr anchor="ctr">
                    <a:lnL>
                      <a:noFill/>
                    </a:lnL>
                    <a:lnR>
                      <a:noFill/>
                    </a:lnR>
                    <a:lnT>
                      <a:noFill/>
                    </a:lnT>
                    <a:lnB>
                      <a:noFill/>
                    </a:lnB>
                  </a:tcPr>
                </a:tc>
                <a:tc>
                  <a:txBody>
                    <a:bodyPr/>
                    <a:lstStyle/>
                    <a:p>
                      <a:r>
                        <a:rPr lang="en-US" sz="1000" dirty="0"/>
                        <a:t>TG16t</a:t>
                      </a:r>
                      <a:endParaRPr lang="en-US" sz="1200" dirty="0"/>
                    </a:p>
                  </a:txBody>
                  <a:tcPr anchor="ctr">
                    <a:lnL>
                      <a:noFill/>
                    </a:lnL>
                    <a:lnR>
                      <a:noFill/>
                    </a:lnR>
                    <a:lnT>
                      <a:noFill/>
                    </a:lnT>
                    <a:lnB>
                      <a:noFill/>
                    </a:lnB>
                  </a:tcPr>
                </a:tc>
                <a:tc>
                  <a:txBody>
                    <a:bodyPr/>
                    <a:lstStyle/>
                    <a:p>
                      <a:r>
                        <a:rPr lang="en-US" sz="1200"/>
                        <a:t>System Requirements Document (SRD) outline for 16t</a:t>
                      </a:r>
                    </a:p>
                  </a:txBody>
                  <a:tcPr anchor="ctr">
                    <a:lnL>
                      <a:noFill/>
                    </a:lnL>
                    <a:lnR>
                      <a:noFill/>
                    </a:lnR>
                    <a:lnT>
                      <a:noFill/>
                    </a:lnT>
                    <a:lnB>
                      <a:noFill/>
                    </a:lnB>
                  </a:tcPr>
                </a:tc>
                <a:tc>
                  <a:txBody>
                    <a:bodyPr/>
                    <a:lstStyle/>
                    <a:p>
                      <a:r>
                        <a:rPr lang="fr-FR" sz="1200"/>
                        <a:t>Michael Gagne (AURA Network Systems)</a:t>
                      </a:r>
                    </a:p>
                  </a:txBody>
                  <a:tcPr anchor="ctr">
                    <a:lnL>
                      <a:noFill/>
                    </a:lnL>
                    <a:lnR>
                      <a:noFill/>
                    </a:lnR>
                    <a:lnT>
                      <a:noFill/>
                    </a:lnT>
                    <a:lnB>
                      <a:noFill/>
                    </a:lnB>
                  </a:tcPr>
                </a:tc>
                <a:tc>
                  <a:txBody>
                    <a:bodyPr/>
                    <a:lstStyle/>
                    <a:p>
                      <a:r>
                        <a:rPr lang="en-US" sz="1200" dirty="0"/>
                        <a:t>07-Oct-2020 11:27:47 ET</a:t>
                      </a:r>
                    </a:p>
                  </a:txBody>
                  <a:tcPr anchor="ctr">
                    <a:lnL>
                      <a:noFill/>
                    </a:lnL>
                    <a:lnR>
                      <a:noFill/>
                    </a:lnR>
                    <a:lnT>
                      <a:noFill/>
                    </a:lnT>
                    <a:lnB>
                      <a:noFill/>
                    </a:lnB>
                  </a:tcPr>
                </a:tc>
                <a:tc>
                  <a:txBody>
                    <a:bodyPr/>
                    <a:lstStyle/>
                    <a:p>
                      <a:endParaRPr lang="en-US" sz="1050" dirty="0"/>
                    </a:p>
                  </a:txBody>
                  <a:tcPr marL="72522" marR="72522" marT="36261" marB="36261" anchor="ctr">
                    <a:lnL>
                      <a:noFill/>
                    </a:lnL>
                    <a:lnR>
                      <a:noFill/>
                    </a:lnR>
                    <a:lnT>
                      <a:noFill/>
                    </a:lnT>
                    <a:lnB>
                      <a:noFill/>
                    </a:lnB>
                  </a:tcPr>
                </a:tc>
                <a:extLst>
                  <a:ext uri="{0D108BD9-81ED-4DB2-BD59-A6C34878D82A}">
                    <a16:rowId xmlns:a16="http://schemas.microsoft.com/office/drawing/2014/main" val="1463048416"/>
                  </a:ext>
                </a:extLst>
              </a:tr>
              <a:tr h="1789907">
                <a:tc>
                  <a:txBody>
                    <a:bodyPr/>
                    <a:lstStyle/>
                    <a:p>
                      <a:r>
                        <a:rPr lang="en-US" sz="1050" dirty="0"/>
                        <a:t>17-Sep-2020 ET</a:t>
                      </a:r>
                    </a:p>
                  </a:txBody>
                  <a:tcPr marL="72522" marR="72522" marT="36261" marB="36261" anchor="ctr">
                    <a:lnL>
                      <a:noFill/>
                    </a:lnL>
                    <a:lnR>
                      <a:noFill/>
                    </a:lnR>
                    <a:lnT>
                      <a:noFill/>
                    </a:lnT>
                    <a:lnB>
                      <a:noFill/>
                    </a:lnB>
                  </a:tcPr>
                </a:tc>
                <a:tc>
                  <a:txBody>
                    <a:bodyPr/>
                    <a:lstStyle/>
                    <a:p>
                      <a:r>
                        <a:rPr lang="en-US" sz="1050"/>
                        <a:t>2020</a:t>
                      </a:r>
                    </a:p>
                  </a:txBody>
                  <a:tcPr marL="72522" marR="72522" marT="36261" marB="36261" anchor="ctr">
                    <a:lnL>
                      <a:noFill/>
                    </a:lnL>
                    <a:lnR>
                      <a:noFill/>
                    </a:lnR>
                    <a:lnT>
                      <a:noFill/>
                    </a:lnT>
                    <a:lnB>
                      <a:noFill/>
                    </a:lnB>
                  </a:tcPr>
                </a:tc>
                <a:tc>
                  <a:txBody>
                    <a:bodyPr/>
                    <a:lstStyle/>
                    <a:p>
                      <a:r>
                        <a:rPr lang="en-US" sz="1050" dirty="0"/>
                        <a:t>182</a:t>
                      </a:r>
                    </a:p>
                  </a:txBody>
                  <a:tcPr marL="72522" marR="72522" marT="36261" marB="36261" anchor="ctr">
                    <a:lnL>
                      <a:noFill/>
                    </a:lnL>
                    <a:lnR>
                      <a:noFill/>
                    </a:lnR>
                    <a:lnT>
                      <a:noFill/>
                    </a:lnT>
                    <a:lnB>
                      <a:noFill/>
                    </a:lnB>
                  </a:tcPr>
                </a:tc>
                <a:tc>
                  <a:txBody>
                    <a:bodyPr/>
                    <a:lstStyle/>
                    <a:p>
                      <a:r>
                        <a:rPr lang="en-US" sz="1050" dirty="0"/>
                        <a:t>3</a:t>
                      </a:r>
                    </a:p>
                  </a:txBody>
                  <a:tcPr marL="72522" marR="72522" marT="36261" marB="36261" anchor="ctr">
                    <a:lnL>
                      <a:noFill/>
                    </a:lnL>
                    <a:lnR>
                      <a:noFill/>
                    </a:lnR>
                    <a:lnT>
                      <a:noFill/>
                    </a:lnT>
                    <a:lnB>
                      <a:noFill/>
                    </a:lnB>
                  </a:tcPr>
                </a:tc>
                <a:tc>
                  <a:txBody>
                    <a:bodyPr/>
                    <a:lstStyle/>
                    <a:p>
                      <a:r>
                        <a:rPr lang="en-US" sz="1050"/>
                        <a:t>TG16t</a:t>
                      </a:r>
                    </a:p>
                  </a:txBody>
                  <a:tcPr marL="72522" marR="72522" marT="36261" marB="36261" anchor="ctr">
                    <a:lnL>
                      <a:noFill/>
                    </a:lnL>
                    <a:lnR>
                      <a:noFill/>
                    </a:lnR>
                    <a:lnT>
                      <a:noFill/>
                    </a:lnT>
                    <a:lnB>
                      <a:noFill/>
                    </a:lnB>
                  </a:tcPr>
                </a:tc>
                <a:tc>
                  <a:txBody>
                    <a:bodyPr/>
                    <a:lstStyle/>
                    <a:p>
                      <a:r>
                        <a:rPr lang="en-US" sz="1050"/>
                        <a:t>System Requirements Document (SRD) outline for 16t</a:t>
                      </a:r>
                    </a:p>
                  </a:txBody>
                  <a:tcPr marL="72522" marR="72522" marT="36261" marB="36261" anchor="ctr">
                    <a:lnL>
                      <a:noFill/>
                    </a:lnL>
                    <a:lnR>
                      <a:noFill/>
                    </a:lnR>
                    <a:lnT>
                      <a:noFill/>
                    </a:lnT>
                    <a:lnB>
                      <a:noFill/>
                    </a:lnB>
                  </a:tcPr>
                </a:tc>
                <a:tc>
                  <a:txBody>
                    <a:bodyPr/>
                    <a:lstStyle/>
                    <a:p>
                      <a:r>
                        <a:rPr lang="en-US" sz="1050"/>
                        <a:t>Menashe Shahar (Ondas)</a:t>
                      </a:r>
                    </a:p>
                  </a:txBody>
                  <a:tcPr marL="72522" marR="72522" marT="36261" marB="36261" anchor="ctr">
                    <a:lnL>
                      <a:noFill/>
                    </a:lnL>
                    <a:lnR>
                      <a:noFill/>
                    </a:lnR>
                    <a:lnT>
                      <a:noFill/>
                    </a:lnT>
                    <a:lnB>
                      <a:noFill/>
                    </a:lnB>
                  </a:tcPr>
                </a:tc>
                <a:tc>
                  <a:txBody>
                    <a:bodyPr/>
                    <a:lstStyle/>
                    <a:p>
                      <a:r>
                        <a:rPr lang="en-US" sz="1050"/>
                        <a:t>17-Sep-2020 13:07:40 ET</a:t>
                      </a:r>
                    </a:p>
                  </a:txBody>
                  <a:tcPr marL="72522" marR="72522" marT="36261" marB="36261" anchor="ctr">
                    <a:lnL>
                      <a:noFill/>
                    </a:lnL>
                    <a:lnR>
                      <a:noFill/>
                    </a:lnR>
                    <a:lnT>
                      <a:noFill/>
                    </a:lnT>
                    <a:lnB>
                      <a:noFill/>
                    </a:lnB>
                  </a:tcPr>
                </a:tc>
                <a:tc>
                  <a:txBody>
                    <a:bodyPr/>
                    <a:lstStyle/>
                    <a:p>
                      <a:r>
                        <a:rPr lang="en-US" sz="1050" dirty="0">
                          <a:hlinkClick r:id="rId2"/>
                        </a:rPr>
                        <a:t>Download</a:t>
                      </a:r>
                      <a:endParaRPr lang="en-US" sz="1050" dirty="0"/>
                    </a:p>
                  </a:txBody>
                  <a:tcPr marL="72522" marR="72522" marT="36261" marB="36261" anchor="ctr">
                    <a:lnL>
                      <a:noFill/>
                    </a:lnL>
                    <a:lnR>
                      <a:noFill/>
                    </a:lnR>
                    <a:lnT>
                      <a:noFill/>
                    </a:lnT>
                    <a:lnB>
                      <a:noFill/>
                    </a:lnB>
                  </a:tcPr>
                </a:tc>
                <a:extLst>
                  <a:ext uri="{0D108BD9-81ED-4DB2-BD59-A6C34878D82A}">
                    <a16:rowId xmlns:a16="http://schemas.microsoft.com/office/drawing/2014/main" val="1262040844"/>
                  </a:ext>
                </a:extLst>
              </a:tr>
            </a:tbl>
          </a:graphicData>
        </a:graphic>
      </p:graphicFrame>
      <p:sp>
        <p:nvSpPr>
          <p:cNvPr id="4" name="Date Placeholder 3">
            <a:extLst>
              <a:ext uri="{FF2B5EF4-FFF2-40B4-BE49-F238E27FC236}">
                <a16:creationId xmlns:a16="http://schemas.microsoft.com/office/drawing/2014/main" id="{30F8A92C-4DC5-41A1-8C99-5108250CC667}"/>
              </a:ext>
            </a:extLst>
          </p:cNvPr>
          <p:cNvSpPr>
            <a:spLocks noGrp="1"/>
          </p:cNvSpPr>
          <p:nvPr>
            <p:ph type="dt" sz="half" idx="4294967295"/>
          </p:nvPr>
        </p:nvSpPr>
        <p:spPr>
          <a:xfrm>
            <a:off x="838200" y="6356350"/>
            <a:ext cx="2743200" cy="365125"/>
          </a:xfrm>
        </p:spPr>
        <p:txBody>
          <a:bodyPr/>
          <a:lstStyle/>
          <a:p>
            <a:r>
              <a:rPr lang="en-US"/>
              <a:t>October 2020</a:t>
            </a:r>
            <a:endParaRPr lang="en-US" dirty="0"/>
          </a:p>
        </p:txBody>
      </p:sp>
      <p:sp>
        <p:nvSpPr>
          <p:cNvPr id="5" name="Footer Placeholder 4">
            <a:extLst>
              <a:ext uri="{FF2B5EF4-FFF2-40B4-BE49-F238E27FC236}">
                <a16:creationId xmlns:a16="http://schemas.microsoft.com/office/drawing/2014/main" id="{0DBE7FD9-8847-4FB0-8CF7-82AE83CE6CE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4BA2BAD-AC93-4075-AF24-67FFDC096CC4}"/>
              </a:ext>
            </a:extLst>
          </p:cNvPr>
          <p:cNvSpPr>
            <a:spLocks noGrp="1"/>
          </p:cNvSpPr>
          <p:nvPr>
            <p:ph type="sldNum" sz="quarter" idx="12"/>
          </p:nvPr>
        </p:nvSpPr>
        <p:spPr/>
        <p:txBody>
          <a:bodyPr/>
          <a:lstStyle/>
          <a:p>
            <a:fld id="{07EF11DD-EAC9-418C-AFCF-9D5EFABD0DDC}" type="slidenum">
              <a:rPr lang="en-US" smtClean="0"/>
              <a:t>17</a:t>
            </a:fld>
            <a:endParaRPr lang="en-US"/>
          </a:p>
        </p:txBody>
      </p:sp>
      <p:sp>
        <p:nvSpPr>
          <p:cNvPr id="3" name="Arrow: Right 2">
            <a:extLst>
              <a:ext uri="{FF2B5EF4-FFF2-40B4-BE49-F238E27FC236}">
                <a16:creationId xmlns:a16="http://schemas.microsoft.com/office/drawing/2014/main" id="{361CF40E-1F70-436B-9891-791AF44C2E70}"/>
              </a:ext>
            </a:extLst>
          </p:cNvPr>
          <p:cNvSpPr/>
          <p:nvPr/>
        </p:nvSpPr>
        <p:spPr>
          <a:xfrm>
            <a:off x="38100" y="5227320"/>
            <a:ext cx="990600" cy="1066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Carry-over</a:t>
            </a:r>
          </a:p>
        </p:txBody>
      </p:sp>
      <p:graphicFrame>
        <p:nvGraphicFramePr>
          <p:cNvPr id="8" name="Table 7">
            <a:extLst>
              <a:ext uri="{FF2B5EF4-FFF2-40B4-BE49-F238E27FC236}">
                <a16:creationId xmlns:a16="http://schemas.microsoft.com/office/drawing/2014/main" id="{46547502-00F6-45BC-A827-B6D6DB59DCA1}"/>
              </a:ext>
            </a:extLst>
          </p:cNvPr>
          <p:cNvGraphicFramePr>
            <a:graphicFrameLocks noGrp="1"/>
          </p:cNvGraphicFramePr>
          <p:nvPr>
            <p:extLst>
              <p:ext uri="{D42A27DB-BD31-4B8C-83A1-F6EECF244321}">
                <p14:modId xmlns:p14="http://schemas.microsoft.com/office/powerpoint/2010/main" val="1440335273"/>
              </p:ext>
            </p:extLst>
          </p:nvPr>
        </p:nvGraphicFramePr>
        <p:xfrm>
          <a:off x="622429" y="1097280"/>
          <a:ext cx="10515600" cy="1463040"/>
        </p:xfrm>
        <a:graphic>
          <a:graphicData uri="http://schemas.openxmlformats.org/drawingml/2006/table">
            <a:tbl>
              <a:tblPr/>
              <a:tblGrid>
                <a:gridCol w="1314450">
                  <a:extLst>
                    <a:ext uri="{9D8B030D-6E8A-4147-A177-3AD203B41FA5}">
                      <a16:colId xmlns:a16="http://schemas.microsoft.com/office/drawing/2014/main" val="3188784873"/>
                    </a:ext>
                  </a:extLst>
                </a:gridCol>
                <a:gridCol w="1314450">
                  <a:extLst>
                    <a:ext uri="{9D8B030D-6E8A-4147-A177-3AD203B41FA5}">
                      <a16:colId xmlns:a16="http://schemas.microsoft.com/office/drawing/2014/main" val="1439182230"/>
                    </a:ext>
                  </a:extLst>
                </a:gridCol>
                <a:gridCol w="1314450">
                  <a:extLst>
                    <a:ext uri="{9D8B030D-6E8A-4147-A177-3AD203B41FA5}">
                      <a16:colId xmlns:a16="http://schemas.microsoft.com/office/drawing/2014/main" val="2159442214"/>
                    </a:ext>
                  </a:extLst>
                </a:gridCol>
                <a:gridCol w="1314450">
                  <a:extLst>
                    <a:ext uri="{9D8B030D-6E8A-4147-A177-3AD203B41FA5}">
                      <a16:colId xmlns:a16="http://schemas.microsoft.com/office/drawing/2014/main" val="3193848203"/>
                    </a:ext>
                  </a:extLst>
                </a:gridCol>
                <a:gridCol w="1314450">
                  <a:extLst>
                    <a:ext uri="{9D8B030D-6E8A-4147-A177-3AD203B41FA5}">
                      <a16:colId xmlns:a16="http://schemas.microsoft.com/office/drawing/2014/main" val="4098604911"/>
                    </a:ext>
                  </a:extLst>
                </a:gridCol>
                <a:gridCol w="1314450">
                  <a:extLst>
                    <a:ext uri="{9D8B030D-6E8A-4147-A177-3AD203B41FA5}">
                      <a16:colId xmlns:a16="http://schemas.microsoft.com/office/drawing/2014/main" val="2059611904"/>
                    </a:ext>
                  </a:extLst>
                </a:gridCol>
                <a:gridCol w="1314450">
                  <a:extLst>
                    <a:ext uri="{9D8B030D-6E8A-4147-A177-3AD203B41FA5}">
                      <a16:colId xmlns:a16="http://schemas.microsoft.com/office/drawing/2014/main" val="2731243810"/>
                    </a:ext>
                  </a:extLst>
                </a:gridCol>
                <a:gridCol w="1314450">
                  <a:extLst>
                    <a:ext uri="{9D8B030D-6E8A-4147-A177-3AD203B41FA5}">
                      <a16:colId xmlns:a16="http://schemas.microsoft.com/office/drawing/2014/main" val="1245192062"/>
                    </a:ext>
                  </a:extLst>
                </a:gridCol>
              </a:tblGrid>
              <a:tr h="0">
                <a:tc>
                  <a:txBody>
                    <a:bodyPr/>
                    <a:lstStyle/>
                    <a:p>
                      <a:r>
                        <a:rPr lang="en-US"/>
                        <a:t>14-Oct-2020 ET</a:t>
                      </a:r>
                    </a:p>
                  </a:txBody>
                  <a:tcPr anchor="ctr">
                    <a:lnL>
                      <a:noFill/>
                    </a:lnL>
                    <a:lnR>
                      <a:noFill/>
                    </a:lnR>
                    <a:lnT>
                      <a:noFill/>
                    </a:lnT>
                    <a:lnB>
                      <a:noFill/>
                    </a:lnB>
                  </a:tcPr>
                </a:tc>
                <a:tc>
                  <a:txBody>
                    <a:bodyPr/>
                    <a:lstStyle/>
                    <a:p>
                      <a:r>
                        <a:rPr lang="en-US"/>
                        <a:t>2020</a:t>
                      </a:r>
                    </a:p>
                  </a:txBody>
                  <a:tcPr anchor="ctr">
                    <a:lnL>
                      <a:noFill/>
                    </a:lnL>
                    <a:lnR>
                      <a:noFill/>
                    </a:lnR>
                    <a:lnT>
                      <a:noFill/>
                    </a:lnT>
                    <a:lnB>
                      <a:noFill/>
                    </a:lnB>
                  </a:tcPr>
                </a:tc>
                <a:tc>
                  <a:txBody>
                    <a:bodyPr/>
                    <a:lstStyle/>
                    <a:p>
                      <a:r>
                        <a:rPr lang="en-US"/>
                        <a:t>213</a:t>
                      </a:r>
                    </a:p>
                  </a:txBody>
                  <a:tcPr anchor="ctr">
                    <a:lnL>
                      <a:noFill/>
                    </a:lnL>
                    <a:lnR>
                      <a:noFill/>
                    </a:lnR>
                    <a:lnT>
                      <a:noFill/>
                    </a:lnT>
                    <a:lnB>
                      <a:noFill/>
                    </a:lnB>
                  </a:tcPr>
                </a:tc>
                <a:tc>
                  <a:txBody>
                    <a:bodyPr/>
                    <a:lstStyle/>
                    <a:p>
                      <a:r>
                        <a:rPr lang="en-US"/>
                        <a:t>2</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IEEE 802.16t Use Cases</a:t>
                      </a:r>
                    </a:p>
                  </a:txBody>
                  <a:tcPr anchor="ctr">
                    <a:lnL>
                      <a:noFill/>
                    </a:lnL>
                    <a:lnR>
                      <a:noFill/>
                    </a:lnR>
                    <a:lnT>
                      <a:noFill/>
                    </a:lnT>
                    <a:lnB>
                      <a:noFill/>
                    </a:lnB>
                  </a:tcPr>
                </a:tc>
                <a:tc>
                  <a:txBody>
                    <a:bodyPr/>
                    <a:lstStyle/>
                    <a:p>
                      <a:r>
                        <a:rPr lang="en-US"/>
                        <a:t>Daoud Serang (CML Microcircuits)</a:t>
                      </a:r>
                    </a:p>
                  </a:txBody>
                  <a:tcPr anchor="ctr">
                    <a:lnL>
                      <a:noFill/>
                    </a:lnL>
                    <a:lnR>
                      <a:noFill/>
                    </a:lnR>
                    <a:lnT>
                      <a:noFill/>
                    </a:lnT>
                    <a:lnB>
                      <a:noFill/>
                    </a:lnB>
                  </a:tcPr>
                </a:tc>
                <a:tc>
                  <a:txBody>
                    <a:bodyPr/>
                    <a:lstStyle/>
                    <a:p>
                      <a:r>
                        <a:rPr lang="en-US" dirty="0"/>
                        <a:t>14-Oct-2020 15:17:38 E</a:t>
                      </a:r>
                    </a:p>
                  </a:txBody>
                  <a:tcPr anchor="ctr">
                    <a:lnL>
                      <a:noFill/>
                    </a:lnL>
                    <a:lnR>
                      <a:noFill/>
                    </a:lnR>
                    <a:lnT>
                      <a:noFill/>
                    </a:lnT>
                    <a:lnB>
                      <a:noFill/>
                    </a:lnB>
                  </a:tcPr>
                </a:tc>
                <a:extLst>
                  <a:ext uri="{0D108BD9-81ED-4DB2-BD59-A6C34878D82A}">
                    <a16:rowId xmlns:a16="http://schemas.microsoft.com/office/drawing/2014/main" val="677206002"/>
                  </a:ext>
                </a:extLst>
              </a:tr>
            </a:tbl>
          </a:graphicData>
        </a:graphic>
      </p:graphicFrame>
      <p:graphicFrame>
        <p:nvGraphicFramePr>
          <p:cNvPr id="9" name="Table 8">
            <a:extLst>
              <a:ext uri="{FF2B5EF4-FFF2-40B4-BE49-F238E27FC236}">
                <a16:creationId xmlns:a16="http://schemas.microsoft.com/office/drawing/2014/main" id="{0DBB48ED-C548-4D2B-B536-F02D8F3AEFEE}"/>
              </a:ext>
            </a:extLst>
          </p:cNvPr>
          <p:cNvGraphicFramePr>
            <a:graphicFrameLocks noGrp="1"/>
          </p:cNvGraphicFramePr>
          <p:nvPr>
            <p:extLst>
              <p:ext uri="{D42A27DB-BD31-4B8C-83A1-F6EECF244321}">
                <p14:modId xmlns:p14="http://schemas.microsoft.com/office/powerpoint/2010/main" val="4224411154"/>
              </p:ext>
            </p:extLst>
          </p:nvPr>
        </p:nvGraphicFramePr>
        <p:xfrm>
          <a:off x="816318" y="2458601"/>
          <a:ext cx="10515603" cy="1188720"/>
        </p:xfrm>
        <a:graphic>
          <a:graphicData uri="http://schemas.openxmlformats.org/drawingml/2006/table">
            <a:tbl>
              <a:tblPr/>
              <a:tblGrid>
                <a:gridCol w="1502229">
                  <a:extLst>
                    <a:ext uri="{9D8B030D-6E8A-4147-A177-3AD203B41FA5}">
                      <a16:colId xmlns:a16="http://schemas.microsoft.com/office/drawing/2014/main" val="1561036950"/>
                    </a:ext>
                  </a:extLst>
                </a:gridCol>
                <a:gridCol w="1502229">
                  <a:extLst>
                    <a:ext uri="{9D8B030D-6E8A-4147-A177-3AD203B41FA5}">
                      <a16:colId xmlns:a16="http://schemas.microsoft.com/office/drawing/2014/main" val="1679463009"/>
                    </a:ext>
                  </a:extLst>
                </a:gridCol>
                <a:gridCol w="1502229">
                  <a:extLst>
                    <a:ext uri="{9D8B030D-6E8A-4147-A177-3AD203B41FA5}">
                      <a16:colId xmlns:a16="http://schemas.microsoft.com/office/drawing/2014/main" val="2542656881"/>
                    </a:ext>
                  </a:extLst>
                </a:gridCol>
                <a:gridCol w="1502229">
                  <a:extLst>
                    <a:ext uri="{9D8B030D-6E8A-4147-A177-3AD203B41FA5}">
                      <a16:colId xmlns:a16="http://schemas.microsoft.com/office/drawing/2014/main" val="4135544149"/>
                    </a:ext>
                  </a:extLst>
                </a:gridCol>
                <a:gridCol w="1502229">
                  <a:extLst>
                    <a:ext uri="{9D8B030D-6E8A-4147-A177-3AD203B41FA5}">
                      <a16:colId xmlns:a16="http://schemas.microsoft.com/office/drawing/2014/main" val="2771036835"/>
                    </a:ext>
                  </a:extLst>
                </a:gridCol>
                <a:gridCol w="1502229">
                  <a:extLst>
                    <a:ext uri="{9D8B030D-6E8A-4147-A177-3AD203B41FA5}">
                      <a16:colId xmlns:a16="http://schemas.microsoft.com/office/drawing/2014/main" val="2300949780"/>
                    </a:ext>
                  </a:extLst>
                </a:gridCol>
                <a:gridCol w="1502229">
                  <a:extLst>
                    <a:ext uri="{9D8B030D-6E8A-4147-A177-3AD203B41FA5}">
                      <a16:colId xmlns:a16="http://schemas.microsoft.com/office/drawing/2014/main" val="2038253931"/>
                    </a:ext>
                  </a:extLst>
                </a:gridCol>
              </a:tblGrid>
              <a:tr h="1188720">
                <a:tc>
                  <a:txBody>
                    <a:bodyPr/>
                    <a:lstStyle/>
                    <a:p>
                      <a:r>
                        <a:rPr lang="en-US" sz="1800"/>
                        <a:t>14-Oct-2020 ET</a:t>
                      </a:r>
                    </a:p>
                  </a:txBody>
                  <a:tcPr anchor="ctr">
                    <a:lnL>
                      <a:noFill/>
                    </a:lnL>
                    <a:lnR>
                      <a:noFill/>
                    </a:lnR>
                    <a:lnT>
                      <a:noFill/>
                    </a:lnT>
                    <a:lnB>
                      <a:noFill/>
                    </a:lnB>
                  </a:tcPr>
                </a:tc>
                <a:tc>
                  <a:txBody>
                    <a:bodyPr/>
                    <a:lstStyle/>
                    <a:p>
                      <a:r>
                        <a:rPr lang="en-US" sz="1800"/>
                        <a:t>2020</a:t>
                      </a:r>
                    </a:p>
                  </a:txBody>
                  <a:tcPr anchor="ctr">
                    <a:lnL>
                      <a:noFill/>
                    </a:lnL>
                    <a:lnR>
                      <a:noFill/>
                    </a:lnR>
                    <a:lnT>
                      <a:noFill/>
                    </a:lnT>
                    <a:lnB>
                      <a:noFill/>
                    </a:lnB>
                  </a:tcPr>
                </a:tc>
                <a:tc>
                  <a:txBody>
                    <a:bodyPr/>
                    <a:lstStyle/>
                    <a:p>
                      <a:r>
                        <a:rPr lang="en-US" sz="1800"/>
                        <a:t>290</a:t>
                      </a:r>
                    </a:p>
                  </a:txBody>
                  <a:tcPr anchor="ctr">
                    <a:lnL>
                      <a:noFill/>
                    </a:lnL>
                    <a:lnR>
                      <a:noFill/>
                    </a:lnR>
                    <a:lnT>
                      <a:noFill/>
                    </a:lnT>
                    <a:lnB>
                      <a:noFill/>
                    </a:lnB>
                  </a:tcPr>
                </a:tc>
                <a:tc>
                  <a:txBody>
                    <a:bodyPr/>
                    <a:lstStyle/>
                    <a:p>
                      <a:r>
                        <a:rPr lang="en-US" sz="1800"/>
                        <a:t>0</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Regulatory Requirements Applicable to PLMR bands</a:t>
                      </a:r>
                    </a:p>
                  </a:txBody>
                  <a:tcPr anchor="ctr">
                    <a:lnL>
                      <a:noFill/>
                    </a:lnL>
                    <a:lnR>
                      <a:noFill/>
                    </a:lnR>
                    <a:lnT>
                      <a:noFill/>
                    </a:lnT>
                    <a:lnB>
                      <a:noFill/>
                    </a:lnB>
                  </a:tcPr>
                </a:tc>
                <a:tc>
                  <a:txBody>
                    <a:bodyPr/>
                    <a:lstStyle/>
                    <a:p>
                      <a:r>
                        <a:rPr lang="en-US" sz="1800" dirty="0"/>
                        <a:t>Menashe Shahar (</a:t>
                      </a:r>
                      <a:r>
                        <a:rPr lang="en-US" sz="1800" dirty="0" err="1"/>
                        <a:t>Ondas</a:t>
                      </a:r>
                      <a:r>
                        <a:rPr lang="en-US" sz="1800" dirty="0"/>
                        <a:t>)</a:t>
                      </a:r>
                    </a:p>
                  </a:txBody>
                  <a:tcPr anchor="ctr">
                    <a:lnL>
                      <a:noFill/>
                    </a:lnL>
                    <a:lnR>
                      <a:noFill/>
                    </a:lnR>
                    <a:lnT>
                      <a:noFill/>
                    </a:lnT>
                    <a:lnB>
                      <a:noFill/>
                    </a:lnB>
                  </a:tcPr>
                </a:tc>
                <a:extLst>
                  <a:ext uri="{0D108BD9-81ED-4DB2-BD59-A6C34878D82A}">
                    <a16:rowId xmlns:a16="http://schemas.microsoft.com/office/drawing/2014/main" val="1936400039"/>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29DB0-E5FD-450E-9A88-BD42347B7A0E}"/>
              </a:ext>
            </a:extLst>
          </p:cNvPr>
          <p:cNvSpPr>
            <a:spLocks noGrp="1"/>
          </p:cNvSpPr>
          <p:nvPr>
            <p:ph type="title"/>
          </p:nvPr>
        </p:nvSpPr>
        <p:spPr/>
        <p:txBody>
          <a:bodyPr>
            <a:normAutofit/>
          </a:bodyPr>
          <a:lstStyle/>
          <a:p>
            <a:r>
              <a:rPr lang="en-US" dirty="0"/>
              <a:t>Finalize and Approve Use Cases</a:t>
            </a:r>
          </a:p>
        </p:txBody>
      </p:sp>
      <p:sp>
        <p:nvSpPr>
          <p:cNvPr id="3" name="Content Placeholder 2">
            <a:extLst>
              <a:ext uri="{FF2B5EF4-FFF2-40B4-BE49-F238E27FC236}">
                <a16:creationId xmlns:a16="http://schemas.microsoft.com/office/drawing/2014/main" id="{FFA75076-53A5-4D4C-9CE2-31ADA9F88D58}"/>
              </a:ext>
            </a:extLst>
          </p:cNvPr>
          <p:cNvSpPr>
            <a:spLocks noGrp="1"/>
          </p:cNvSpPr>
          <p:nvPr>
            <p:ph idx="1"/>
          </p:nvPr>
        </p:nvSpPr>
        <p:spPr/>
        <p:txBody>
          <a:bodyPr>
            <a:normAutofit fontScale="70000" lnSpcReduction="20000"/>
          </a:bodyPr>
          <a:lstStyle/>
          <a:p>
            <a:r>
              <a:rPr lang="en-US" dirty="0"/>
              <a:t>Frequency Band Layout Document</a:t>
            </a:r>
          </a:p>
          <a:p>
            <a:pPr lvl="1"/>
            <a:r>
              <a:rPr lang="en-US" dirty="0"/>
              <a:t>Version uploaded after August call - </a:t>
            </a:r>
            <a:r>
              <a:rPr lang="en-US" dirty="0">
                <a:hlinkClick r:id="rId2"/>
              </a:rPr>
              <a:t>IEEE802.15-20-0055r4</a:t>
            </a:r>
            <a:endParaRPr lang="en-US" dirty="0"/>
          </a:p>
          <a:p>
            <a:pPr lvl="1"/>
            <a:endParaRPr lang="en-US" dirty="0"/>
          </a:p>
          <a:p>
            <a:pPr lvl="1"/>
            <a:r>
              <a:rPr lang="en-US" dirty="0"/>
              <a:t>At September telcon, the TG affirmed document </a:t>
            </a:r>
            <a:r>
              <a:rPr lang="en-US" dirty="0">
                <a:hlinkClick r:id="rId2"/>
              </a:rPr>
              <a:t>IEEE802.15-20-0055r4</a:t>
            </a:r>
            <a:r>
              <a:rPr lang="en-US" dirty="0"/>
              <a:t> as final frequency band layout </a:t>
            </a:r>
          </a:p>
          <a:p>
            <a:pPr lvl="1"/>
            <a:r>
              <a:rPr lang="en-US" dirty="0"/>
              <a:t>We can include additional contributions if needed</a:t>
            </a:r>
          </a:p>
          <a:p>
            <a:pPr lvl="1"/>
            <a:endParaRPr lang="en-US" dirty="0"/>
          </a:p>
          <a:p>
            <a:pPr lvl="1"/>
            <a:endParaRPr lang="en-US" dirty="0"/>
          </a:p>
          <a:p>
            <a:r>
              <a:rPr lang="en-US" dirty="0"/>
              <a:t>Merged Use Cases Documents have been captured in document </a:t>
            </a:r>
            <a:r>
              <a:rPr lang="en-US" dirty="0">
                <a:hlinkClick r:id="rId3"/>
              </a:rPr>
              <a:t>IEEE802.15-20-0213r1</a:t>
            </a:r>
            <a:endParaRPr lang="en-US" dirty="0"/>
          </a:p>
          <a:p>
            <a:pPr lvl="1"/>
            <a:r>
              <a:rPr lang="en-US" dirty="0">
                <a:highlight>
                  <a:srgbClr val="FFFF00"/>
                </a:highlight>
              </a:rPr>
              <a:t>Action Item for those that submitted use cases to spreadsheet. </a:t>
            </a:r>
          </a:p>
          <a:p>
            <a:pPr lvl="1"/>
            <a:r>
              <a:rPr lang="en-US" dirty="0"/>
              <a:t>Need to include data for column on ecosystem size: (</a:t>
            </a:r>
            <a:r>
              <a:rPr lang="en-US" b="1" dirty="0"/>
              <a:t>Total # of Endpoints</a:t>
            </a:r>
            <a:r>
              <a:rPr lang="en-US" dirty="0"/>
              <a:t> and source of information)</a:t>
            </a:r>
          </a:p>
          <a:p>
            <a:pPr lvl="1"/>
            <a:r>
              <a:rPr lang="en-US" dirty="0"/>
              <a:t>Please send to Daoud Serang 3 days before next call on Oct 13. </a:t>
            </a:r>
          </a:p>
          <a:p>
            <a:pPr lvl="1"/>
            <a:r>
              <a:rPr lang="en-US" dirty="0"/>
              <a:t>We will review in October call (hopefully approve and finalize Use Case)</a:t>
            </a:r>
          </a:p>
          <a:p>
            <a:r>
              <a:rPr lang="en-US" dirty="0"/>
              <a:t>Start of meeting 213r2:</a:t>
            </a:r>
          </a:p>
          <a:p>
            <a:pPr lvl="1"/>
            <a:r>
              <a:rPr lang="en-US" dirty="0" err="1"/>
              <a:t>Juha</a:t>
            </a:r>
            <a:r>
              <a:rPr lang="en-US" dirty="0"/>
              <a:t> provided new data, but we still have gaps on “End User” and other categories.  Daoud will pursue them and bring back for next meeting with r3. </a:t>
            </a:r>
          </a:p>
          <a:p>
            <a:pPr lvl="1"/>
            <a:endParaRPr lang="en-US" dirty="0"/>
          </a:p>
          <a:p>
            <a:endParaRPr lang="en-US" dirty="0"/>
          </a:p>
        </p:txBody>
      </p:sp>
      <p:sp>
        <p:nvSpPr>
          <p:cNvPr id="4" name="Date Placeholder 3">
            <a:extLst>
              <a:ext uri="{FF2B5EF4-FFF2-40B4-BE49-F238E27FC236}">
                <a16:creationId xmlns:a16="http://schemas.microsoft.com/office/drawing/2014/main" id="{D8C59BC6-4C38-4C90-B8EA-71C70550AE1D}"/>
              </a:ext>
            </a:extLst>
          </p:cNvPr>
          <p:cNvSpPr>
            <a:spLocks noGrp="1"/>
          </p:cNvSpPr>
          <p:nvPr>
            <p:ph type="dt" sz="half" idx="4294967295"/>
          </p:nvPr>
        </p:nvSpPr>
        <p:spPr>
          <a:xfrm>
            <a:off x="838200" y="6356350"/>
            <a:ext cx="2743200" cy="365125"/>
          </a:xfrm>
        </p:spPr>
        <p:txBody>
          <a:bodyPr/>
          <a:lstStyle/>
          <a:p>
            <a:r>
              <a:rPr lang="en-US"/>
              <a:t>October 2020</a:t>
            </a:r>
            <a:endParaRPr lang="en-US" dirty="0"/>
          </a:p>
        </p:txBody>
      </p:sp>
      <p:sp>
        <p:nvSpPr>
          <p:cNvPr id="5" name="Footer Placeholder 4">
            <a:extLst>
              <a:ext uri="{FF2B5EF4-FFF2-40B4-BE49-F238E27FC236}">
                <a16:creationId xmlns:a16="http://schemas.microsoft.com/office/drawing/2014/main" id="{FCA6AA5E-D4E6-4B4C-8A81-B60007EEC9B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8019E7F-A3A5-4C66-B14B-F8A8BECEA320}"/>
              </a:ext>
            </a:extLst>
          </p:cNvPr>
          <p:cNvSpPr>
            <a:spLocks noGrp="1"/>
          </p:cNvSpPr>
          <p:nvPr>
            <p:ph type="sldNum" sz="quarter" idx="12"/>
          </p:nvPr>
        </p:nvSpPr>
        <p:spPr/>
        <p:txBody>
          <a:bodyPr/>
          <a:lstStyle/>
          <a:p>
            <a:fld id="{07EF11DD-EAC9-418C-AFCF-9D5EFABD0DDC}" type="slidenum">
              <a:rPr lang="en-US" smtClean="0"/>
              <a:t>18</a:t>
            </a:fld>
            <a:endParaRPr lang="en-US"/>
          </a:p>
        </p:txBody>
      </p:sp>
    </p:spTree>
    <p:extLst>
      <p:ext uri="{BB962C8B-B14F-4D97-AF65-F5344CB8AC3E}">
        <p14:creationId xmlns:p14="http://schemas.microsoft.com/office/powerpoint/2010/main" val="37432765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SRD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p:txBody>
          <a:bodyPr>
            <a:normAutofit fontScale="92500" lnSpcReduction="10000"/>
          </a:bodyPr>
          <a:lstStyle/>
          <a:p>
            <a:r>
              <a:rPr lang="en-US" dirty="0"/>
              <a:t>Menashe contribution 182r3 (discussion carry over from September)</a:t>
            </a:r>
          </a:p>
          <a:p>
            <a:pPr lvl="1"/>
            <a:r>
              <a:rPr lang="en-US" dirty="0"/>
              <a:t>Notes that repeater mode in 802.16-2017 is based on partitioning into zones. Would introduce unacceptable overhead. Would not be workable in narrow channels. A new mechanism will need to be defined.  Need to explore whether repeater even supports FDD modes. </a:t>
            </a:r>
          </a:p>
          <a:p>
            <a:pPr lvl="1"/>
            <a:r>
              <a:rPr lang="en-US" dirty="0"/>
              <a:t>Notes that voice/data coexistence should not fall under frequency band requirements</a:t>
            </a:r>
          </a:p>
          <a:p>
            <a:pPr lvl="1"/>
            <a:r>
              <a:rPr lang="en-US" dirty="0"/>
              <a:t>UL/DL ratio is not feasible for short frame duration – not enough symbols. Frame duration is important for latency. Should be general to frame structure. Would not apply to FDD. </a:t>
            </a:r>
          </a:p>
          <a:p>
            <a:pPr lvl="1"/>
            <a:r>
              <a:rPr lang="en-US" dirty="0"/>
              <a:t>Need to explicitly indicate where single-carrier applies (may not be a requirement – could remove modulation/coding from SRD</a:t>
            </a:r>
          </a:p>
          <a:p>
            <a:pPr lvl="1"/>
            <a:r>
              <a:rPr lang="en-US" dirty="0"/>
              <a:t>Need to manage overhead, change structure to remove everything possible. </a:t>
            </a:r>
          </a:p>
          <a:p>
            <a:endParaRPr lang="en-US" dirty="0"/>
          </a:p>
          <a:p>
            <a:pPr lvl="1"/>
            <a:endParaRPr lang="en-US" dirty="0"/>
          </a:p>
        </p:txBody>
      </p:sp>
      <p:sp>
        <p:nvSpPr>
          <p:cNvPr id="4" name="Date Placeholder 3">
            <a:extLst>
              <a:ext uri="{FF2B5EF4-FFF2-40B4-BE49-F238E27FC236}">
                <a16:creationId xmlns:a16="http://schemas.microsoft.com/office/drawing/2014/main" id="{9F5ADC03-EABD-48E8-A9E8-61AEF1778ADF}"/>
              </a:ext>
            </a:extLst>
          </p:cNvPr>
          <p:cNvSpPr>
            <a:spLocks noGrp="1"/>
          </p:cNvSpPr>
          <p:nvPr>
            <p:ph type="dt" sz="half" idx="4294967295"/>
          </p:nvPr>
        </p:nvSpPr>
        <p:spPr>
          <a:xfrm>
            <a:off x="838200" y="6356350"/>
            <a:ext cx="2743200" cy="365125"/>
          </a:xfrm>
        </p:spPr>
        <p:txBody>
          <a:bodyPr/>
          <a:lstStyle/>
          <a:p>
            <a:r>
              <a:rPr lang="en-US"/>
              <a:t>October 2020</a:t>
            </a:r>
            <a:endParaRPr lang="en-US" dirty="0"/>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DC697F-026F-4D70-81A6-D432B409C242}"/>
              </a:ext>
            </a:extLst>
          </p:cNvPr>
          <p:cNvSpPr>
            <a:spLocks noGrp="1"/>
          </p:cNvSpPr>
          <p:nvPr>
            <p:ph type="sldNum" sz="quarter" idx="12"/>
          </p:nvPr>
        </p:nvSpPr>
        <p:spPr/>
        <p:txBody>
          <a:bodyPr/>
          <a:lstStyle/>
          <a:p>
            <a:fld id="{07EF11DD-EAC9-418C-AFCF-9D5EFABD0DDC}" type="slidenum">
              <a:rPr lang="en-US" smtClean="0"/>
              <a:t>19</a:t>
            </a:fld>
            <a:endParaRPr lang="en-US"/>
          </a:p>
        </p:txBody>
      </p:sp>
    </p:spTree>
    <p:extLst>
      <p:ext uri="{BB962C8B-B14F-4D97-AF65-F5344CB8AC3E}">
        <p14:creationId xmlns:p14="http://schemas.microsoft.com/office/powerpoint/2010/main" val="3207577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D260009-4DF9-414B-AC81-0AE4BFEE11F5}"/>
              </a:ext>
            </a:extLst>
          </p:cNvPr>
          <p:cNvSpPr>
            <a:spLocks noGrp="1"/>
          </p:cNvSpPr>
          <p:nvPr>
            <p:ph type="title"/>
          </p:nvPr>
        </p:nvSpPr>
        <p:spPr/>
        <p:txBody>
          <a:bodyPr/>
          <a:lstStyle/>
          <a:p>
            <a:r>
              <a:rPr lang="en-US" dirty="0"/>
              <a:t>WebEx</a:t>
            </a:r>
          </a:p>
        </p:txBody>
      </p:sp>
      <p:sp>
        <p:nvSpPr>
          <p:cNvPr id="7" name="Content Placeholder 6">
            <a:extLst>
              <a:ext uri="{FF2B5EF4-FFF2-40B4-BE49-F238E27FC236}">
                <a16:creationId xmlns:a16="http://schemas.microsoft.com/office/drawing/2014/main" id="{885E520D-0818-4738-BD53-C75C8FA71938}"/>
              </a:ext>
            </a:extLst>
          </p:cNvPr>
          <p:cNvSpPr>
            <a:spLocks noGrp="1"/>
          </p:cNvSpPr>
          <p:nvPr>
            <p:ph idx="1"/>
          </p:nvPr>
        </p:nvSpPr>
        <p:spPr/>
        <p:txBody>
          <a:bodyPr>
            <a:normAutofit fontScale="85000" lnSpcReduction="20000"/>
          </a:bodyPr>
          <a:lstStyle/>
          <a:p>
            <a:pPr marL="0" indent="0">
              <a:buNone/>
            </a:pPr>
            <a:r>
              <a:rPr lang="en-US" dirty="0"/>
              <a:t>    </a:t>
            </a:r>
            <a:br>
              <a:rPr lang="en-US" dirty="0"/>
            </a:br>
            <a:r>
              <a:rPr lang="en-US" u="sng" dirty="0">
                <a:hlinkClick r:id="rId2"/>
              </a:rPr>
              <a:t>Join WebEx meeting</a:t>
            </a:r>
            <a:r>
              <a:rPr lang="en-US" dirty="0"/>
              <a:t>   </a:t>
            </a:r>
            <a:br>
              <a:rPr lang="en-US" dirty="0"/>
            </a:br>
            <a:r>
              <a:rPr lang="en-US" dirty="0" err="1"/>
              <a:t>Meeting</a:t>
            </a:r>
            <a:r>
              <a:rPr lang="en-US" dirty="0"/>
              <a:t> number: 171 579 0547  Meeting password: uDJPqVY3H24    </a:t>
            </a:r>
            <a:br>
              <a:rPr lang="en-US" dirty="0"/>
            </a:br>
            <a:br>
              <a:rPr lang="en-US" dirty="0"/>
            </a:br>
            <a:r>
              <a:rPr lang="en-US" dirty="0"/>
              <a:t>Join from a video conferencing system or application</a:t>
            </a:r>
            <a:br>
              <a:rPr lang="en-US" dirty="0"/>
            </a:br>
            <a:r>
              <a:rPr lang="en-US" dirty="0"/>
              <a:t>Dial </a:t>
            </a:r>
            <a:r>
              <a:rPr lang="en-US" u="sng" dirty="0">
                <a:hlinkClick r:id="rId3"/>
              </a:rPr>
              <a:t>1715790547@epri.webex.com</a:t>
            </a:r>
            <a:r>
              <a:rPr lang="en-US" dirty="0"/>
              <a:t>  </a:t>
            </a:r>
            <a:br>
              <a:rPr lang="en-US" dirty="0"/>
            </a:br>
            <a:r>
              <a:rPr lang="en-US" dirty="0"/>
              <a:t>You can also dial 173.243.2.68 and enter your meeting number.   </a:t>
            </a:r>
            <a:br>
              <a:rPr lang="en-US" dirty="0"/>
            </a:br>
            <a:r>
              <a:rPr lang="en-US" dirty="0"/>
              <a:t>  </a:t>
            </a:r>
            <a:br>
              <a:rPr lang="en-US" dirty="0"/>
            </a:br>
            <a:r>
              <a:rPr lang="en-US" dirty="0"/>
              <a:t>  </a:t>
            </a:r>
            <a:br>
              <a:rPr lang="en-US" dirty="0"/>
            </a:br>
            <a:r>
              <a:rPr lang="en-US" dirty="0"/>
              <a:t>If you are a host, </a:t>
            </a:r>
            <a:r>
              <a:rPr lang="en-US" dirty="0">
                <a:hlinkClick r:id="rId4"/>
              </a:rPr>
              <a:t>click here</a:t>
            </a:r>
            <a:r>
              <a:rPr lang="en-US" dirty="0"/>
              <a:t> to view host information. </a:t>
            </a:r>
            <a:r>
              <a:rPr lang="en-US" b="1" dirty="0"/>
              <a:t>Join by phone</a:t>
            </a:r>
            <a:r>
              <a:rPr lang="en-US" dirty="0"/>
              <a:t>  </a:t>
            </a:r>
            <a:br>
              <a:rPr lang="en-US" dirty="0"/>
            </a:br>
            <a:r>
              <a:rPr lang="en-US" dirty="0"/>
              <a:t>+1-855-797-9485 US Toll free  </a:t>
            </a:r>
            <a:br>
              <a:rPr lang="en-US" dirty="0"/>
            </a:br>
            <a:r>
              <a:rPr lang="en-US" dirty="0"/>
              <a:t>+1-415-655-0002 US Toll  </a:t>
            </a:r>
            <a:br>
              <a:rPr lang="en-US" dirty="0"/>
            </a:br>
            <a:r>
              <a:rPr lang="en-US" dirty="0"/>
              <a:t>Access code: 171 579 0547  </a:t>
            </a:r>
            <a:br>
              <a:rPr lang="en-US" dirty="0"/>
            </a:br>
            <a:r>
              <a:rPr lang="en-US" u="sng" dirty="0">
                <a:hlinkClick r:id="rId5"/>
              </a:rPr>
              <a:t>Global call-in numbers</a:t>
            </a:r>
            <a:r>
              <a:rPr lang="en-US" dirty="0"/>
              <a:t>  |  </a:t>
            </a:r>
            <a:r>
              <a:rPr lang="en-US" u="sng" dirty="0">
                <a:hlinkClick r:id="rId6"/>
              </a:rPr>
              <a:t>Toll-free calling restrictions</a:t>
            </a:r>
            <a:r>
              <a:rPr lang="en-US" dirty="0"/>
              <a:t>   </a:t>
            </a:r>
            <a:br>
              <a:rPr lang="en-US" dirty="0"/>
            </a:br>
            <a:endParaRPr lang="en-US" dirty="0"/>
          </a:p>
        </p:txBody>
      </p:sp>
      <p:sp>
        <p:nvSpPr>
          <p:cNvPr id="2" name="Date Placeholder 1">
            <a:extLst>
              <a:ext uri="{FF2B5EF4-FFF2-40B4-BE49-F238E27FC236}">
                <a16:creationId xmlns:a16="http://schemas.microsoft.com/office/drawing/2014/main" id="{AFD7D879-0326-4FAE-8E10-6F582579692E}"/>
              </a:ext>
            </a:extLst>
          </p:cNvPr>
          <p:cNvSpPr>
            <a:spLocks noGrp="1"/>
          </p:cNvSpPr>
          <p:nvPr>
            <p:ph type="dt" sz="half" idx="4294967295"/>
          </p:nvPr>
        </p:nvSpPr>
        <p:spPr>
          <a:xfrm>
            <a:off x="838200" y="6356350"/>
            <a:ext cx="2743200" cy="365125"/>
          </a:xfrm>
        </p:spPr>
        <p:txBody>
          <a:bodyPr/>
          <a:lstStyle/>
          <a:p>
            <a:r>
              <a:rPr lang="en-US"/>
              <a:t>October 2020</a:t>
            </a:r>
            <a:endParaRPr lang="en-US" dirty="0"/>
          </a:p>
        </p:txBody>
      </p:sp>
      <p:sp>
        <p:nvSpPr>
          <p:cNvPr id="3" name="Footer Placeholder 2">
            <a:extLst>
              <a:ext uri="{FF2B5EF4-FFF2-40B4-BE49-F238E27FC236}">
                <a16:creationId xmlns:a16="http://schemas.microsoft.com/office/drawing/2014/main" id="{D78F1B81-112D-4E9C-981C-0CA50A284B0E}"/>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E103145B-34DF-4766-806C-509701DD6268}"/>
              </a:ext>
            </a:extLst>
          </p:cNvPr>
          <p:cNvSpPr>
            <a:spLocks noGrp="1"/>
          </p:cNvSpPr>
          <p:nvPr>
            <p:ph type="sldNum" sz="quarter" idx="12"/>
          </p:nvPr>
        </p:nvSpPr>
        <p:spPr/>
        <p:txBody>
          <a:bodyPr/>
          <a:lstStyle/>
          <a:p>
            <a:fld id="{07EF11DD-EAC9-418C-AFCF-9D5EFABD0DDC}" type="slidenum">
              <a:rPr lang="en-US" smtClean="0"/>
              <a:t>2</a:t>
            </a:fld>
            <a:endParaRPr lang="en-US"/>
          </a:p>
        </p:txBody>
      </p:sp>
    </p:spTree>
    <p:extLst>
      <p:ext uri="{BB962C8B-B14F-4D97-AF65-F5344CB8AC3E}">
        <p14:creationId xmlns:p14="http://schemas.microsoft.com/office/powerpoint/2010/main" val="3999129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SRD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p:txBody>
          <a:bodyPr>
            <a:normAutofit/>
          </a:bodyPr>
          <a:lstStyle/>
          <a:p>
            <a:r>
              <a:rPr lang="en-US" dirty="0"/>
              <a:t>Review of contribution 182r4 from Michael Gagne</a:t>
            </a:r>
          </a:p>
          <a:p>
            <a:endParaRPr lang="en-US" dirty="0"/>
          </a:p>
          <a:p>
            <a:endParaRPr lang="en-US" dirty="0"/>
          </a:p>
          <a:p>
            <a:r>
              <a:rPr lang="en-US" dirty="0"/>
              <a:t>Edits during teleconference uploaded as 182r5 </a:t>
            </a:r>
          </a:p>
          <a:p>
            <a:pPr lvl="1"/>
            <a:r>
              <a:rPr lang="en-US" dirty="0"/>
              <a:t>15-20-0182-05-016t-system-requirements-document-srd-outline-for-16t  </a:t>
            </a:r>
          </a:p>
          <a:p>
            <a:pPr lvl="1"/>
            <a:endParaRPr lang="en-US" dirty="0"/>
          </a:p>
        </p:txBody>
      </p:sp>
      <p:sp>
        <p:nvSpPr>
          <p:cNvPr id="4" name="Date Placeholder 3">
            <a:extLst>
              <a:ext uri="{FF2B5EF4-FFF2-40B4-BE49-F238E27FC236}">
                <a16:creationId xmlns:a16="http://schemas.microsoft.com/office/drawing/2014/main" id="{9F5ADC03-EABD-48E8-A9E8-61AEF1778ADF}"/>
              </a:ext>
            </a:extLst>
          </p:cNvPr>
          <p:cNvSpPr>
            <a:spLocks noGrp="1"/>
          </p:cNvSpPr>
          <p:nvPr>
            <p:ph type="dt" sz="half" idx="4294967295"/>
          </p:nvPr>
        </p:nvSpPr>
        <p:spPr>
          <a:xfrm>
            <a:off x="838200" y="6356350"/>
            <a:ext cx="2743200" cy="365125"/>
          </a:xfrm>
        </p:spPr>
        <p:txBody>
          <a:bodyPr/>
          <a:lstStyle/>
          <a:p>
            <a:r>
              <a:rPr lang="en-US"/>
              <a:t>October 2020</a:t>
            </a:r>
            <a:endParaRPr lang="en-US" dirty="0"/>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DC697F-026F-4D70-81A6-D432B409C242}"/>
              </a:ext>
            </a:extLst>
          </p:cNvPr>
          <p:cNvSpPr>
            <a:spLocks noGrp="1"/>
          </p:cNvSpPr>
          <p:nvPr>
            <p:ph type="sldNum" sz="quarter" idx="12"/>
          </p:nvPr>
        </p:nvSpPr>
        <p:spPr/>
        <p:txBody>
          <a:bodyPr/>
          <a:lstStyle/>
          <a:p>
            <a:fld id="{07EF11DD-EAC9-418C-AFCF-9D5EFABD0DDC}" type="slidenum">
              <a:rPr lang="en-US" smtClean="0"/>
              <a:t>20</a:t>
            </a:fld>
            <a:endParaRPr lang="en-US"/>
          </a:p>
        </p:txBody>
      </p:sp>
    </p:spTree>
    <p:extLst>
      <p:ext uri="{BB962C8B-B14F-4D97-AF65-F5344CB8AC3E}">
        <p14:creationId xmlns:p14="http://schemas.microsoft.com/office/powerpoint/2010/main" val="329475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8D70E-3EF1-4E6A-8C0B-A975049D1780}"/>
              </a:ext>
            </a:extLst>
          </p:cNvPr>
          <p:cNvSpPr>
            <a:spLocks noGrp="1"/>
          </p:cNvSpPr>
          <p:nvPr>
            <p:ph type="title"/>
          </p:nvPr>
        </p:nvSpPr>
        <p:spPr/>
        <p:txBody>
          <a:bodyPr/>
          <a:lstStyle/>
          <a:p>
            <a:r>
              <a:rPr lang="en-US" dirty="0"/>
              <a:t>Continuing SRD development</a:t>
            </a:r>
          </a:p>
        </p:txBody>
      </p:sp>
      <p:sp>
        <p:nvSpPr>
          <p:cNvPr id="3" name="Content Placeholder 2">
            <a:extLst>
              <a:ext uri="{FF2B5EF4-FFF2-40B4-BE49-F238E27FC236}">
                <a16:creationId xmlns:a16="http://schemas.microsoft.com/office/drawing/2014/main" id="{2941B907-A3F4-466F-96A3-4FD8C6F718B2}"/>
              </a:ext>
            </a:extLst>
          </p:cNvPr>
          <p:cNvSpPr>
            <a:spLocks noGrp="1"/>
          </p:cNvSpPr>
          <p:nvPr>
            <p:ph idx="1"/>
          </p:nvPr>
        </p:nvSpPr>
        <p:spPr/>
        <p:txBody>
          <a:bodyPr/>
          <a:lstStyle/>
          <a:p>
            <a:r>
              <a:rPr lang="en-US" dirty="0"/>
              <a:t>Any new SRD Contributions for November plenary sessions?</a:t>
            </a:r>
          </a:p>
          <a:p>
            <a:endParaRPr lang="en-US" dirty="0"/>
          </a:p>
        </p:txBody>
      </p:sp>
      <p:sp>
        <p:nvSpPr>
          <p:cNvPr id="4" name="Date Placeholder 3">
            <a:extLst>
              <a:ext uri="{FF2B5EF4-FFF2-40B4-BE49-F238E27FC236}">
                <a16:creationId xmlns:a16="http://schemas.microsoft.com/office/drawing/2014/main" id="{AAC33C01-9D2D-4D02-93FF-F103086D177D}"/>
              </a:ext>
            </a:extLst>
          </p:cNvPr>
          <p:cNvSpPr>
            <a:spLocks noGrp="1"/>
          </p:cNvSpPr>
          <p:nvPr>
            <p:ph type="dt" sz="half" idx="4294967295"/>
          </p:nvPr>
        </p:nvSpPr>
        <p:spPr>
          <a:xfrm>
            <a:off x="838200" y="6356350"/>
            <a:ext cx="2743200" cy="365125"/>
          </a:xfrm>
        </p:spPr>
        <p:txBody>
          <a:bodyPr/>
          <a:lstStyle/>
          <a:p>
            <a:r>
              <a:rPr lang="en-US"/>
              <a:t>October 2020</a:t>
            </a:r>
            <a:endParaRPr lang="en-US" dirty="0"/>
          </a:p>
        </p:txBody>
      </p:sp>
      <p:sp>
        <p:nvSpPr>
          <p:cNvPr id="5" name="Footer Placeholder 4">
            <a:extLst>
              <a:ext uri="{FF2B5EF4-FFF2-40B4-BE49-F238E27FC236}">
                <a16:creationId xmlns:a16="http://schemas.microsoft.com/office/drawing/2014/main" id="{069612A9-3749-4FF3-AFA9-85A485B5FC4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02DF7BF6-F32D-4463-A008-80C7538AC499}"/>
              </a:ext>
            </a:extLst>
          </p:cNvPr>
          <p:cNvSpPr>
            <a:spLocks noGrp="1"/>
          </p:cNvSpPr>
          <p:nvPr>
            <p:ph type="sldNum" sz="quarter" idx="12"/>
          </p:nvPr>
        </p:nvSpPr>
        <p:spPr/>
        <p:txBody>
          <a:bodyPr/>
          <a:lstStyle/>
          <a:p>
            <a:fld id="{07EF11DD-EAC9-418C-AFCF-9D5EFABD0DDC}" type="slidenum">
              <a:rPr lang="en-US" smtClean="0"/>
              <a:t>21</a:t>
            </a:fld>
            <a:endParaRPr lang="en-US"/>
          </a:p>
        </p:txBody>
      </p:sp>
    </p:spTree>
    <p:extLst>
      <p:ext uri="{BB962C8B-B14F-4D97-AF65-F5344CB8AC3E}">
        <p14:creationId xmlns:p14="http://schemas.microsoft.com/office/powerpoint/2010/main" val="39125420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Revised Project Timeline</a:t>
            </a:r>
          </a:p>
        </p:txBody>
      </p:sp>
      <p:sp>
        <p:nvSpPr>
          <p:cNvPr id="4" name="Date Placeholder 3">
            <a:extLst>
              <a:ext uri="{FF2B5EF4-FFF2-40B4-BE49-F238E27FC236}">
                <a16:creationId xmlns:a16="http://schemas.microsoft.com/office/drawing/2014/main" id="{128589EE-0C28-447A-8821-EF1D883293F2}"/>
              </a:ext>
            </a:extLst>
          </p:cNvPr>
          <p:cNvSpPr>
            <a:spLocks noGrp="1"/>
          </p:cNvSpPr>
          <p:nvPr>
            <p:ph type="dt" sz="half" idx="4294967295"/>
          </p:nvPr>
        </p:nvSpPr>
        <p:spPr>
          <a:xfrm>
            <a:off x="838200" y="6356350"/>
            <a:ext cx="2743200" cy="365125"/>
          </a:xfrm>
        </p:spPr>
        <p:txBody>
          <a:bodyPr/>
          <a:lstStyle/>
          <a:p>
            <a:r>
              <a:rPr lang="en-US" altLang="en-US"/>
              <a:t>October 2020</a:t>
            </a:r>
            <a:endParaRPr lang="en-US" altLang="en-US" dirty="0"/>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72CDEFBC-B0A4-47FF-8255-F7239665A0A7}"/>
              </a:ext>
            </a:extLst>
          </p:cNvPr>
          <p:cNvSpPr>
            <a:spLocks noGrp="1"/>
          </p:cNvSpPr>
          <p:nvPr>
            <p:ph type="sldNum" sz="quarter" idx="12"/>
          </p:nvPr>
        </p:nvSpPr>
        <p:spPr/>
        <p:txBody>
          <a:bodyPr/>
          <a:lstStyle/>
          <a:p>
            <a:r>
              <a:rPr lang="en-US" altLang="en-US"/>
              <a:t>Slide </a:t>
            </a:r>
            <a:fld id="{F9EEA8B6-4152-421A-8DF9-457DEB0C2B56}" type="slidenum">
              <a:rPr lang="en-US" altLang="en-US"/>
              <a:pPr/>
              <a:t>22</a:t>
            </a:fld>
            <a:endParaRPr lang="en-US" altLang="en-US"/>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686120687"/>
              </p:ext>
            </p:extLst>
          </p:nvPr>
        </p:nvGraphicFramePr>
        <p:xfrm>
          <a:off x="1295400" y="1371600"/>
          <a:ext cx="9220200" cy="4724397"/>
        </p:xfrm>
        <a:graphic>
          <a:graphicData uri="http://schemas.openxmlformats.org/drawingml/2006/table">
            <a:tbl>
              <a:tblPr firstRow="1" bandRow="1">
                <a:tableStyleId>{5C22544A-7EE6-4342-B048-85BDC9FD1C3A}</a:tableStyleId>
              </a:tblPr>
              <a:tblGrid>
                <a:gridCol w="6934200">
                  <a:extLst>
                    <a:ext uri="{9D8B030D-6E8A-4147-A177-3AD203B41FA5}">
                      <a16:colId xmlns:a16="http://schemas.microsoft.com/office/drawing/2014/main" val="3384751907"/>
                    </a:ext>
                  </a:extLst>
                </a:gridCol>
                <a:gridCol w="2286000">
                  <a:extLst>
                    <a:ext uri="{9D8B030D-6E8A-4147-A177-3AD203B41FA5}">
                      <a16:colId xmlns:a16="http://schemas.microsoft.com/office/drawing/2014/main" val="2633383389"/>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January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r>
                        <a:rPr lang="en-US" sz="2400" dirty="0"/>
                        <a:t>Nov 2020</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May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Sept 2021</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Nov 2021</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Mar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Sept 2022</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March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519696"/>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227872"/>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Assign Editor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fontScale="92500" lnSpcReduction="20000"/>
          </a:bodyPr>
          <a:lstStyle/>
          <a:p>
            <a:r>
              <a:rPr lang="en-US" dirty="0"/>
              <a:t>Plan for rest of 2020</a:t>
            </a:r>
          </a:p>
          <a:p>
            <a:endParaRPr lang="en-US" dirty="0"/>
          </a:p>
          <a:p>
            <a:r>
              <a:rPr lang="en-US" dirty="0">
                <a:solidFill>
                  <a:schemeClr val="bg1">
                    <a:lumMod val="75000"/>
                  </a:schemeClr>
                </a:solidFill>
              </a:rPr>
              <a:t>August 13   	11am Pacific, 2pm Eastern</a:t>
            </a:r>
          </a:p>
          <a:p>
            <a:r>
              <a:rPr lang="en-US" dirty="0">
                <a:solidFill>
                  <a:schemeClr val="bg1">
                    <a:lumMod val="75000"/>
                  </a:schemeClr>
                </a:solidFill>
              </a:rPr>
              <a:t>Sept 17	11am Pacific, 2pm Eastern  (802.15 electronic Interim)</a:t>
            </a:r>
          </a:p>
          <a:p>
            <a:r>
              <a:rPr lang="en-US" dirty="0"/>
              <a:t>Oct 14	10:30am Pacific, 3:30pm Eastern  (1.5 hours)</a:t>
            </a:r>
          </a:p>
          <a:p>
            <a:r>
              <a:rPr lang="en-US" dirty="0"/>
              <a:t>IEEE 802 Electronic Plenary  -- IEEE 802.15 will meet over two weeks</a:t>
            </a:r>
          </a:p>
          <a:p>
            <a:pPr lvl="1"/>
            <a:r>
              <a:rPr lang="en-US" dirty="0"/>
              <a:t>TG16t Meeting 1		Tuesday Nov 3	   PM2	1-3pm Pacific 4-6pm Eastern</a:t>
            </a:r>
          </a:p>
          <a:p>
            <a:pPr lvl="1"/>
            <a:r>
              <a:rPr lang="en-US" dirty="0"/>
              <a:t>TG16t Meeting 2		Tuesday Nov 11	   PM2	1-3pm Pacific 4-6pm Eastern</a:t>
            </a:r>
          </a:p>
          <a:p>
            <a:pPr lvl="1"/>
            <a:endParaRPr lang="en-US" dirty="0"/>
          </a:p>
          <a:p>
            <a:r>
              <a:rPr lang="en-US" dirty="0"/>
              <a:t>Dec 3 	 11am Pacific, 2pm Eastern</a:t>
            </a:r>
          </a:p>
          <a:p>
            <a:r>
              <a:rPr lang="en-US" dirty="0"/>
              <a:t>January 12	 11am Pacific, 2pm Eastern</a:t>
            </a:r>
          </a:p>
        </p:txBody>
      </p:sp>
      <p:sp>
        <p:nvSpPr>
          <p:cNvPr id="4" name="Date Placeholder 3">
            <a:extLst>
              <a:ext uri="{FF2B5EF4-FFF2-40B4-BE49-F238E27FC236}">
                <a16:creationId xmlns:a16="http://schemas.microsoft.com/office/drawing/2014/main" id="{317A0258-535C-4BCF-83C2-B22684A317F3}"/>
              </a:ext>
            </a:extLst>
          </p:cNvPr>
          <p:cNvSpPr>
            <a:spLocks noGrp="1"/>
          </p:cNvSpPr>
          <p:nvPr>
            <p:ph type="dt" sz="half" idx="4294967295"/>
          </p:nvPr>
        </p:nvSpPr>
        <p:spPr>
          <a:xfrm>
            <a:off x="838200" y="6356350"/>
            <a:ext cx="2743200" cy="365125"/>
          </a:xfrm>
        </p:spPr>
        <p:txBody>
          <a:bodyPr/>
          <a:lstStyle/>
          <a:p>
            <a:r>
              <a:rPr lang="en-US"/>
              <a:t>October 2020</a:t>
            </a: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0AF82E0-2FE4-49E0-BD5C-9D530894340A}"/>
              </a:ext>
            </a:extLst>
          </p:cNvPr>
          <p:cNvSpPr>
            <a:spLocks noGrp="1"/>
          </p:cNvSpPr>
          <p:nvPr>
            <p:ph type="sldNum" sz="quarter" idx="12"/>
          </p:nvPr>
        </p:nvSpPr>
        <p:spPr/>
        <p:txBody>
          <a:bodyPr/>
          <a:lstStyle/>
          <a:p>
            <a:fld id="{07EF11DD-EAC9-418C-AFCF-9D5EFABD0DDC}" type="slidenum">
              <a:rPr lang="en-US" smtClean="0"/>
              <a:t>23</a:t>
            </a:fld>
            <a:endParaRPr lang="en-US"/>
          </a:p>
        </p:txBody>
      </p:sp>
      <p:sp>
        <p:nvSpPr>
          <p:cNvPr id="7" name="Arrow: Right 6">
            <a:extLst>
              <a:ext uri="{FF2B5EF4-FFF2-40B4-BE49-F238E27FC236}">
                <a16:creationId xmlns:a16="http://schemas.microsoft.com/office/drawing/2014/main" id="{7D88BA48-D714-442A-A845-A5A0B4DAE46B}"/>
              </a:ext>
            </a:extLst>
          </p:cNvPr>
          <p:cNvSpPr/>
          <p:nvPr/>
        </p:nvSpPr>
        <p:spPr>
          <a:xfrm>
            <a:off x="38100" y="3432748"/>
            <a:ext cx="7239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Wave 7">
            <a:extLst>
              <a:ext uri="{FF2B5EF4-FFF2-40B4-BE49-F238E27FC236}">
                <a16:creationId xmlns:a16="http://schemas.microsoft.com/office/drawing/2014/main" id="{119385CF-CABA-422E-B38B-2CD243A28ADF}"/>
              </a:ext>
            </a:extLst>
          </p:cNvPr>
          <p:cNvSpPr/>
          <p:nvPr/>
        </p:nvSpPr>
        <p:spPr>
          <a:xfrm>
            <a:off x="7315200" y="465138"/>
            <a:ext cx="4572000" cy="2362200"/>
          </a:xfrm>
          <a:prstGeom prst="wave">
            <a:avLst>
              <a:gd name="adj1" fmla="val 12500"/>
              <a:gd name="adj2" fmla="val 96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Note: Attendance will be taken for November Meeting. Number of required sessions TBD. Monitor 802.15 WG reflector for details</a:t>
            </a:r>
          </a:p>
        </p:txBody>
      </p:sp>
    </p:spTree>
    <p:extLst>
      <p:ext uri="{BB962C8B-B14F-4D97-AF65-F5344CB8AC3E}">
        <p14:creationId xmlns:p14="http://schemas.microsoft.com/office/powerpoint/2010/main" val="3919235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4"/>
          <p:cNvSpPr>
            <a:spLocks noGrp="1"/>
          </p:cNvSpPr>
          <p:nvPr>
            <p:ph type="dt" sz="quarter" idx="4294967295"/>
          </p:nvPr>
        </p:nvSpPr>
        <p:spPr>
          <a:xfrm>
            <a:off x="838200" y="6356350"/>
            <a:ext cx="2743200" cy="365125"/>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October 2020</a:t>
            </a:r>
            <a:endParaRPr lang="en-US" sz="1400" dirty="0"/>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024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219C1867-47CF-411F-B0EE-95650A4BE4CC}" type="slidenum">
              <a:rPr lang="en-US" sz="1200"/>
              <a:pPr>
                <a:defRPr/>
              </a:pPr>
              <a:t>24</a:t>
            </a:fld>
            <a:endParaRPr lang="en-US" sz="1200"/>
          </a:p>
        </p:txBody>
      </p:sp>
      <p:sp>
        <p:nvSpPr>
          <p:cNvPr id="10245" name="Rectangle 2"/>
          <p:cNvSpPr>
            <a:spLocks noGrp="1" noChangeArrowheads="1"/>
          </p:cNvSpPr>
          <p:nvPr>
            <p:ph type="title"/>
          </p:nvPr>
        </p:nvSpPr>
        <p:spPr>
          <a:xfrm>
            <a:off x="1447800" y="421042"/>
            <a:ext cx="7772400" cy="10668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1447800" y="1676400"/>
            <a:ext cx="9296400" cy="4495800"/>
          </a:xfrm>
        </p:spPr>
        <p:txBody>
          <a:bodyPr>
            <a:normAutofit/>
          </a:bodyPr>
          <a:lstStyle/>
          <a:p>
            <a:r>
              <a:rPr lang="en-US" sz="2000" strike="sngStrike" dirty="0">
                <a:solidFill>
                  <a:srgbClr val="FF0000"/>
                </a:solidFill>
              </a:rPr>
              <a:t>July 12-17, 2020, Sheraton Centre Montreal, Montreal Canada,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September 13-18, 2020, Grand Hyatt Atlanta in Buckhead, Atlanta, Georgia, </a:t>
            </a:r>
            <a:r>
              <a:rPr lang="en-US" sz="2000" i="1" strike="sngStrike" dirty="0">
                <a:solidFill>
                  <a:srgbClr val="FF0000"/>
                </a:solidFill>
              </a:rPr>
              <a:t>802 Wireless Interim Session.</a:t>
            </a:r>
            <a:endParaRPr lang="en-US" sz="2000" strike="sngStrike" dirty="0">
              <a:solidFill>
                <a:srgbClr val="FF0000"/>
              </a:solidFill>
            </a:endParaRPr>
          </a:p>
          <a:p>
            <a:r>
              <a:rPr lang="en-US" sz="2000" strike="sngStrike" dirty="0">
                <a:solidFill>
                  <a:srgbClr val="FF0000"/>
                </a:solidFill>
              </a:rPr>
              <a:t>November 18-13, 2020, Marriott Marquis Queen's Park,  Bangkok, Thailand,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dirty="0"/>
              <a:t>March 16-18, 2021 Hyatt Regency Denver Convention Center, 802 Plenary Session</a:t>
            </a:r>
          </a:p>
          <a:p>
            <a:pPr>
              <a:defRPr/>
            </a:pPr>
            <a:endParaRPr lang="en-US" sz="2000" dirty="0"/>
          </a:p>
          <a:p>
            <a:pPr>
              <a:defRPr/>
            </a:pPr>
            <a:endParaRPr lang="en-US" sz="2000" dirty="0"/>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2" name="TextBox 1">
            <a:extLst>
              <a:ext uri="{FF2B5EF4-FFF2-40B4-BE49-F238E27FC236}">
                <a16:creationId xmlns:a16="http://schemas.microsoft.com/office/drawing/2014/main" id="{2972B8DF-5B87-446D-AC62-85A501FB447D}"/>
              </a:ext>
            </a:extLst>
          </p:cNvPr>
          <p:cNvSpPr txBox="1"/>
          <p:nvPr/>
        </p:nvSpPr>
        <p:spPr>
          <a:xfrm>
            <a:off x="10591800" y="16637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91800" y="2217270"/>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91799" y="2770752"/>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91799" y="3429045"/>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lstStyle/>
          <a:p>
            <a:r>
              <a:rPr lang="en-US" dirty="0"/>
              <a:t>Any Other Business</a:t>
            </a:r>
          </a:p>
          <a:p>
            <a:pPr lvl="1"/>
            <a:endParaRPr lang="en-US" dirty="0"/>
          </a:p>
          <a:p>
            <a:endParaRPr lang="en-US" dirty="0"/>
          </a:p>
          <a:p>
            <a:r>
              <a:rPr lang="en-US" dirty="0"/>
              <a:t>Adjourn</a:t>
            </a:r>
          </a:p>
          <a:p>
            <a:endParaRPr lang="en-US" dirty="0"/>
          </a:p>
        </p:txBody>
      </p:sp>
      <p:sp>
        <p:nvSpPr>
          <p:cNvPr id="5" name="Date Placeholder 4">
            <a:extLst>
              <a:ext uri="{FF2B5EF4-FFF2-40B4-BE49-F238E27FC236}">
                <a16:creationId xmlns:a16="http://schemas.microsoft.com/office/drawing/2014/main" id="{38B65B00-D3EF-4F82-985F-BD8F5A9EAF45}"/>
              </a:ext>
            </a:extLst>
          </p:cNvPr>
          <p:cNvSpPr>
            <a:spLocks noGrp="1"/>
          </p:cNvSpPr>
          <p:nvPr>
            <p:ph type="dt" sz="half" idx="4294967295"/>
          </p:nvPr>
        </p:nvSpPr>
        <p:spPr>
          <a:xfrm>
            <a:off x="838200" y="6356350"/>
            <a:ext cx="2743200" cy="365125"/>
          </a:xfrm>
        </p:spPr>
        <p:txBody>
          <a:bodyPr/>
          <a:lstStyle/>
          <a:p>
            <a:pPr>
              <a:defRPr/>
            </a:pPr>
            <a:r>
              <a:rPr lang="en-US"/>
              <a:t>October 2020</a:t>
            </a:r>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p:txBody>
          <a:bodyPr/>
          <a:lstStyle/>
          <a:p>
            <a:pPr>
              <a:defRPr/>
            </a:pPr>
            <a:r>
              <a:rPr lang="en-US"/>
              <a:t>Tim Godfrey, EPRI</a:t>
            </a:r>
          </a:p>
        </p:txBody>
      </p:sp>
      <p:sp>
        <p:nvSpPr>
          <p:cNvPr id="7" name="Slide Number Placeholder 6">
            <a:extLst>
              <a:ext uri="{FF2B5EF4-FFF2-40B4-BE49-F238E27FC236}">
                <a16:creationId xmlns:a16="http://schemas.microsoft.com/office/drawing/2014/main" id="{B76C9F6A-8989-4575-AE8C-B9873D0064B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25</a:t>
            </a:fld>
            <a:endParaRPr lang="en-US"/>
          </a:p>
        </p:txBody>
      </p:sp>
    </p:spTree>
    <p:extLst>
      <p:ext uri="{BB962C8B-B14F-4D97-AF65-F5344CB8AC3E}">
        <p14:creationId xmlns:p14="http://schemas.microsoft.com/office/powerpoint/2010/main" val="35334977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4DD9208-B5D8-4B49-90DD-0F9A87DA7644}"/>
              </a:ext>
            </a:extLst>
          </p:cNvPr>
          <p:cNvSpPr>
            <a:spLocks noGrp="1"/>
          </p:cNvSpPr>
          <p:nvPr>
            <p:ph type="title"/>
          </p:nvPr>
        </p:nvSpPr>
        <p:spPr/>
        <p:txBody>
          <a:bodyPr/>
          <a:lstStyle/>
          <a:p>
            <a:r>
              <a:rPr lang="en-US" dirty="0"/>
              <a:t>Backup / Reference</a:t>
            </a:r>
          </a:p>
        </p:txBody>
      </p:sp>
      <p:sp>
        <p:nvSpPr>
          <p:cNvPr id="9" name="Text Placeholder 8">
            <a:extLst>
              <a:ext uri="{FF2B5EF4-FFF2-40B4-BE49-F238E27FC236}">
                <a16:creationId xmlns:a16="http://schemas.microsoft.com/office/drawing/2014/main" id="{F9BCE85C-27B0-4BEB-94DD-5D3DD5EA2C9A}"/>
              </a:ext>
            </a:extLst>
          </p:cNvPr>
          <p:cNvSpPr>
            <a:spLocks noGrp="1"/>
          </p:cNvSpPr>
          <p:nvPr>
            <p:ph type="body" idx="1"/>
          </p:nvPr>
        </p:nvSpPr>
        <p:spPr/>
        <p:txBody>
          <a:bodyPr/>
          <a:lstStyle/>
          <a:p>
            <a:endParaRPr lang="en-US"/>
          </a:p>
        </p:txBody>
      </p:sp>
      <p:sp>
        <p:nvSpPr>
          <p:cNvPr id="5" name="Date Placeholder 4">
            <a:extLst>
              <a:ext uri="{FF2B5EF4-FFF2-40B4-BE49-F238E27FC236}">
                <a16:creationId xmlns:a16="http://schemas.microsoft.com/office/drawing/2014/main" id="{331B3EF9-3020-49DE-A523-6BF3719C3A7D}"/>
              </a:ext>
            </a:extLst>
          </p:cNvPr>
          <p:cNvSpPr>
            <a:spLocks noGrp="1"/>
          </p:cNvSpPr>
          <p:nvPr>
            <p:ph type="dt" sz="half" idx="4294967295"/>
          </p:nvPr>
        </p:nvSpPr>
        <p:spPr>
          <a:xfrm>
            <a:off x="838200" y="6356350"/>
            <a:ext cx="2743200" cy="365125"/>
          </a:xfrm>
        </p:spPr>
        <p:txBody>
          <a:bodyPr/>
          <a:lstStyle/>
          <a:p>
            <a:pPr>
              <a:defRPr/>
            </a:pPr>
            <a:r>
              <a:rPr lang="en-US"/>
              <a:t>October 2020</a:t>
            </a:r>
            <a:endParaRPr lang="en-US" dirty="0"/>
          </a:p>
        </p:txBody>
      </p:sp>
      <p:sp>
        <p:nvSpPr>
          <p:cNvPr id="6" name="Footer Placeholder 5">
            <a:extLst>
              <a:ext uri="{FF2B5EF4-FFF2-40B4-BE49-F238E27FC236}">
                <a16:creationId xmlns:a16="http://schemas.microsoft.com/office/drawing/2014/main" id="{AAEBEACD-732A-44E8-9EC3-2C92924B29BC}"/>
              </a:ext>
            </a:extLst>
          </p:cNvPr>
          <p:cNvSpPr>
            <a:spLocks noGrp="1"/>
          </p:cNvSpPr>
          <p:nvPr>
            <p:ph type="ftr" sz="quarter" idx="11"/>
          </p:nvPr>
        </p:nvSpPr>
        <p:spPr/>
        <p:txBody>
          <a:bodyPr/>
          <a:lstStyle/>
          <a:p>
            <a:pPr>
              <a:defRPr/>
            </a:pPr>
            <a:r>
              <a:rPr lang="en-US"/>
              <a:t>Tim Godfrey, EPRI</a:t>
            </a:r>
          </a:p>
        </p:txBody>
      </p:sp>
      <p:sp>
        <p:nvSpPr>
          <p:cNvPr id="7" name="Slide Number Placeholder 6">
            <a:extLst>
              <a:ext uri="{FF2B5EF4-FFF2-40B4-BE49-F238E27FC236}">
                <a16:creationId xmlns:a16="http://schemas.microsoft.com/office/drawing/2014/main" id="{BEEF476B-FCBD-4B44-9731-35A82C58F4AD}"/>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26</a:t>
            </a:fld>
            <a:endParaRPr lang="en-US"/>
          </a:p>
        </p:txBody>
      </p:sp>
    </p:spTree>
    <p:extLst>
      <p:ext uri="{BB962C8B-B14F-4D97-AF65-F5344CB8AC3E}">
        <p14:creationId xmlns:p14="http://schemas.microsoft.com/office/powerpoint/2010/main" val="212876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0DE86-3F9F-4D9F-A75F-5EC92A2B5AEB}"/>
              </a:ext>
            </a:extLst>
          </p:cNvPr>
          <p:cNvSpPr>
            <a:spLocks noGrp="1"/>
          </p:cNvSpPr>
          <p:nvPr>
            <p:ph type="title"/>
          </p:nvPr>
        </p:nvSpPr>
        <p:spPr/>
        <p:txBody>
          <a:bodyPr/>
          <a:lstStyle/>
          <a:p>
            <a:r>
              <a:rPr lang="en-US" dirty="0"/>
              <a:t>Reference material</a:t>
            </a:r>
          </a:p>
        </p:txBody>
      </p:sp>
      <p:sp>
        <p:nvSpPr>
          <p:cNvPr id="3" name="Content Placeholder 2">
            <a:extLst>
              <a:ext uri="{FF2B5EF4-FFF2-40B4-BE49-F238E27FC236}">
                <a16:creationId xmlns:a16="http://schemas.microsoft.com/office/drawing/2014/main" id="{B1CAF124-5D31-467A-A16D-1A4ADC8E2075}"/>
              </a:ext>
            </a:extLst>
          </p:cNvPr>
          <p:cNvSpPr>
            <a:spLocks noGrp="1"/>
          </p:cNvSpPr>
          <p:nvPr>
            <p:ph idx="1"/>
          </p:nvPr>
        </p:nvSpPr>
        <p:spPr/>
        <p:txBody>
          <a:bodyPr/>
          <a:lstStyle/>
          <a:p>
            <a:r>
              <a:rPr lang="en-US" dirty="0"/>
              <a:t>Please refer to meeting presentation planned for March plenary for background information</a:t>
            </a:r>
          </a:p>
          <a:p>
            <a:endParaRPr lang="en-US" dirty="0"/>
          </a:p>
          <a:p>
            <a:r>
              <a:rPr lang="en-US" dirty="0">
                <a:hlinkClick r:id="rId2"/>
              </a:rPr>
              <a:t>802.15-20-0069r1</a:t>
            </a:r>
            <a:r>
              <a:rPr lang="en-US" dirty="0"/>
              <a:t>  March 2020 TG16t Meeting Presentation 	Tim Godfrey (EPRI) </a:t>
            </a:r>
          </a:p>
        </p:txBody>
      </p:sp>
      <p:sp>
        <p:nvSpPr>
          <p:cNvPr id="4" name="Date Placeholder 3">
            <a:extLst>
              <a:ext uri="{FF2B5EF4-FFF2-40B4-BE49-F238E27FC236}">
                <a16:creationId xmlns:a16="http://schemas.microsoft.com/office/drawing/2014/main" id="{B97FF398-2B26-4CFF-9E42-BBE29FB09078}"/>
              </a:ext>
            </a:extLst>
          </p:cNvPr>
          <p:cNvSpPr>
            <a:spLocks noGrp="1"/>
          </p:cNvSpPr>
          <p:nvPr>
            <p:ph type="dt" sz="half" idx="4294967295"/>
          </p:nvPr>
        </p:nvSpPr>
        <p:spPr>
          <a:xfrm>
            <a:off x="838200" y="6356350"/>
            <a:ext cx="2743200" cy="365125"/>
          </a:xfrm>
        </p:spPr>
        <p:txBody>
          <a:bodyPr/>
          <a:lstStyle/>
          <a:p>
            <a:r>
              <a:rPr lang="en-US"/>
              <a:t>October 2020</a:t>
            </a:r>
            <a:endParaRPr lang="en-US" dirty="0"/>
          </a:p>
        </p:txBody>
      </p:sp>
      <p:sp>
        <p:nvSpPr>
          <p:cNvPr id="5" name="Footer Placeholder 4">
            <a:extLst>
              <a:ext uri="{FF2B5EF4-FFF2-40B4-BE49-F238E27FC236}">
                <a16:creationId xmlns:a16="http://schemas.microsoft.com/office/drawing/2014/main" id="{62F4DD64-2530-455D-8978-567C16EF38B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0BCD1F8-451B-4B35-B761-952F7BACA512}"/>
              </a:ext>
            </a:extLst>
          </p:cNvPr>
          <p:cNvSpPr>
            <a:spLocks noGrp="1"/>
          </p:cNvSpPr>
          <p:nvPr>
            <p:ph type="sldNum" sz="quarter" idx="12"/>
          </p:nvPr>
        </p:nvSpPr>
        <p:spPr/>
        <p:txBody>
          <a:bodyPr/>
          <a:lstStyle/>
          <a:p>
            <a:fld id="{07EF11DD-EAC9-418C-AFCF-9D5EFABD0DDC}" type="slidenum">
              <a:rPr lang="en-US" smtClean="0"/>
              <a:t>27</a:t>
            </a:fld>
            <a:endParaRPr lang="en-US"/>
          </a:p>
        </p:txBody>
      </p:sp>
    </p:spTree>
    <p:extLst>
      <p:ext uri="{BB962C8B-B14F-4D97-AF65-F5344CB8AC3E}">
        <p14:creationId xmlns:p14="http://schemas.microsoft.com/office/powerpoint/2010/main" val="2148582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TG16t Agenda  Oct 2020 Teleconference</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Presentation of Contributions</a:t>
            </a:r>
          </a:p>
          <a:p>
            <a:r>
              <a:rPr lang="en-US" dirty="0"/>
              <a:t>Development of System Requirements Document (SRD)</a:t>
            </a:r>
          </a:p>
          <a:p>
            <a:r>
              <a:rPr lang="en-US" dirty="0"/>
              <a:t>Adjourn</a:t>
            </a:r>
          </a:p>
        </p:txBody>
      </p:sp>
      <p:sp>
        <p:nvSpPr>
          <p:cNvPr id="2" name="Date Placeholder 1">
            <a:extLst>
              <a:ext uri="{FF2B5EF4-FFF2-40B4-BE49-F238E27FC236}">
                <a16:creationId xmlns:a16="http://schemas.microsoft.com/office/drawing/2014/main" id="{18E60F81-A535-4535-B380-36349C6C0953}"/>
              </a:ext>
            </a:extLst>
          </p:cNvPr>
          <p:cNvSpPr>
            <a:spLocks noGrp="1"/>
          </p:cNvSpPr>
          <p:nvPr>
            <p:ph type="dt" sz="half" idx="4294967295"/>
          </p:nvPr>
        </p:nvSpPr>
        <p:spPr>
          <a:xfrm>
            <a:off x="838200" y="6356350"/>
            <a:ext cx="2743200" cy="365125"/>
          </a:xfrm>
        </p:spPr>
        <p:txBody>
          <a:bodyPr/>
          <a:lstStyle/>
          <a:p>
            <a:r>
              <a:rPr lang="en-US"/>
              <a:t>October 2020</a:t>
            </a:r>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7A912C23-63F8-450A-AA58-80D7A7B4FCA4}"/>
              </a:ext>
            </a:extLst>
          </p:cNvPr>
          <p:cNvSpPr>
            <a:spLocks noGrp="1"/>
          </p:cNvSpPr>
          <p:nvPr>
            <p:ph type="sldNum" sz="quarter" idx="12"/>
          </p:nvPr>
        </p:nvSpPr>
        <p:spPr/>
        <p:txBody>
          <a:bodyPr/>
          <a:lstStyle/>
          <a:p>
            <a:fld id="{07EF11DD-EAC9-418C-AFCF-9D5EFABD0DDC}" type="slidenum">
              <a:rPr lang="en-US" smtClean="0"/>
              <a:t>3</a:t>
            </a:fld>
            <a:endParaRPr lang="en-US"/>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lstStyle/>
          <a:p>
            <a:r>
              <a:rPr lang="en-US" dirty="0"/>
              <a:t>Introductions</a:t>
            </a:r>
          </a:p>
          <a:p>
            <a:endParaRPr lang="en-US" dirty="0"/>
          </a:p>
          <a:p>
            <a:r>
              <a:rPr lang="en-US" dirty="0"/>
              <a:t>Secretary for meeting – </a:t>
            </a:r>
            <a:r>
              <a:rPr lang="en-US" dirty="0" err="1"/>
              <a:t>Juha</a:t>
            </a:r>
            <a:r>
              <a:rPr lang="en-US" dirty="0"/>
              <a:t> </a:t>
            </a:r>
            <a:r>
              <a:rPr lang="en-US" dirty="0" err="1"/>
              <a:t>Juntunen</a:t>
            </a:r>
            <a:endParaRPr lang="en-US" dirty="0"/>
          </a:p>
          <a:p>
            <a:endParaRPr lang="en-US" dirty="0"/>
          </a:p>
          <a:p>
            <a:r>
              <a:rPr lang="en-US" dirty="0"/>
              <a:t>Agenda review and Approval</a:t>
            </a:r>
          </a:p>
          <a:p>
            <a:endParaRPr lang="en-US" dirty="0"/>
          </a:p>
          <a:p>
            <a:endParaRPr lang="en-US" dirty="0"/>
          </a:p>
        </p:txBody>
      </p:sp>
      <p:sp>
        <p:nvSpPr>
          <p:cNvPr id="4" name="Date Placeholder 3">
            <a:extLst>
              <a:ext uri="{FF2B5EF4-FFF2-40B4-BE49-F238E27FC236}">
                <a16:creationId xmlns:a16="http://schemas.microsoft.com/office/drawing/2014/main" id="{55DA403F-84E7-458D-BAAF-D432E70E8E4B}"/>
              </a:ext>
            </a:extLst>
          </p:cNvPr>
          <p:cNvSpPr>
            <a:spLocks noGrp="1"/>
          </p:cNvSpPr>
          <p:nvPr>
            <p:ph type="dt" sz="half" idx="4294967295"/>
          </p:nvPr>
        </p:nvSpPr>
        <p:spPr>
          <a:xfrm>
            <a:off x="838200" y="6356350"/>
            <a:ext cx="2743200" cy="365125"/>
          </a:xfrm>
        </p:spPr>
        <p:txBody>
          <a:bodyPr/>
          <a:lstStyle/>
          <a:p>
            <a:r>
              <a:rPr lang="en-US"/>
              <a:t>October 2020</a:t>
            </a:r>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8D8117B-6F1B-4948-93E4-81EB65B5CD7C}"/>
              </a:ext>
            </a:extLst>
          </p:cNvPr>
          <p:cNvSpPr>
            <a:spLocks noGrp="1"/>
          </p:cNvSpPr>
          <p:nvPr>
            <p:ph type="sldNum" sz="quarter" idx="12"/>
          </p:nvPr>
        </p:nvSpPr>
        <p:spPr/>
        <p:txBody>
          <a:bodyPr/>
          <a:lstStyle/>
          <a:p>
            <a:fld id="{07EF11DD-EAC9-418C-AFCF-9D5EFABD0DDC}" type="slidenum">
              <a:rPr lang="en-US" smtClean="0"/>
              <a:t>4</a:t>
            </a:fld>
            <a:endParaRPr lang="en-US"/>
          </a:p>
        </p:txBody>
      </p:sp>
    </p:spTree>
    <p:extLst>
      <p:ext uri="{BB962C8B-B14F-4D97-AF65-F5344CB8AC3E}">
        <p14:creationId xmlns:p14="http://schemas.microsoft.com/office/powerpoint/2010/main" val="86717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p:txBody>
          <a:bodyPr/>
          <a:lstStyle/>
          <a:p>
            <a:r>
              <a:rPr lang="en-US"/>
              <a:t>Tim Godfrey, EPRI</a:t>
            </a:r>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5</a:t>
            </a:fld>
            <a:endParaRPr lang="en-GB" dirty="0"/>
          </a:p>
        </p:txBody>
      </p:sp>
      <p:sp>
        <p:nvSpPr>
          <p:cNvPr id="2" name="Date Placeholder 1"/>
          <p:cNvSpPr>
            <a:spLocks noGrp="1"/>
          </p:cNvSpPr>
          <p:nvPr>
            <p:ph type="dt" sz="half" idx="4294967295"/>
          </p:nvPr>
        </p:nvSpPr>
        <p:spPr>
          <a:xfrm>
            <a:off x="0" y="6356350"/>
            <a:ext cx="2743200" cy="365125"/>
          </a:xfrm>
        </p:spPr>
        <p:txBody>
          <a:bodyPr/>
          <a:lstStyle/>
          <a:p>
            <a:r>
              <a:rPr lang="en-US"/>
              <a:t>October 2020</a:t>
            </a:r>
            <a:endParaRPr lang="en-US" dirty="0"/>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4294967295"/>
          </p:nvPr>
        </p:nvSpPr>
        <p:spPr>
          <a:xfrm>
            <a:off x="7945438" y="6475413"/>
            <a:ext cx="4246562" cy="180975"/>
          </a:xfrm>
          <a:prstGeom prst="rect">
            <a:avLst/>
          </a:prstGeom>
        </p:spPr>
        <p:txBody>
          <a:bodyPr/>
          <a:lstStyle/>
          <a:p>
            <a:pPr>
              <a:defRPr/>
            </a:pPr>
            <a:r>
              <a:rPr lang="en-US"/>
              <a:t>Tim Godfrey, EPRI</a:t>
            </a:r>
          </a:p>
        </p:txBody>
      </p:sp>
      <p:sp>
        <p:nvSpPr>
          <p:cNvPr id="2" name="Date Placeholder 1"/>
          <p:cNvSpPr>
            <a:spLocks noGrp="1"/>
          </p:cNvSpPr>
          <p:nvPr>
            <p:ph type="dt" idx="4294967295"/>
          </p:nvPr>
        </p:nvSpPr>
        <p:spPr>
          <a:xfrm>
            <a:off x="228600" y="6429375"/>
            <a:ext cx="2500313" cy="273050"/>
          </a:xfrm>
          <a:prstGeom prst="rect">
            <a:avLst/>
          </a:prstGeom>
        </p:spPr>
        <p:txBody>
          <a:bodyPr/>
          <a:lstStyle/>
          <a:p>
            <a:r>
              <a:rPr lang="en-US"/>
              <a:t>October 2020</a:t>
            </a:r>
            <a:endParaRPr lang="en-US" dirty="0"/>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2" name="Date Placeholder 1"/>
          <p:cNvSpPr>
            <a:spLocks noGrp="1"/>
          </p:cNvSpPr>
          <p:nvPr>
            <p:ph type="dt" idx="4294967295"/>
          </p:nvPr>
        </p:nvSpPr>
        <p:spPr>
          <a:xfrm>
            <a:off x="0" y="6356350"/>
            <a:ext cx="2743200" cy="365125"/>
          </a:xfrm>
        </p:spPr>
        <p:txBody>
          <a:bodyPr/>
          <a:lstStyle/>
          <a:p>
            <a:r>
              <a:rPr lang="en-US"/>
              <a:t>October 2020</a:t>
            </a:r>
            <a:endParaRPr lang="en-US" dirty="0"/>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2" name="Date Placeholder 1"/>
          <p:cNvSpPr>
            <a:spLocks noGrp="1"/>
          </p:cNvSpPr>
          <p:nvPr>
            <p:ph type="dt" idx="4294967295"/>
          </p:nvPr>
        </p:nvSpPr>
        <p:spPr>
          <a:xfrm>
            <a:off x="0" y="6356350"/>
            <a:ext cx="2743200" cy="365125"/>
          </a:xfrm>
        </p:spPr>
        <p:txBody>
          <a:bodyPr/>
          <a:lstStyle/>
          <a:p>
            <a:r>
              <a:rPr lang="en-US"/>
              <a:t>October 2020</a:t>
            </a:r>
            <a:endParaRPr lang="en-US"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
        <p:nvSpPr>
          <p:cNvPr id="5" name="Date Placeholder 4"/>
          <p:cNvSpPr>
            <a:spLocks noGrp="1"/>
          </p:cNvSpPr>
          <p:nvPr>
            <p:ph type="dt" idx="4294967295"/>
          </p:nvPr>
        </p:nvSpPr>
        <p:spPr>
          <a:xfrm>
            <a:off x="0" y="6356350"/>
            <a:ext cx="2743200" cy="365125"/>
          </a:xfr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October 2020</a:t>
            </a:r>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7729</TotalTime>
  <Words>2828</Words>
  <Application>Microsoft Office PowerPoint</Application>
  <PresentationFormat>Widescreen</PresentationFormat>
  <Paragraphs>332</Paragraphs>
  <Slides>27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Calibri Light</vt:lpstr>
      <vt:lpstr>Helvetica</vt:lpstr>
      <vt:lpstr>Times New Roman</vt:lpstr>
      <vt:lpstr>Custom Design</vt:lpstr>
      <vt:lpstr>PowerPoint Presentation</vt:lpstr>
      <vt:lpstr>WebEx</vt:lpstr>
      <vt:lpstr>TG16t Agenda  Oct 2020 Teleconference</vt:lpstr>
      <vt:lpstr>Opening</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Update on 802.15 WG Leadership</vt:lpstr>
      <vt:lpstr>Call for Contributions – Updated July 13, 2020</vt:lpstr>
      <vt:lpstr>Motion on PAR Modification (July)</vt:lpstr>
      <vt:lpstr>Contributions for October Telecon</vt:lpstr>
      <vt:lpstr>Finalize and Approve Use Cases</vt:lpstr>
      <vt:lpstr>Development of the SRD</vt:lpstr>
      <vt:lpstr>Development of the SRD</vt:lpstr>
      <vt:lpstr>Continuing SRD development</vt:lpstr>
      <vt:lpstr>Revised Project Timeline</vt:lpstr>
      <vt:lpstr>Teleconference Planning</vt:lpstr>
      <vt:lpstr>Upcoming Sessions</vt:lpstr>
      <vt:lpstr>Closing</vt:lpstr>
      <vt:lpstr>Backup / Reference</vt:lpstr>
      <vt:lpstr>Reference material</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204</cp:revision>
  <cp:lastPrinted>1998-02-10T13:28:06Z</cp:lastPrinted>
  <dcterms:created xsi:type="dcterms:W3CDTF">2020-01-06T16:34:14Z</dcterms:created>
  <dcterms:modified xsi:type="dcterms:W3CDTF">2020-10-14T20:39:17Z</dcterms:modified>
</cp:coreProperties>
</file>