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9"/>
  </p:notesMasterIdLst>
  <p:handoutMasterIdLst>
    <p:handoutMasterId r:id="rId30"/>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92" r:id="rId15"/>
    <p:sldId id="950" r:id="rId16"/>
    <p:sldId id="988" r:id="rId17"/>
    <p:sldId id="990" r:id="rId18"/>
    <p:sldId id="982" r:id="rId19"/>
    <p:sldId id="981" r:id="rId20"/>
    <p:sldId id="991" r:id="rId21"/>
    <p:sldId id="989" r:id="rId22"/>
    <p:sldId id="256" r:id="rId23"/>
    <p:sldId id="965" r:id="rId24"/>
    <p:sldId id="314" r:id="rId25"/>
    <p:sldId id="985" r:id="rId26"/>
    <p:sldId id="983" r:id="rId27"/>
    <p:sldId id="964" r:id="rId2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06" d="100"/>
          <a:sy n="106" d="100"/>
        </p:scale>
        <p:origin x="108" y="11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October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doc.:IEEE802.15-20-0285r1</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0/15-20-0182-03-016t-system-requirements-document-srd-outline-for-16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0/15-20-0213-01-016t-ieee-802-16t-use-cases.xlsx" TargetMode="External"/><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15790547@epri.webex.com" TargetMode="External"/><Relationship Id="rId2" Type="http://schemas.openxmlformats.org/officeDocument/2006/relationships/hyperlink" Target="https://epri.webex.com/epri/j.php?MTID=mc807ea20524fae6e4e07e1fd2bd4e1eb"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22a0c9a6c4ab1745fda3fe8cda4df9b9" TargetMode="External"/><Relationship Id="rId4" Type="http://schemas.openxmlformats.org/officeDocument/2006/relationships/hyperlink" Target="https://epri.webex.com/epri/j.php?MTID=mf66470072ec6b613429a56c639e5d6eb"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a:t>October 2020</a:t>
            </a:r>
            <a:endParaRPr lang="en-US" altLang="en-US" dirty="0"/>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October Teleconference – Oct 14,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2020-10-13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a:t>October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October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October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4332C63-A1E6-4B8C-A69B-EDB6E65B6471}"/>
              </a:ext>
            </a:extLst>
          </p:cNvPr>
          <p:cNvPicPr>
            <a:picLocks noChangeAspect="1"/>
          </p:cNvPicPr>
          <p:nvPr/>
        </p:nvPicPr>
        <p:blipFill>
          <a:blip r:embed="rId2"/>
          <a:stretch>
            <a:fillRect/>
          </a:stretch>
        </p:blipFill>
        <p:spPr>
          <a:xfrm>
            <a:off x="1524000" y="3004656"/>
            <a:ext cx="8534400" cy="3463235"/>
          </a:xfrm>
          <a:prstGeom prst="rect">
            <a:avLst/>
          </a:prstGeom>
        </p:spPr>
      </p:pic>
      <p:sp>
        <p:nvSpPr>
          <p:cNvPr id="2" name="Title 1">
            <a:extLst>
              <a:ext uri="{FF2B5EF4-FFF2-40B4-BE49-F238E27FC236}">
                <a16:creationId xmlns:a16="http://schemas.microsoft.com/office/drawing/2014/main" id="{ED000872-8C91-4AFD-90A4-21AD167668E7}"/>
              </a:ext>
            </a:extLst>
          </p:cNvPr>
          <p:cNvSpPr>
            <a:spLocks noGrp="1"/>
          </p:cNvSpPr>
          <p:nvPr>
            <p:ph type="title"/>
          </p:nvPr>
        </p:nvSpPr>
        <p:spPr/>
        <p:txBody>
          <a:bodyPr/>
          <a:lstStyle/>
          <a:p>
            <a:r>
              <a:rPr lang="en-US" dirty="0"/>
              <a:t>Update on 802.15 WG Leadership</a:t>
            </a:r>
          </a:p>
        </p:txBody>
      </p:sp>
      <p:sp>
        <p:nvSpPr>
          <p:cNvPr id="3" name="Content Placeholder 2">
            <a:extLst>
              <a:ext uri="{FF2B5EF4-FFF2-40B4-BE49-F238E27FC236}">
                <a16:creationId xmlns:a16="http://schemas.microsoft.com/office/drawing/2014/main" id="{156657AD-AB48-473A-9F2F-FCA1E6004DFB}"/>
              </a:ext>
            </a:extLst>
          </p:cNvPr>
          <p:cNvSpPr>
            <a:spLocks noGrp="1"/>
          </p:cNvSpPr>
          <p:nvPr>
            <p:ph idx="1"/>
          </p:nvPr>
        </p:nvSpPr>
        <p:spPr/>
        <p:txBody>
          <a:bodyPr/>
          <a:lstStyle/>
          <a:p>
            <a:r>
              <a:rPr lang="en-US" dirty="0"/>
              <a:t>Our 802.15 WG chair, long time colleague and friend, Bob </a:t>
            </a:r>
            <a:r>
              <a:rPr lang="en-US" dirty="0" err="1"/>
              <a:t>Heile</a:t>
            </a:r>
            <a:r>
              <a:rPr lang="en-US" dirty="0"/>
              <a:t>, passed away on September 24</a:t>
            </a:r>
            <a:r>
              <a:rPr lang="en-US" baseline="30000" dirty="0"/>
              <a:t>th</a:t>
            </a:r>
            <a:r>
              <a:rPr lang="en-US" dirty="0"/>
              <a:t>. </a:t>
            </a:r>
          </a:p>
          <a:p>
            <a:r>
              <a:rPr lang="en-US" dirty="0"/>
              <a:t>Pat Kinney is the chair of the 802.15 Working Group. </a:t>
            </a:r>
          </a:p>
          <a:p>
            <a:endParaRPr lang="en-US" dirty="0"/>
          </a:p>
          <a:p>
            <a:endParaRPr lang="en-US" dirty="0"/>
          </a:p>
        </p:txBody>
      </p:sp>
      <p:sp>
        <p:nvSpPr>
          <p:cNvPr id="4" name="Footer Placeholder 3">
            <a:extLst>
              <a:ext uri="{FF2B5EF4-FFF2-40B4-BE49-F238E27FC236}">
                <a16:creationId xmlns:a16="http://schemas.microsoft.com/office/drawing/2014/main" id="{E4C23E1C-3781-498F-9AB8-81B58B9FD2DA}"/>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A68831FF-5FA0-4C2D-A564-9AE5ED95CA05}"/>
              </a:ext>
            </a:extLst>
          </p:cNvPr>
          <p:cNvSpPr>
            <a:spLocks noGrp="1"/>
          </p:cNvSpPr>
          <p:nvPr>
            <p:ph type="sldNum" sz="quarter" idx="12"/>
          </p:nvPr>
        </p:nvSpPr>
        <p:spPr/>
        <p:txBody>
          <a:bodyPr/>
          <a:lstStyle/>
          <a:p>
            <a:fld id="{07EF11DD-EAC9-418C-AFCF-9D5EFABD0DDC}" type="slidenum">
              <a:rPr lang="en-US" smtClean="0"/>
              <a:t>14</a:t>
            </a:fld>
            <a:endParaRPr lang="en-US"/>
          </a:p>
        </p:txBody>
      </p:sp>
    </p:spTree>
    <p:extLst>
      <p:ext uri="{BB962C8B-B14F-4D97-AF65-F5344CB8AC3E}">
        <p14:creationId xmlns:p14="http://schemas.microsoft.com/office/powerpoint/2010/main" val="3392181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15</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(July)</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a:bodyPr>
          <a:lstStyle/>
          <a:p>
            <a:r>
              <a:rPr lang="en-US" dirty="0"/>
              <a:t>Approved in July Plenary</a:t>
            </a:r>
          </a:p>
          <a:p>
            <a:endParaRPr lang="en-US" dirty="0"/>
          </a:p>
          <a:p>
            <a:r>
              <a:rPr lang="en-US" dirty="0"/>
              <a:t>PAR Modification on Agenda for 802 EC for November and submitted to NesCom.</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2253725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October Telecon</a:t>
            </a:r>
          </a:p>
        </p:txBody>
      </p:sp>
      <p:graphicFrame>
        <p:nvGraphicFramePr>
          <p:cNvPr id="7" name="Content Placeholder 6">
            <a:extLst>
              <a:ext uri="{FF2B5EF4-FFF2-40B4-BE49-F238E27FC236}">
                <a16:creationId xmlns:a16="http://schemas.microsoft.com/office/drawing/2014/main" id="{548F3257-A9FB-4A05-B6F5-9DE963523ACC}"/>
              </a:ext>
            </a:extLst>
          </p:cNvPr>
          <p:cNvGraphicFramePr>
            <a:graphicFrameLocks noGrp="1"/>
          </p:cNvGraphicFramePr>
          <p:nvPr>
            <p:ph idx="1"/>
            <p:extLst>
              <p:ext uri="{D42A27DB-BD31-4B8C-83A1-F6EECF244321}">
                <p14:modId xmlns:p14="http://schemas.microsoft.com/office/powerpoint/2010/main" val="540436347"/>
              </p:ext>
            </p:extLst>
          </p:nvPr>
        </p:nvGraphicFramePr>
        <p:xfrm>
          <a:off x="1219200" y="3545601"/>
          <a:ext cx="10439397" cy="3091657"/>
        </p:xfrm>
        <a:graphic>
          <a:graphicData uri="http://schemas.openxmlformats.org/drawingml/2006/table">
            <a:tbl>
              <a:tblPr/>
              <a:tblGrid>
                <a:gridCol w="1159933">
                  <a:extLst>
                    <a:ext uri="{9D8B030D-6E8A-4147-A177-3AD203B41FA5}">
                      <a16:colId xmlns:a16="http://schemas.microsoft.com/office/drawing/2014/main" val="2297743968"/>
                    </a:ext>
                  </a:extLst>
                </a:gridCol>
                <a:gridCol w="1159933">
                  <a:extLst>
                    <a:ext uri="{9D8B030D-6E8A-4147-A177-3AD203B41FA5}">
                      <a16:colId xmlns:a16="http://schemas.microsoft.com/office/drawing/2014/main" val="3374780847"/>
                    </a:ext>
                  </a:extLst>
                </a:gridCol>
                <a:gridCol w="1159933">
                  <a:extLst>
                    <a:ext uri="{9D8B030D-6E8A-4147-A177-3AD203B41FA5}">
                      <a16:colId xmlns:a16="http://schemas.microsoft.com/office/drawing/2014/main" val="4177082225"/>
                    </a:ext>
                  </a:extLst>
                </a:gridCol>
                <a:gridCol w="1159933">
                  <a:extLst>
                    <a:ext uri="{9D8B030D-6E8A-4147-A177-3AD203B41FA5}">
                      <a16:colId xmlns:a16="http://schemas.microsoft.com/office/drawing/2014/main" val="2245265990"/>
                    </a:ext>
                  </a:extLst>
                </a:gridCol>
                <a:gridCol w="1159933">
                  <a:extLst>
                    <a:ext uri="{9D8B030D-6E8A-4147-A177-3AD203B41FA5}">
                      <a16:colId xmlns:a16="http://schemas.microsoft.com/office/drawing/2014/main" val="1291147769"/>
                    </a:ext>
                  </a:extLst>
                </a:gridCol>
                <a:gridCol w="1159933">
                  <a:extLst>
                    <a:ext uri="{9D8B030D-6E8A-4147-A177-3AD203B41FA5}">
                      <a16:colId xmlns:a16="http://schemas.microsoft.com/office/drawing/2014/main" val="3894252219"/>
                    </a:ext>
                  </a:extLst>
                </a:gridCol>
                <a:gridCol w="1159933">
                  <a:extLst>
                    <a:ext uri="{9D8B030D-6E8A-4147-A177-3AD203B41FA5}">
                      <a16:colId xmlns:a16="http://schemas.microsoft.com/office/drawing/2014/main" val="39458733"/>
                    </a:ext>
                  </a:extLst>
                </a:gridCol>
                <a:gridCol w="1159933">
                  <a:extLst>
                    <a:ext uri="{9D8B030D-6E8A-4147-A177-3AD203B41FA5}">
                      <a16:colId xmlns:a16="http://schemas.microsoft.com/office/drawing/2014/main" val="1169751767"/>
                    </a:ext>
                  </a:extLst>
                </a:gridCol>
                <a:gridCol w="1159933">
                  <a:extLst>
                    <a:ext uri="{9D8B030D-6E8A-4147-A177-3AD203B41FA5}">
                      <a16:colId xmlns:a16="http://schemas.microsoft.com/office/drawing/2014/main" val="358030847"/>
                    </a:ext>
                  </a:extLst>
                </a:gridCol>
              </a:tblGrid>
              <a:tr h="1301750">
                <a:tc>
                  <a:txBody>
                    <a:bodyPr/>
                    <a:lstStyle/>
                    <a:p>
                      <a:r>
                        <a:rPr lang="en-US" sz="1200" dirty="0"/>
                        <a:t>07-Oct-2020 ET</a:t>
                      </a:r>
                    </a:p>
                  </a:txBody>
                  <a:tcPr anchor="ctr">
                    <a:lnL>
                      <a:noFill/>
                    </a:lnL>
                    <a:lnR>
                      <a:noFill/>
                    </a:lnR>
                    <a:lnT>
                      <a:noFill/>
                    </a:lnT>
                    <a:lnB>
                      <a:noFill/>
                    </a:lnB>
                  </a:tcPr>
                </a:tc>
                <a:tc>
                  <a:txBody>
                    <a:bodyPr/>
                    <a:lstStyle/>
                    <a:p>
                      <a:r>
                        <a:rPr lang="en-US" sz="1200"/>
                        <a:t>2020</a:t>
                      </a:r>
                    </a:p>
                  </a:txBody>
                  <a:tcPr anchor="ctr">
                    <a:lnL>
                      <a:noFill/>
                    </a:lnL>
                    <a:lnR>
                      <a:noFill/>
                    </a:lnR>
                    <a:lnT>
                      <a:noFill/>
                    </a:lnT>
                    <a:lnB>
                      <a:noFill/>
                    </a:lnB>
                  </a:tcPr>
                </a:tc>
                <a:tc>
                  <a:txBody>
                    <a:bodyPr/>
                    <a:lstStyle/>
                    <a:p>
                      <a:r>
                        <a:rPr lang="en-US" sz="1200"/>
                        <a:t>182</a:t>
                      </a:r>
                    </a:p>
                  </a:txBody>
                  <a:tcPr anchor="ctr">
                    <a:lnL>
                      <a:noFill/>
                    </a:lnL>
                    <a:lnR>
                      <a:noFill/>
                    </a:lnR>
                    <a:lnT>
                      <a:noFill/>
                    </a:lnT>
                    <a:lnB>
                      <a:noFill/>
                    </a:lnB>
                  </a:tcPr>
                </a:tc>
                <a:tc>
                  <a:txBody>
                    <a:bodyPr/>
                    <a:lstStyle/>
                    <a:p>
                      <a:r>
                        <a:rPr lang="en-US" sz="1200"/>
                        <a:t>4</a:t>
                      </a:r>
                    </a:p>
                  </a:txBody>
                  <a:tcPr anchor="ctr">
                    <a:lnL>
                      <a:noFill/>
                    </a:lnL>
                    <a:lnR>
                      <a:noFill/>
                    </a:lnR>
                    <a:lnT>
                      <a:noFill/>
                    </a:lnT>
                    <a:lnB>
                      <a:noFill/>
                    </a:lnB>
                  </a:tcPr>
                </a:tc>
                <a:tc>
                  <a:txBody>
                    <a:bodyPr/>
                    <a:lstStyle/>
                    <a:p>
                      <a:r>
                        <a:rPr lang="en-US" sz="1000" dirty="0"/>
                        <a:t>TG16t</a:t>
                      </a:r>
                      <a:endParaRPr lang="en-US" sz="1200" dirty="0"/>
                    </a:p>
                  </a:txBody>
                  <a:tcPr anchor="ctr">
                    <a:lnL>
                      <a:noFill/>
                    </a:lnL>
                    <a:lnR>
                      <a:noFill/>
                    </a:lnR>
                    <a:lnT>
                      <a:noFill/>
                    </a:lnT>
                    <a:lnB>
                      <a:noFill/>
                    </a:lnB>
                  </a:tcPr>
                </a:tc>
                <a:tc>
                  <a:txBody>
                    <a:bodyPr/>
                    <a:lstStyle/>
                    <a:p>
                      <a:r>
                        <a:rPr lang="en-US" sz="1200"/>
                        <a:t>System Requirements Document (SRD) outline for 16t</a:t>
                      </a:r>
                    </a:p>
                  </a:txBody>
                  <a:tcPr anchor="ctr">
                    <a:lnL>
                      <a:noFill/>
                    </a:lnL>
                    <a:lnR>
                      <a:noFill/>
                    </a:lnR>
                    <a:lnT>
                      <a:noFill/>
                    </a:lnT>
                    <a:lnB>
                      <a:noFill/>
                    </a:lnB>
                  </a:tcPr>
                </a:tc>
                <a:tc>
                  <a:txBody>
                    <a:bodyPr/>
                    <a:lstStyle/>
                    <a:p>
                      <a:r>
                        <a:rPr lang="fr-FR" sz="1200"/>
                        <a:t>Michael Gagne (AURA Network Systems)</a:t>
                      </a:r>
                    </a:p>
                  </a:txBody>
                  <a:tcPr anchor="ctr">
                    <a:lnL>
                      <a:noFill/>
                    </a:lnL>
                    <a:lnR>
                      <a:noFill/>
                    </a:lnR>
                    <a:lnT>
                      <a:noFill/>
                    </a:lnT>
                    <a:lnB>
                      <a:noFill/>
                    </a:lnB>
                  </a:tcPr>
                </a:tc>
                <a:tc>
                  <a:txBody>
                    <a:bodyPr/>
                    <a:lstStyle/>
                    <a:p>
                      <a:r>
                        <a:rPr lang="en-US" sz="1200" dirty="0"/>
                        <a:t>07-Oct-2020 11:27:47 ET</a:t>
                      </a:r>
                    </a:p>
                  </a:txBody>
                  <a:tcPr anchor="ctr">
                    <a:lnL>
                      <a:noFill/>
                    </a:lnL>
                    <a:lnR>
                      <a:noFill/>
                    </a:lnR>
                    <a:lnT>
                      <a:noFill/>
                    </a:lnT>
                    <a:lnB>
                      <a:noFill/>
                    </a:lnB>
                  </a:tcPr>
                </a:tc>
                <a:tc>
                  <a:txBody>
                    <a:bodyPr/>
                    <a:lstStyle/>
                    <a:p>
                      <a:endParaRPr lang="en-US" sz="1050" dirty="0"/>
                    </a:p>
                  </a:txBody>
                  <a:tcPr marL="72522" marR="72522" marT="36261" marB="36261" anchor="ctr">
                    <a:lnL>
                      <a:noFill/>
                    </a:lnL>
                    <a:lnR>
                      <a:noFill/>
                    </a:lnR>
                    <a:lnT>
                      <a:noFill/>
                    </a:lnT>
                    <a:lnB>
                      <a:noFill/>
                    </a:lnB>
                  </a:tcPr>
                </a:tc>
                <a:extLst>
                  <a:ext uri="{0D108BD9-81ED-4DB2-BD59-A6C34878D82A}">
                    <a16:rowId xmlns:a16="http://schemas.microsoft.com/office/drawing/2014/main" val="1463048416"/>
                  </a:ext>
                </a:extLst>
              </a:tr>
              <a:tr h="1789907">
                <a:tc>
                  <a:txBody>
                    <a:bodyPr/>
                    <a:lstStyle/>
                    <a:p>
                      <a:r>
                        <a:rPr lang="en-US" sz="1050" dirty="0"/>
                        <a:t>17-Sep-2020 ET</a:t>
                      </a:r>
                    </a:p>
                  </a:txBody>
                  <a:tcPr marL="72522" marR="72522" marT="36261" marB="36261" anchor="ctr">
                    <a:lnL>
                      <a:noFill/>
                    </a:lnL>
                    <a:lnR>
                      <a:noFill/>
                    </a:lnR>
                    <a:lnT>
                      <a:noFill/>
                    </a:lnT>
                    <a:lnB>
                      <a:noFill/>
                    </a:lnB>
                  </a:tcPr>
                </a:tc>
                <a:tc>
                  <a:txBody>
                    <a:bodyPr/>
                    <a:lstStyle/>
                    <a:p>
                      <a:r>
                        <a:rPr lang="en-US" sz="1050"/>
                        <a:t>2020</a:t>
                      </a:r>
                    </a:p>
                  </a:txBody>
                  <a:tcPr marL="72522" marR="72522" marT="36261" marB="36261" anchor="ctr">
                    <a:lnL>
                      <a:noFill/>
                    </a:lnL>
                    <a:lnR>
                      <a:noFill/>
                    </a:lnR>
                    <a:lnT>
                      <a:noFill/>
                    </a:lnT>
                    <a:lnB>
                      <a:noFill/>
                    </a:lnB>
                  </a:tcPr>
                </a:tc>
                <a:tc>
                  <a:txBody>
                    <a:bodyPr/>
                    <a:lstStyle/>
                    <a:p>
                      <a:r>
                        <a:rPr lang="en-US" sz="1050" dirty="0"/>
                        <a:t>182</a:t>
                      </a:r>
                    </a:p>
                  </a:txBody>
                  <a:tcPr marL="72522" marR="72522" marT="36261" marB="36261" anchor="ctr">
                    <a:lnL>
                      <a:noFill/>
                    </a:lnL>
                    <a:lnR>
                      <a:noFill/>
                    </a:lnR>
                    <a:lnT>
                      <a:noFill/>
                    </a:lnT>
                    <a:lnB>
                      <a:noFill/>
                    </a:lnB>
                  </a:tcPr>
                </a:tc>
                <a:tc>
                  <a:txBody>
                    <a:bodyPr/>
                    <a:lstStyle/>
                    <a:p>
                      <a:r>
                        <a:rPr lang="en-US" sz="1050" dirty="0"/>
                        <a:t>3</a:t>
                      </a:r>
                    </a:p>
                  </a:txBody>
                  <a:tcPr marL="72522" marR="72522" marT="36261" marB="36261" anchor="ctr">
                    <a:lnL>
                      <a:noFill/>
                    </a:lnL>
                    <a:lnR>
                      <a:noFill/>
                    </a:lnR>
                    <a:lnT>
                      <a:noFill/>
                    </a:lnT>
                    <a:lnB>
                      <a:noFill/>
                    </a:lnB>
                  </a:tcPr>
                </a:tc>
                <a:tc>
                  <a:txBody>
                    <a:bodyPr/>
                    <a:lstStyle/>
                    <a:p>
                      <a:r>
                        <a:rPr lang="en-US" sz="1050"/>
                        <a:t>TG16t</a:t>
                      </a:r>
                    </a:p>
                  </a:txBody>
                  <a:tcPr marL="72522" marR="72522" marT="36261" marB="36261" anchor="ctr">
                    <a:lnL>
                      <a:noFill/>
                    </a:lnL>
                    <a:lnR>
                      <a:noFill/>
                    </a:lnR>
                    <a:lnT>
                      <a:noFill/>
                    </a:lnT>
                    <a:lnB>
                      <a:noFill/>
                    </a:lnB>
                  </a:tcPr>
                </a:tc>
                <a:tc>
                  <a:txBody>
                    <a:bodyPr/>
                    <a:lstStyle/>
                    <a:p>
                      <a:r>
                        <a:rPr lang="en-US" sz="1050"/>
                        <a:t>System Requirements Document (SRD) outline for 16t</a:t>
                      </a:r>
                    </a:p>
                  </a:txBody>
                  <a:tcPr marL="72522" marR="72522" marT="36261" marB="36261" anchor="ctr">
                    <a:lnL>
                      <a:noFill/>
                    </a:lnL>
                    <a:lnR>
                      <a:noFill/>
                    </a:lnR>
                    <a:lnT>
                      <a:noFill/>
                    </a:lnT>
                    <a:lnB>
                      <a:noFill/>
                    </a:lnB>
                  </a:tcPr>
                </a:tc>
                <a:tc>
                  <a:txBody>
                    <a:bodyPr/>
                    <a:lstStyle/>
                    <a:p>
                      <a:r>
                        <a:rPr lang="en-US" sz="1050"/>
                        <a:t>Menashe Shahar (Ondas)</a:t>
                      </a:r>
                    </a:p>
                  </a:txBody>
                  <a:tcPr marL="72522" marR="72522" marT="36261" marB="36261" anchor="ctr">
                    <a:lnL>
                      <a:noFill/>
                    </a:lnL>
                    <a:lnR>
                      <a:noFill/>
                    </a:lnR>
                    <a:lnT>
                      <a:noFill/>
                    </a:lnT>
                    <a:lnB>
                      <a:noFill/>
                    </a:lnB>
                  </a:tcPr>
                </a:tc>
                <a:tc>
                  <a:txBody>
                    <a:bodyPr/>
                    <a:lstStyle/>
                    <a:p>
                      <a:r>
                        <a:rPr lang="en-US" sz="1050"/>
                        <a:t>17-Sep-2020 13:07:40 ET</a:t>
                      </a:r>
                    </a:p>
                  </a:txBody>
                  <a:tcPr marL="72522" marR="72522" marT="36261" marB="36261" anchor="ctr">
                    <a:lnL>
                      <a:noFill/>
                    </a:lnL>
                    <a:lnR>
                      <a:noFill/>
                    </a:lnR>
                    <a:lnT>
                      <a:noFill/>
                    </a:lnT>
                    <a:lnB>
                      <a:noFill/>
                    </a:lnB>
                  </a:tcPr>
                </a:tc>
                <a:tc>
                  <a:txBody>
                    <a:bodyPr/>
                    <a:lstStyle/>
                    <a:p>
                      <a:r>
                        <a:rPr lang="en-US" sz="1050" dirty="0">
                          <a:hlinkClick r:id="rId2"/>
                        </a:rPr>
                        <a:t>Download</a:t>
                      </a:r>
                      <a:endParaRPr lang="en-US" sz="1050" dirty="0"/>
                    </a:p>
                  </a:txBody>
                  <a:tcPr marL="72522" marR="72522" marT="36261" marB="36261" anchor="ctr">
                    <a:lnL>
                      <a:noFill/>
                    </a:lnL>
                    <a:lnR>
                      <a:noFill/>
                    </a:lnR>
                    <a:lnT>
                      <a:noFill/>
                    </a:lnT>
                    <a:lnB>
                      <a:noFill/>
                    </a:lnB>
                  </a:tcPr>
                </a:tc>
                <a:extLst>
                  <a:ext uri="{0D108BD9-81ED-4DB2-BD59-A6C34878D82A}">
                    <a16:rowId xmlns:a16="http://schemas.microsoft.com/office/drawing/2014/main" val="1262040844"/>
                  </a:ext>
                </a:extLst>
              </a:tr>
            </a:tbl>
          </a:graphicData>
        </a:graphic>
      </p:graphicFrame>
      <p:sp>
        <p:nvSpPr>
          <p:cNvPr id="4" name="Date Placeholder 3">
            <a:extLst>
              <a:ext uri="{FF2B5EF4-FFF2-40B4-BE49-F238E27FC236}">
                <a16:creationId xmlns:a16="http://schemas.microsoft.com/office/drawing/2014/main" id="{30F8A92C-4DC5-41A1-8C99-5108250CC667}"/>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0DBE7FD9-8847-4FB0-8CF7-82AE83CE6CE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4BA2BAD-AC93-4075-AF24-67FFDC096CC4}"/>
              </a:ext>
            </a:extLst>
          </p:cNvPr>
          <p:cNvSpPr>
            <a:spLocks noGrp="1"/>
          </p:cNvSpPr>
          <p:nvPr>
            <p:ph type="sldNum" sz="quarter" idx="12"/>
          </p:nvPr>
        </p:nvSpPr>
        <p:spPr/>
        <p:txBody>
          <a:bodyPr/>
          <a:lstStyle/>
          <a:p>
            <a:fld id="{07EF11DD-EAC9-418C-AFCF-9D5EFABD0DDC}" type="slidenum">
              <a:rPr lang="en-US" smtClean="0"/>
              <a:t>17</a:t>
            </a:fld>
            <a:endParaRPr lang="en-US"/>
          </a:p>
        </p:txBody>
      </p:sp>
      <p:sp>
        <p:nvSpPr>
          <p:cNvPr id="3" name="Arrow: Right 2">
            <a:extLst>
              <a:ext uri="{FF2B5EF4-FFF2-40B4-BE49-F238E27FC236}">
                <a16:creationId xmlns:a16="http://schemas.microsoft.com/office/drawing/2014/main" id="{361CF40E-1F70-436B-9891-791AF44C2E70}"/>
              </a:ext>
            </a:extLst>
          </p:cNvPr>
          <p:cNvSpPr/>
          <p:nvPr/>
        </p:nvSpPr>
        <p:spPr>
          <a:xfrm>
            <a:off x="38100" y="5227320"/>
            <a:ext cx="9906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Carry-over</a:t>
            </a:r>
          </a:p>
        </p:txBody>
      </p:sp>
      <p:graphicFrame>
        <p:nvGraphicFramePr>
          <p:cNvPr id="8" name="Table 7">
            <a:extLst>
              <a:ext uri="{FF2B5EF4-FFF2-40B4-BE49-F238E27FC236}">
                <a16:creationId xmlns:a16="http://schemas.microsoft.com/office/drawing/2014/main" id="{46547502-00F6-45BC-A827-B6D6DB59DCA1}"/>
              </a:ext>
            </a:extLst>
          </p:cNvPr>
          <p:cNvGraphicFramePr>
            <a:graphicFrameLocks noGrp="1"/>
          </p:cNvGraphicFramePr>
          <p:nvPr>
            <p:extLst>
              <p:ext uri="{D42A27DB-BD31-4B8C-83A1-F6EECF244321}">
                <p14:modId xmlns:p14="http://schemas.microsoft.com/office/powerpoint/2010/main" val="1440335273"/>
              </p:ext>
            </p:extLst>
          </p:nvPr>
        </p:nvGraphicFramePr>
        <p:xfrm>
          <a:off x="622429" y="1097280"/>
          <a:ext cx="10515600" cy="1463040"/>
        </p:xfrm>
        <a:graphic>
          <a:graphicData uri="http://schemas.openxmlformats.org/drawingml/2006/table">
            <a:tbl>
              <a:tblPr/>
              <a:tblGrid>
                <a:gridCol w="1314450">
                  <a:extLst>
                    <a:ext uri="{9D8B030D-6E8A-4147-A177-3AD203B41FA5}">
                      <a16:colId xmlns:a16="http://schemas.microsoft.com/office/drawing/2014/main" val="3188784873"/>
                    </a:ext>
                  </a:extLst>
                </a:gridCol>
                <a:gridCol w="1314450">
                  <a:extLst>
                    <a:ext uri="{9D8B030D-6E8A-4147-A177-3AD203B41FA5}">
                      <a16:colId xmlns:a16="http://schemas.microsoft.com/office/drawing/2014/main" val="1439182230"/>
                    </a:ext>
                  </a:extLst>
                </a:gridCol>
                <a:gridCol w="1314450">
                  <a:extLst>
                    <a:ext uri="{9D8B030D-6E8A-4147-A177-3AD203B41FA5}">
                      <a16:colId xmlns:a16="http://schemas.microsoft.com/office/drawing/2014/main" val="2159442214"/>
                    </a:ext>
                  </a:extLst>
                </a:gridCol>
                <a:gridCol w="1314450">
                  <a:extLst>
                    <a:ext uri="{9D8B030D-6E8A-4147-A177-3AD203B41FA5}">
                      <a16:colId xmlns:a16="http://schemas.microsoft.com/office/drawing/2014/main" val="3193848203"/>
                    </a:ext>
                  </a:extLst>
                </a:gridCol>
                <a:gridCol w="1314450">
                  <a:extLst>
                    <a:ext uri="{9D8B030D-6E8A-4147-A177-3AD203B41FA5}">
                      <a16:colId xmlns:a16="http://schemas.microsoft.com/office/drawing/2014/main" val="4098604911"/>
                    </a:ext>
                  </a:extLst>
                </a:gridCol>
                <a:gridCol w="1314450">
                  <a:extLst>
                    <a:ext uri="{9D8B030D-6E8A-4147-A177-3AD203B41FA5}">
                      <a16:colId xmlns:a16="http://schemas.microsoft.com/office/drawing/2014/main" val="2059611904"/>
                    </a:ext>
                  </a:extLst>
                </a:gridCol>
                <a:gridCol w="1314450">
                  <a:extLst>
                    <a:ext uri="{9D8B030D-6E8A-4147-A177-3AD203B41FA5}">
                      <a16:colId xmlns:a16="http://schemas.microsoft.com/office/drawing/2014/main" val="2731243810"/>
                    </a:ext>
                  </a:extLst>
                </a:gridCol>
                <a:gridCol w="1314450">
                  <a:extLst>
                    <a:ext uri="{9D8B030D-6E8A-4147-A177-3AD203B41FA5}">
                      <a16:colId xmlns:a16="http://schemas.microsoft.com/office/drawing/2014/main" val="1245192062"/>
                    </a:ext>
                  </a:extLst>
                </a:gridCol>
              </a:tblGrid>
              <a:tr h="0">
                <a:tc>
                  <a:txBody>
                    <a:bodyPr/>
                    <a:lstStyle/>
                    <a:p>
                      <a:r>
                        <a:rPr lang="en-US"/>
                        <a:t>14-Oct-2020 ET</a:t>
                      </a:r>
                    </a:p>
                  </a:txBody>
                  <a:tcPr anchor="ctr">
                    <a:lnL>
                      <a:noFill/>
                    </a:lnL>
                    <a:lnR>
                      <a:noFill/>
                    </a:lnR>
                    <a:lnT>
                      <a:noFill/>
                    </a:lnT>
                    <a:lnB>
                      <a:noFill/>
                    </a:lnB>
                  </a:tcPr>
                </a:tc>
                <a:tc>
                  <a:txBody>
                    <a:bodyPr/>
                    <a:lstStyle/>
                    <a:p>
                      <a:r>
                        <a:rPr lang="en-US"/>
                        <a:t>2020</a:t>
                      </a:r>
                    </a:p>
                  </a:txBody>
                  <a:tcPr anchor="ctr">
                    <a:lnL>
                      <a:noFill/>
                    </a:lnL>
                    <a:lnR>
                      <a:noFill/>
                    </a:lnR>
                    <a:lnT>
                      <a:noFill/>
                    </a:lnT>
                    <a:lnB>
                      <a:noFill/>
                    </a:lnB>
                  </a:tcPr>
                </a:tc>
                <a:tc>
                  <a:txBody>
                    <a:bodyPr/>
                    <a:lstStyle/>
                    <a:p>
                      <a:r>
                        <a:rPr lang="en-US"/>
                        <a:t>213</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 802.16t Use Cases</a:t>
                      </a:r>
                    </a:p>
                  </a:txBody>
                  <a:tcPr anchor="ctr">
                    <a:lnL>
                      <a:noFill/>
                    </a:lnL>
                    <a:lnR>
                      <a:noFill/>
                    </a:lnR>
                    <a:lnT>
                      <a:noFill/>
                    </a:lnT>
                    <a:lnB>
                      <a:noFill/>
                    </a:lnB>
                  </a:tcPr>
                </a:tc>
                <a:tc>
                  <a:txBody>
                    <a:bodyPr/>
                    <a:lstStyle/>
                    <a:p>
                      <a:r>
                        <a:rPr lang="en-US"/>
                        <a:t>Daoud Serang (CML Microcircuits)</a:t>
                      </a:r>
                    </a:p>
                  </a:txBody>
                  <a:tcPr anchor="ctr">
                    <a:lnL>
                      <a:noFill/>
                    </a:lnL>
                    <a:lnR>
                      <a:noFill/>
                    </a:lnR>
                    <a:lnT>
                      <a:noFill/>
                    </a:lnT>
                    <a:lnB>
                      <a:noFill/>
                    </a:lnB>
                  </a:tcPr>
                </a:tc>
                <a:tc>
                  <a:txBody>
                    <a:bodyPr/>
                    <a:lstStyle/>
                    <a:p>
                      <a:r>
                        <a:rPr lang="en-US" dirty="0"/>
                        <a:t>14-Oct-2020 15:17:38 E</a:t>
                      </a:r>
                    </a:p>
                  </a:txBody>
                  <a:tcPr anchor="ctr">
                    <a:lnL>
                      <a:noFill/>
                    </a:lnL>
                    <a:lnR>
                      <a:noFill/>
                    </a:lnR>
                    <a:lnT>
                      <a:noFill/>
                    </a:lnT>
                    <a:lnB>
                      <a:noFill/>
                    </a:lnB>
                  </a:tcPr>
                </a:tc>
                <a:extLst>
                  <a:ext uri="{0D108BD9-81ED-4DB2-BD59-A6C34878D82A}">
                    <a16:rowId xmlns:a16="http://schemas.microsoft.com/office/drawing/2014/main" val="677206002"/>
                  </a:ext>
                </a:extLst>
              </a:tr>
            </a:tbl>
          </a:graphicData>
        </a:graphic>
      </p:graphicFrame>
      <p:graphicFrame>
        <p:nvGraphicFramePr>
          <p:cNvPr id="9" name="Table 8">
            <a:extLst>
              <a:ext uri="{FF2B5EF4-FFF2-40B4-BE49-F238E27FC236}">
                <a16:creationId xmlns:a16="http://schemas.microsoft.com/office/drawing/2014/main" id="{0DBB48ED-C548-4D2B-B536-F02D8F3AEFEE}"/>
              </a:ext>
            </a:extLst>
          </p:cNvPr>
          <p:cNvGraphicFramePr>
            <a:graphicFrameLocks noGrp="1"/>
          </p:cNvGraphicFramePr>
          <p:nvPr>
            <p:extLst>
              <p:ext uri="{D42A27DB-BD31-4B8C-83A1-F6EECF244321}">
                <p14:modId xmlns:p14="http://schemas.microsoft.com/office/powerpoint/2010/main" val="4224411154"/>
              </p:ext>
            </p:extLst>
          </p:nvPr>
        </p:nvGraphicFramePr>
        <p:xfrm>
          <a:off x="816318" y="2458601"/>
          <a:ext cx="10515603" cy="1188720"/>
        </p:xfrm>
        <a:graphic>
          <a:graphicData uri="http://schemas.openxmlformats.org/drawingml/2006/table">
            <a:tbl>
              <a:tblPr/>
              <a:tblGrid>
                <a:gridCol w="1502229">
                  <a:extLst>
                    <a:ext uri="{9D8B030D-6E8A-4147-A177-3AD203B41FA5}">
                      <a16:colId xmlns:a16="http://schemas.microsoft.com/office/drawing/2014/main" val="1561036950"/>
                    </a:ext>
                  </a:extLst>
                </a:gridCol>
                <a:gridCol w="1502229">
                  <a:extLst>
                    <a:ext uri="{9D8B030D-6E8A-4147-A177-3AD203B41FA5}">
                      <a16:colId xmlns:a16="http://schemas.microsoft.com/office/drawing/2014/main" val="1679463009"/>
                    </a:ext>
                  </a:extLst>
                </a:gridCol>
                <a:gridCol w="1502229">
                  <a:extLst>
                    <a:ext uri="{9D8B030D-6E8A-4147-A177-3AD203B41FA5}">
                      <a16:colId xmlns:a16="http://schemas.microsoft.com/office/drawing/2014/main" val="2542656881"/>
                    </a:ext>
                  </a:extLst>
                </a:gridCol>
                <a:gridCol w="1502229">
                  <a:extLst>
                    <a:ext uri="{9D8B030D-6E8A-4147-A177-3AD203B41FA5}">
                      <a16:colId xmlns:a16="http://schemas.microsoft.com/office/drawing/2014/main" val="4135544149"/>
                    </a:ext>
                  </a:extLst>
                </a:gridCol>
                <a:gridCol w="1502229">
                  <a:extLst>
                    <a:ext uri="{9D8B030D-6E8A-4147-A177-3AD203B41FA5}">
                      <a16:colId xmlns:a16="http://schemas.microsoft.com/office/drawing/2014/main" val="2771036835"/>
                    </a:ext>
                  </a:extLst>
                </a:gridCol>
                <a:gridCol w="1502229">
                  <a:extLst>
                    <a:ext uri="{9D8B030D-6E8A-4147-A177-3AD203B41FA5}">
                      <a16:colId xmlns:a16="http://schemas.microsoft.com/office/drawing/2014/main" val="2300949780"/>
                    </a:ext>
                  </a:extLst>
                </a:gridCol>
                <a:gridCol w="1502229">
                  <a:extLst>
                    <a:ext uri="{9D8B030D-6E8A-4147-A177-3AD203B41FA5}">
                      <a16:colId xmlns:a16="http://schemas.microsoft.com/office/drawing/2014/main" val="2038253931"/>
                    </a:ext>
                  </a:extLst>
                </a:gridCol>
              </a:tblGrid>
              <a:tr h="1188720">
                <a:tc>
                  <a:txBody>
                    <a:bodyPr/>
                    <a:lstStyle/>
                    <a:p>
                      <a:r>
                        <a:rPr lang="en-US" sz="1800"/>
                        <a:t>14-Oct-2020 ET</a:t>
                      </a:r>
                    </a:p>
                  </a:txBody>
                  <a:tcPr anchor="ctr">
                    <a:lnL>
                      <a:noFill/>
                    </a:lnL>
                    <a:lnR>
                      <a:noFill/>
                    </a:lnR>
                    <a:lnT>
                      <a:noFill/>
                    </a:lnT>
                    <a:lnB>
                      <a:noFill/>
                    </a:lnB>
                  </a:tcPr>
                </a:tc>
                <a:tc>
                  <a:txBody>
                    <a:bodyPr/>
                    <a:lstStyle/>
                    <a:p>
                      <a:r>
                        <a:rPr lang="en-US" sz="1800"/>
                        <a:t>2020</a:t>
                      </a:r>
                    </a:p>
                  </a:txBody>
                  <a:tcPr anchor="ctr">
                    <a:lnL>
                      <a:noFill/>
                    </a:lnL>
                    <a:lnR>
                      <a:noFill/>
                    </a:lnR>
                    <a:lnT>
                      <a:noFill/>
                    </a:lnT>
                    <a:lnB>
                      <a:noFill/>
                    </a:lnB>
                  </a:tcPr>
                </a:tc>
                <a:tc>
                  <a:txBody>
                    <a:bodyPr/>
                    <a:lstStyle/>
                    <a:p>
                      <a:r>
                        <a:rPr lang="en-US" sz="1800"/>
                        <a:t>290</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Regulatory Requirements Applicable to PLMR bands</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193640003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70000" lnSpcReduction="20000"/>
          </a:bodyPr>
          <a:lstStyle/>
          <a:p>
            <a:r>
              <a:rPr lang="en-US" dirty="0"/>
              <a:t>Frequency Band Layout Document</a:t>
            </a:r>
          </a:p>
          <a:p>
            <a:pPr lvl="1"/>
            <a:r>
              <a:rPr lang="en-US" dirty="0"/>
              <a:t>Version uploaded after August call - </a:t>
            </a:r>
            <a:r>
              <a:rPr lang="en-US" dirty="0">
                <a:hlinkClick r:id="rId2"/>
              </a:rPr>
              <a:t>IEEE802.15-20-0055r4</a:t>
            </a:r>
            <a:endParaRPr lang="en-US" dirty="0"/>
          </a:p>
          <a:p>
            <a:pPr lvl="1"/>
            <a:endParaRPr lang="en-US" dirty="0"/>
          </a:p>
          <a:p>
            <a:pPr lvl="1"/>
            <a:r>
              <a:rPr lang="en-US" dirty="0"/>
              <a:t>At September telcon, the TG affirmed document </a:t>
            </a:r>
            <a:r>
              <a:rPr lang="en-US" dirty="0">
                <a:hlinkClick r:id="rId2"/>
              </a:rPr>
              <a:t>IEEE802.15-20-0055r4</a:t>
            </a:r>
            <a:r>
              <a:rPr lang="en-US" dirty="0"/>
              <a:t> as final frequency band layout </a:t>
            </a:r>
          </a:p>
          <a:p>
            <a:pPr lvl="1"/>
            <a:r>
              <a:rPr lang="en-US" dirty="0"/>
              <a:t>We can include additional contributions if needed</a:t>
            </a:r>
          </a:p>
          <a:p>
            <a:pPr lvl="1"/>
            <a:endParaRPr lang="en-US" dirty="0"/>
          </a:p>
          <a:p>
            <a:pPr lvl="1"/>
            <a:endParaRPr lang="en-US" dirty="0"/>
          </a:p>
          <a:p>
            <a:r>
              <a:rPr lang="en-US" dirty="0"/>
              <a:t>Merged Use Cases Documents have been captured in document </a:t>
            </a:r>
            <a:r>
              <a:rPr lang="en-US" dirty="0">
                <a:hlinkClick r:id="rId3"/>
              </a:rPr>
              <a:t>IEEE802.15-20-0213r1</a:t>
            </a:r>
            <a:endParaRPr lang="en-US" dirty="0"/>
          </a:p>
          <a:p>
            <a:pPr lvl="1"/>
            <a:r>
              <a:rPr lang="en-US" dirty="0">
                <a:highlight>
                  <a:srgbClr val="FFFF00"/>
                </a:highlight>
              </a:rPr>
              <a:t>Action Item for those that submitted use cases to spreadsheet. </a:t>
            </a:r>
          </a:p>
          <a:p>
            <a:pPr lvl="1"/>
            <a:r>
              <a:rPr lang="en-US" dirty="0"/>
              <a:t>Need to include data for column on ecosystem size: (</a:t>
            </a:r>
            <a:r>
              <a:rPr lang="en-US" b="1" dirty="0"/>
              <a:t>Total # of Endpoints</a:t>
            </a:r>
            <a:r>
              <a:rPr lang="en-US" dirty="0"/>
              <a:t> and source of information)</a:t>
            </a:r>
          </a:p>
          <a:p>
            <a:pPr lvl="1"/>
            <a:r>
              <a:rPr lang="en-US" dirty="0"/>
              <a:t>Please send to Daoud Serang 3 days before next call on Oct 13. </a:t>
            </a:r>
          </a:p>
          <a:p>
            <a:pPr lvl="1"/>
            <a:r>
              <a:rPr lang="en-US" dirty="0"/>
              <a:t>We will review in October call (hopefully approve and finalize Use Case)</a:t>
            </a:r>
          </a:p>
          <a:p>
            <a:r>
              <a:rPr lang="en-US" dirty="0"/>
              <a:t>Start of meeting 213r2:</a:t>
            </a:r>
          </a:p>
          <a:p>
            <a:pPr lvl="1"/>
            <a:r>
              <a:rPr lang="en-US" dirty="0" err="1"/>
              <a:t>Juha</a:t>
            </a:r>
            <a:r>
              <a:rPr lang="en-US" dirty="0"/>
              <a:t> provided new data, but we still have gaps on “End User” and other categories.  Daoud will pursue them and bring back for next meeting with r3. </a:t>
            </a:r>
          </a:p>
          <a:p>
            <a:pPr lvl="1"/>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3743276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fontScale="92500" lnSpcReduction="10000"/>
          </a:bodyPr>
          <a:lstStyle/>
          <a:p>
            <a:r>
              <a:rPr lang="en-US" dirty="0"/>
              <a:t>Menashe contribution 182r3 (discussion carry over from September)</a:t>
            </a:r>
          </a:p>
          <a:p>
            <a:pPr lvl="1"/>
            <a:r>
              <a:rPr lang="en-US" dirty="0"/>
              <a:t>Notes that repeater mode in 802.16-2017 is based on partitioning into zones. Would introduce unacceptable overhead. Would not be workable in narrow channels. A new mechanism will need to be defined.  Need to explore whether repeater even supports FDD modes. </a:t>
            </a:r>
          </a:p>
          <a:p>
            <a:pPr lvl="1"/>
            <a:r>
              <a:rPr lang="en-US" dirty="0"/>
              <a:t>Notes that voice/data coexistence should not fall under frequency band requirements</a:t>
            </a:r>
          </a:p>
          <a:p>
            <a:pPr lvl="1"/>
            <a:r>
              <a:rPr lang="en-US" dirty="0"/>
              <a:t>UL/DL ratio is not feasible for short frame duration – not enough symbols. Frame duration is important for latency. Should be general to frame structure. Would not apply to FDD. </a:t>
            </a:r>
          </a:p>
          <a:p>
            <a:pPr lvl="1"/>
            <a:r>
              <a:rPr lang="en-US" dirty="0"/>
              <a:t>Need to explicitly indicate where single-carrier applies (may not be a requirement – could remove modulation/coding from SRD</a:t>
            </a:r>
          </a:p>
          <a:p>
            <a:pPr lvl="1"/>
            <a:r>
              <a:rPr lang="en-US" dirty="0"/>
              <a:t>Need to manage overhead, change structure to remove everything possible. </a:t>
            </a:r>
          </a:p>
          <a:p>
            <a:endParaRPr lang="en-US" dirty="0"/>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20757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85000" lnSpcReduction="20000"/>
          </a:bodyPr>
          <a:lstStyle/>
          <a:p>
            <a:pPr marL="0" indent="0">
              <a:buNone/>
            </a:pPr>
            <a:r>
              <a:rPr lang="en-US" dirty="0"/>
              <a:t>    </a:t>
            </a:r>
            <a:br>
              <a:rPr lang="en-US" dirty="0"/>
            </a:br>
            <a:r>
              <a:rPr lang="en-US" u="sng" dirty="0">
                <a:hlinkClick r:id="rId2"/>
              </a:rPr>
              <a:t>Join WebEx meeting</a:t>
            </a:r>
            <a:r>
              <a:rPr lang="en-US" dirty="0"/>
              <a:t>   </a:t>
            </a:r>
            <a:br>
              <a:rPr lang="en-US" dirty="0"/>
            </a:br>
            <a:r>
              <a:rPr lang="en-US" dirty="0" err="1"/>
              <a:t>Meeting</a:t>
            </a:r>
            <a:r>
              <a:rPr lang="en-US" dirty="0"/>
              <a:t> number: 171 579 0547  Meeting password: uDJPqVY3H24    </a:t>
            </a:r>
            <a:br>
              <a:rPr lang="en-US" dirty="0"/>
            </a:br>
            <a:br>
              <a:rPr lang="en-US" dirty="0"/>
            </a:br>
            <a:r>
              <a:rPr lang="en-US" dirty="0"/>
              <a:t>Join from a video conferencing system or application</a:t>
            </a:r>
            <a:br>
              <a:rPr lang="en-US" dirty="0"/>
            </a:br>
            <a:r>
              <a:rPr lang="en-US" dirty="0"/>
              <a:t>Dial </a:t>
            </a:r>
            <a:r>
              <a:rPr lang="en-US" u="sng" dirty="0">
                <a:hlinkClick r:id="rId3"/>
              </a:rPr>
              <a:t>1715790547@epri.webex.com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171 579 0547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endParaRPr lang="en-US" dirty="0"/>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Review of contribution 182r4 from Michael Gagne</a:t>
            </a:r>
          </a:p>
          <a:p>
            <a:endParaRPr lang="en-US" dirty="0"/>
          </a:p>
          <a:p>
            <a:endParaRPr lang="en-US" dirty="0"/>
          </a:p>
          <a:p>
            <a:r>
              <a:rPr lang="en-US" dirty="0"/>
              <a:t>Edits during teleconference uploaded as 182r5 </a:t>
            </a:r>
          </a:p>
          <a:p>
            <a:pPr lvl="1"/>
            <a:r>
              <a:rPr lang="en-US" dirty="0"/>
              <a:t>15-20-0182-05-016t-system-requirements-document-srd-outline-for-16t  </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329475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D70E-3EF1-4E6A-8C0B-A975049D1780}"/>
              </a:ext>
            </a:extLst>
          </p:cNvPr>
          <p:cNvSpPr>
            <a:spLocks noGrp="1"/>
          </p:cNvSpPr>
          <p:nvPr>
            <p:ph type="title"/>
          </p:nvPr>
        </p:nvSpPr>
        <p:spPr/>
        <p:txBody>
          <a:bodyPr/>
          <a:lstStyle/>
          <a:p>
            <a:r>
              <a:rPr lang="en-US" dirty="0"/>
              <a:t>Continuing SRD development</a:t>
            </a:r>
          </a:p>
        </p:txBody>
      </p:sp>
      <p:sp>
        <p:nvSpPr>
          <p:cNvPr id="3" name="Content Placeholder 2">
            <a:extLst>
              <a:ext uri="{FF2B5EF4-FFF2-40B4-BE49-F238E27FC236}">
                <a16:creationId xmlns:a16="http://schemas.microsoft.com/office/drawing/2014/main" id="{2941B907-A3F4-466F-96A3-4FD8C6F718B2}"/>
              </a:ext>
            </a:extLst>
          </p:cNvPr>
          <p:cNvSpPr>
            <a:spLocks noGrp="1"/>
          </p:cNvSpPr>
          <p:nvPr>
            <p:ph idx="1"/>
          </p:nvPr>
        </p:nvSpPr>
        <p:spPr/>
        <p:txBody>
          <a:bodyPr/>
          <a:lstStyle/>
          <a:p>
            <a:r>
              <a:rPr lang="en-US" dirty="0"/>
              <a:t>Any new SRD Contributions for November plenary sessions?</a:t>
            </a:r>
          </a:p>
          <a:p>
            <a:endParaRPr lang="en-US" dirty="0"/>
          </a:p>
        </p:txBody>
      </p:sp>
      <p:sp>
        <p:nvSpPr>
          <p:cNvPr id="4" name="Date Placeholder 3">
            <a:extLst>
              <a:ext uri="{FF2B5EF4-FFF2-40B4-BE49-F238E27FC236}">
                <a16:creationId xmlns:a16="http://schemas.microsoft.com/office/drawing/2014/main" id="{AAC33C01-9D2D-4D02-93FF-F103086D177D}"/>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069612A9-3749-4FF3-AFA9-85A485B5FC4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DF7BF6-F32D-4463-A008-80C7538AC499}"/>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3912542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4294967295"/>
          </p:nvPr>
        </p:nvSpPr>
        <p:spPr>
          <a:xfrm>
            <a:off x="838200" y="6356350"/>
            <a:ext cx="2743200" cy="365125"/>
          </a:xfrm>
        </p:spPr>
        <p:txBody>
          <a:bodyPr/>
          <a:lstStyle/>
          <a:p>
            <a:r>
              <a:rPr lang="en-US" altLang="en-US"/>
              <a:t>October 2020</a:t>
            </a:r>
            <a:endParaRPr lang="en-US" altLang="en-US" dirty="0"/>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22</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t>Oct 14	10:30am Pacific, 3:30pm Eastern  (1.5 hours)</a:t>
            </a:r>
          </a:p>
          <a:p>
            <a:r>
              <a:rPr lang="en-US" dirty="0"/>
              <a:t>IEEE 802 Electronic Plenary  -- IEEE 802.15 will meet over two weeks</a:t>
            </a:r>
          </a:p>
          <a:p>
            <a:pPr lvl="1"/>
            <a:r>
              <a:rPr lang="en-US" dirty="0"/>
              <a:t>TG16t Meeting 1		Tuesday Nov 3	   PM2	1-3pm Pacific 4-6pm Eastern</a:t>
            </a:r>
          </a:p>
          <a:p>
            <a:pPr lvl="1"/>
            <a:r>
              <a:rPr lang="en-US" dirty="0"/>
              <a:t>TG16t Meeting 2		Tuesday Nov 11	   PM2	1-3pm Pacific 4-6pm Eastern</a:t>
            </a:r>
          </a:p>
          <a:p>
            <a:pPr lvl="1"/>
            <a:endParaRPr lang="en-US" dirty="0"/>
          </a:p>
          <a:p>
            <a:r>
              <a:rPr lang="en-US" dirty="0"/>
              <a:t>Dec 3 	 11am Pacific, 2pm Eastern</a:t>
            </a:r>
          </a:p>
          <a:p>
            <a:r>
              <a:rPr lang="en-US" dirty="0"/>
              <a:t>January 12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23</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38100" y="3432748"/>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Wave 7">
            <a:extLst>
              <a:ext uri="{FF2B5EF4-FFF2-40B4-BE49-F238E27FC236}">
                <a16:creationId xmlns:a16="http://schemas.microsoft.com/office/drawing/2014/main" id="{119385CF-CABA-422E-B38B-2CD243A28ADF}"/>
              </a:ext>
            </a:extLst>
          </p:cNvPr>
          <p:cNvSpPr/>
          <p:nvPr/>
        </p:nvSpPr>
        <p:spPr>
          <a:xfrm>
            <a:off x="7315200" y="465138"/>
            <a:ext cx="4572000" cy="2362200"/>
          </a:xfrm>
          <a:prstGeom prst="wave">
            <a:avLst>
              <a:gd name="adj1" fmla="val 12500"/>
              <a:gd name="adj2" fmla="val 9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Note: Attendance will be taken for November Meeting. Number of required sessions TBD. Monitor 802.15 WG reflector for details</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4294967295"/>
          </p:nvPr>
        </p:nvSpPr>
        <p:spPr>
          <a:xfrm>
            <a:off x="838200" y="6356350"/>
            <a:ext cx="2743200" cy="365125"/>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October 2020</a:t>
            </a:r>
            <a:endParaRPr lang="en-US" sz="14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24</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dirty="0"/>
              <a:t>March 16-18, 2021 Hyatt Regency Denver Convention Center, 802 Plenary Session</a:t>
            </a:r>
          </a:p>
          <a:p>
            <a:pPr>
              <a:defRPr/>
            </a:pPr>
            <a:endParaRPr lang="en-US" sz="2000" dirty="0"/>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1799" y="342904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4294967295"/>
          </p:nvPr>
        </p:nvSpPr>
        <p:spPr>
          <a:xfrm>
            <a:off x="838200" y="6356350"/>
            <a:ext cx="2743200" cy="365125"/>
          </a:xfrm>
        </p:spPr>
        <p:txBody>
          <a:bodyPr/>
          <a:lstStyle/>
          <a:p>
            <a:pPr>
              <a:defRPr/>
            </a:pPr>
            <a:r>
              <a:rPr lang="en-US"/>
              <a:t>October 2020</a:t>
            </a:r>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3533497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4294967295"/>
          </p:nvPr>
        </p:nvSpPr>
        <p:spPr>
          <a:xfrm>
            <a:off x="838200" y="6356350"/>
            <a:ext cx="2743200" cy="365125"/>
          </a:xfrm>
        </p:spPr>
        <p:txBody>
          <a:bodyPr/>
          <a:lstStyle/>
          <a:p>
            <a:pPr>
              <a:defRPr/>
            </a:pPr>
            <a:r>
              <a:rPr lang="en-US"/>
              <a:t>October 2020</a:t>
            </a:r>
            <a:endParaRPr lang="en-US" dirty="0"/>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spTree>
    <p:extLst>
      <p:ext uri="{BB962C8B-B14F-4D97-AF65-F5344CB8AC3E}">
        <p14:creationId xmlns:p14="http://schemas.microsoft.com/office/powerpoint/2010/main" val="212876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214858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Oct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of Contributions</a:t>
            </a:r>
          </a:p>
          <a:p>
            <a:r>
              <a:rPr lang="en-US" dirty="0"/>
              <a:t>Development of System Requirements Document (SRD)</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a:t>
            </a:r>
            <a:r>
              <a:rPr lang="en-US" dirty="0" err="1"/>
              <a:t>Juha</a:t>
            </a:r>
            <a:r>
              <a:rPr lang="en-US" dirty="0"/>
              <a:t> </a:t>
            </a:r>
            <a:r>
              <a:rPr lang="en-US" dirty="0" err="1"/>
              <a:t>Juntunen</a:t>
            </a:r>
            <a:endParaRPr lang="en-US" dirty="0"/>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2" name="Date Placeholder 1"/>
          <p:cNvSpPr>
            <a:spLocks noGrp="1"/>
          </p:cNvSpPr>
          <p:nvPr>
            <p:ph type="dt" sz="half" idx="4294967295"/>
          </p:nvPr>
        </p:nvSpPr>
        <p:spPr>
          <a:xfrm>
            <a:off x="0" y="6356350"/>
            <a:ext cx="2743200" cy="365125"/>
          </a:xfrm>
        </p:spPr>
        <p:txBody>
          <a:bodyPr/>
          <a:lstStyle/>
          <a:p>
            <a:r>
              <a:rPr lang="en-US"/>
              <a:t>October 2020</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r>
              <a:rPr lang="en-US"/>
              <a:t>October 2020</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a:t>October 2020</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a:t>October 2020</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October 2020</a:t>
            </a:r>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7729</TotalTime>
  <Words>2828</Words>
  <Application>Microsoft Office PowerPoint</Application>
  <PresentationFormat>Widescreen</PresentationFormat>
  <Paragraphs>332</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Helvetica</vt:lpstr>
      <vt:lpstr>Times New Roman</vt:lpstr>
      <vt:lpstr>Custom Design</vt:lpstr>
      <vt:lpstr>PowerPoint Presentation</vt:lpstr>
      <vt:lpstr>WebEx</vt:lpstr>
      <vt:lpstr>TG16t Agenda  Oct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Update on 802.15 WG Leadership</vt:lpstr>
      <vt:lpstr>Call for Contributions – Updated July 13, 2020</vt:lpstr>
      <vt:lpstr>Motion on PAR Modification (July)</vt:lpstr>
      <vt:lpstr>Contributions for October Telecon</vt:lpstr>
      <vt:lpstr>Finalize and Approve Use Cases</vt:lpstr>
      <vt:lpstr>Development of the SRD</vt:lpstr>
      <vt:lpstr>Development of the SRD</vt:lpstr>
      <vt:lpstr>Continuing SRD development</vt:lpstr>
      <vt:lpstr>Revised Project Timeline</vt:lpstr>
      <vt:lpstr>Teleconference Planning</vt:lpstr>
      <vt:lpstr>Upcoming Sessions</vt:lpstr>
      <vt:lpstr>Closing</vt:lpstr>
      <vt:lpstr>Backup / Reference</vt:lpstr>
      <vt:lpstr>Reference material</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204</cp:revision>
  <cp:lastPrinted>1998-02-10T13:28:06Z</cp:lastPrinted>
  <dcterms:created xsi:type="dcterms:W3CDTF">2020-01-06T16:34:14Z</dcterms:created>
  <dcterms:modified xsi:type="dcterms:W3CDTF">2020-10-14T20:39:17Z</dcterms:modified>
</cp:coreProperties>
</file>