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92" r:id="rId15"/>
    <p:sldId id="950" r:id="rId16"/>
    <p:sldId id="988" r:id="rId17"/>
    <p:sldId id="990" r:id="rId18"/>
    <p:sldId id="982" r:id="rId19"/>
    <p:sldId id="981" r:id="rId20"/>
    <p:sldId id="991" r:id="rId21"/>
    <p:sldId id="989" r:id="rId22"/>
    <p:sldId id="256" r:id="rId23"/>
    <p:sldId id="965" r:id="rId24"/>
    <p:sldId id="314" r:id="rId25"/>
    <p:sldId id="985" r:id="rId26"/>
    <p:sldId id="983" r:id="rId27"/>
    <p:sldId id="964"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8" d="100"/>
          <a:sy n="128" d="100"/>
        </p:scale>
        <p:origin x="138" y="16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October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doc.:IEEE802.15-20-0285r0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182-03-016t-system-requirements-document-srd-outline-for-16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5790547@epri.webex.com" TargetMode="External"/><Relationship Id="rId2" Type="http://schemas.openxmlformats.org/officeDocument/2006/relationships/hyperlink" Target="https://epri.webex.com/epri/j.php?MTID=mc807ea20524fae6e4e07e1fd2bd4e1eb"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22a0c9a6c4ab1745fda3fe8cda4df9b9" TargetMode="External"/><Relationship Id="rId4" Type="http://schemas.openxmlformats.org/officeDocument/2006/relationships/hyperlink" Target="https://epri.webex.com/epri/j.php?MTID=mf66470072ec6b613429a56c639e5d6eb"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September Interim Teleconference – Sept 17,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2020-10-13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October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October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October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4332C63-A1E6-4B8C-A69B-EDB6E65B6471}"/>
              </a:ext>
            </a:extLst>
          </p:cNvPr>
          <p:cNvPicPr>
            <a:picLocks noChangeAspect="1"/>
          </p:cNvPicPr>
          <p:nvPr/>
        </p:nvPicPr>
        <p:blipFill>
          <a:blip r:embed="rId2"/>
          <a:stretch>
            <a:fillRect/>
          </a:stretch>
        </p:blipFill>
        <p:spPr>
          <a:xfrm>
            <a:off x="1524000" y="3004656"/>
            <a:ext cx="8534400" cy="3463235"/>
          </a:xfrm>
          <a:prstGeom prst="rect">
            <a:avLst/>
          </a:prstGeom>
        </p:spPr>
      </p:pic>
      <p:sp>
        <p:nvSpPr>
          <p:cNvPr id="2" name="Title 1">
            <a:extLst>
              <a:ext uri="{FF2B5EF4-FFF2-40B4-BE49-F238E27FC236}">
                <a16:creationId xmlns:a16="http://schemas.microsoft.com/office/drawing/2014/main" id="{ED000872-8C91-4AFD-90A4-21AD167668E7}"/>
              </a:ext>
            </a:extLst>
          </p:cNvPr>
          <p:cNvSpPr>
            <a:spLocks noGrp="1"/>
          </p:cNvSpPr>
          <p:nvPr>
            <p:ph type="title"/>
          </p:nvPr>
        </p:nvSpPr>
        <p:spPr/>
        <p:txBody>
          <a:bodyPr/>
          <a:lstStyle/>
          <a:p>
            <a:r>
              <a:rPr lang="en-US" dirty="0"/>
              <a:t>Update on 802.15 WG Leadership</a:t>
            </a:r>
          </a:p>
        </p:txBody>
      </p:sp>
      <p:sp>
        <p:nvSpPr>
          <p:cNvPr id="3" name="Content Placeholder 2">
            <a:extLst>
              <a:ext uri="{FF2B5EF4-FFF2-40B4-BE49-F238E27FC236}">
                <a16:creationId xmlns:a16="http://schemas.microsoft.com/office/drawing/2014/main" id="{156657AD-AB48-473A-9F2F-FCA1E6004DFB}"/>
              </a:ext>
            </a:extLst>
          </p:cNvPr>
          <p:cNvSpPr>
            <a:spLocks noGrp="1"/>
          </p:cNvSpPr>
          <p:nvPr>
            <p:ph idx="1"/>
          </p:nvPr>
        </p:nvSpPr>
        <p:spPr/>
        <p:txBody>
          <a:bodyPr/>
          <a:lstStyle/>
          <a:p>
            <a:r>
              <a:rPr lang="en-US" dirty="0"/>
              <a:t>Our 802.15 WG chair, long time colleague and friend, Bob </a:t>
            </a:r>
            <a:r>
              <a:rPr lang="en-US" dirty="0" err="1"/>
              <a:t>Heile</a:t>
            </a:r>
            <a:r>
              <a:rPr lang="en-US" dirty="0"/>
              <a:t>, passed away on September 24</a:t>
            </a:r>
            <a:r>
              <a:rPr lang="en-US" baseline="30000" dirty="0"/>
              <a:t>th</a:t>
            </a:r>
            <a:r>
              <a:rPr lang="en-US" dirty="0"/>
              <a:t>. </a:t>
            </a:r>
          </a:p>
          <a:p>
            <a:r>
              <a:rPr lang="en-US" dirty="0"/>
              <a:t>Pat Kinney is the chair of the 802.15 Working Group. </a:t>
            </a:r>
          </a:p>
          <a:p>
            <a:endParaRPr lang="en-US" dirty="0"/>
          </a:p>
          <a:p>
            <a:endParaRPr lang="en-US" dirty="0"/>
          </a:p>
        </p:txBody>
      </p:sp>
      <p:sp>
        <p:nvSpPr>
          <p:cNvPr id="4" name="Footer Placeholder 3">
            <a:extLst>
              <a:ext uri="{FF2B5EF4-FFF2-40B4-BE49-F238E27FC236}">
                <a16:creationId xmlns:a16="http://schemas.microsoft.com/office/drawing/2014/main" id="{E4C23E1C-3781-498F-9AB8-81B58B9FD2DA}"/>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A68831FF-5FA0-4C2D-A564-9AE5ED95CA0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3392181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(July)</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a:t>
            </a:r>
          </a:p>
          <a:p>
            <a:endParaRPr lang="en-US" dirty="0"/>
          </a:p>
          <a:p>
            <a:r>
              <a:rPr lang="en-US" dirty="0"/>
              <a:t>PAR Modification on Agenda for 802 EC for November and submitted to NesCom.</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2253725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October Telecon</a:t>
            </a:r>
          </a:p>
        </p:txBody>
      </p:sp>
      <p:graphicFrame>
        <p:nvGraphicFramePr>
          <p:cNvPr id="7" name="Content Placeholder 6">
            <a:extLst>
              <a:ext uri="{FF2B5EF4-FFF2-40B4-BE49-F238E27FC236}">
                <a16:creationId xmlns:a16="http://schemas.microsoft.com/office/drawing/2014/main" id="{548F3257-A9FB-4A05-B6F5-9DE963523ACC}"/>
              </a:ext>
            </a:extLst>
          </p:cNvPr>
          <p:cNvGraphicFramePr>
            <a:graphicFrameLocks noGrp="1"/>
          </p:cNvGraphicFramePr>
          <p:nvPr>
            <p:ph idx="1"/>
            <p:extLst>
              <p:ext uri="{D42A27DB-BD31-4B8C-83A1-F6EECF244321}">
                <p14:modId xmlns:p14="http://schemas.microsoft.com/office/powerpoint/2010/main" val="1474426455"/>
              </p:ext>
            </p:extLst>
          </p:nvPr>
        </p:nvGraphicFramePr>
        <p:xfrm>
          <a:off x="1143000" y="1528206"/>
          <a:ext cx="10439397" cy="3801587"/>
        </p:xfrm>
        <a:graphic>
          <a:graphicData uri="http://schemas.openxmlformats.org/drawingml/2006/table">
            <a:tbl>
              <a:tblPr/>
              <a:tblGrid>
                <a:gridCol w="1159933">
                  <a:extLst>
                    <a:ext uri="{9D8B030D-6E8A-4147-A177-3AD203B41FA5}">
                      <a16:colId xmlns:a16="http://schemas.microsoft.com/office/drawing/2014/main" val="2297743968"/>
                    </a:ext>
                  </a:extLst>
                </a:gridCol>
                <a:gridCol w="1159933">
                  <a:extLst>
                    <a:ext uri="{9D8B030D-6E8A-4147-A177-3AD203B41FA5}">
                      <a16:colId xmlns:a16="http://schemas.microsoft.com/office/drawing/2014/main" val="3374780847"/>
                    </a:ext>
                  </a:extLst>
                </a:gridCol>
                <a:gridCol w="1159933">
                  <a:extLst>
                    <a:ext uri="{9D8B030D-6E8A-4147-A177-3AD203B41FA5}">
                      <a16:colId xmlns:a16="http://schemas.microsoft.com/office/drawing/2014/main" val="4177082225"/>
                    </a:ext>
                  </a:extLst>
                </a:gridCol>
                <a:gridCol w="1159933">
                  <a:extLst>
                    <a:ext uri="{9D8B030D-6E8A-4147-A177-3AD203B41FA5}">
                      <a16:colId xmlns:a16="http://schemas.microsoft.com/office/drawing/2014/main" val="2245265990"/>
                    </a:ext>
                  </a:extLst>
                </a:gridCol>
                <a:gridCol w="1159933">
                  <a:extLst>
                    <a:ext uri="{9D8B030D-6E8A-4147-A177-3AD203B41FA5}">
                      <a16:colId xmlns:a16="http://schemas.microsoft.com/office/drawing/2014/main" val="1291147769"/>
                    </a:ext>
                  </a:extLst>
                </a:gridCol>
                <a:gridCol w="1159933">
                  <a:extLst>
                    <a:ext uri="{9D8B030D-6E8A-4147-A177-3AD203B41FA5}">
                      <a16:colId xmlns:a16="http://schemas.microsoft.com/office/drawing/2014/main" val="3894252219"/>
                    </a:ext>
                  </a:extLst>
                </a:gridCol>
                <a:gridCol w="1159933">
                  <a:extLst>
                    <a:ext uri="{9D8B030D-6E8A-4147-A177-3AD203B41FA5}">
                      <a16:colId xmlns:a16="http://schemas.microsoft.com/office/drawing/2014/main" val="39458733"/>
                    </a:ext>
                  </a:extLst>
                </a:gridCol>
                <a:gridCol w="1159933">
                  <a:extLst>
                    <a:ext uri="{9D8B030D-6E8A-4147-A177-3AD203B41FA5}">
                      <a16:colId xmlns:a16="http://schemas.microsoft.com/office/drawing/2014/main" val="1169751767"/>
                    </a:ext>
                  </a:extLst>
                </a:gridCol>
                <a:gridCol w="1159933">
                  <a:extLst>
                    <a:ext uri="{9D8B030D-6E8A-4147-A177-3AD203B41FA5}">
                      <a16:colId xmlns:a16="http://schemas.microsoft.com/office/drawing/2014/main" val="358030847"/>
                    </a:ext>
                  </a:extLst>
                </a:gridCol>
              </a:tblGrid>
              <a:tr h="1301750">
                <a:tc>
                  <a:txBody>
                    <a:bodyPr/>
                    <a:lstStyle/>
                    <a:p>
                      <a:r>
                        <a:rPr lang="en-US" dirty="0"/>
                        <a:t>07-Oct-2020 ET</a:t>
                      </a:r>
                    </a:p>
                  </a:txBody>
                  <a:tcPr anchor="ctr">
                    <a:lnL>
                      <a:noFill/>
                    </a:lnL>
                    <a:lnR>
                      <a:noFill/>
                    </a:lnR>
                    <a:lnT>
                      <a:noFill/>
                    </a:lnT>
                    <a:lnB>
                      <a:noFill/>
                    </a:lnB>
                  </a:tcPr>
                </a:tc>
                <a:tc>
                  <a:txBody>
                    <a:bodyPr/>
                    <a:lstStyle/>
                    <a:p>
                      <a:r>
                        <a:rPr lang="en-US"/>
                        <a:t>2020</a:t>
                      </a:r>
                    </a:p>
                  </a:txBody>
                  <a:tcPr anchor="ctr">
                    <a:lnL>
                      <a:noFill/>
                    </a:lnL>
                    <a:lnR>
                      <a:noFill/>
                    </a:lnR>
                    <a:lnT>
                      <a:noFill/>
                    </a:lnT>
                    <a:lnB>
                      <a:noFill/>
                    </a:lnB>
                  </a:tcPr>
                </a:tc>
                <a:tc>
                  <a:txBody>
                    <a:bodyPr/>
                    <a:lstStyle/>
                    <a:p>
                      <a:r>
                        <a:rPr lang="en-US"/>
                        <a:t>182</a:t>
                      </a:r>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System Requirements Document (SRD) outline for 16t</a:t>
                      </a:r>
                    </a:p>
                  </a:txBody>
                  <a:tcPr anchor="ctr">
                    <a:lnL>
                      <a:noFill/>
                    </a:lnL>
                    <a:lnR>
                      <a:noFill/>
                    </a:lnR>
                    <a:lnT>
                      <a:noFill/>
                    </a:lnT>
                    <a:lnB>
                      <a:noFill/>
                    </a:lnB>
                  </a:tcPr>
                </a:tc>
                <a:tc>
                  <a:txBody>
                    <a:bodyPr/>
                    <a:lstStyle/>
                    <a:p>
                      <a:r>
                        <a:rPr lang="fr-FR"/>
                        <a:t>Michael Gagne (AURA Network Systems)</a:t>
                      </a:r>
                    </a:p>
                  </a:txBody>
                  <a:tcPr anchor="ctr">
                    <a:lnL>
                      <a:noFill/>
                    </a:lnL>
                    <a:lnR>
                      <a:noFill/>
                    </a:lnR>
                    <a:lnT>
                      <a:noFill/>
                    </a:lnT>
                    <a:lnB>
                      <a:noFill/>
                    </a:lnB>
                  </a:tcPr>
                </a:tc>
                <a:tc>
                  <a:txBody>
                    <a:bodyPr/>
                    <a:lstStyle/>
                    <a:p>
                      <a:r>
                        <a:rPr lang="en-US" dirty="0"/>
                        <a:t>07-Oct-2020 11:27:47 ET</a:t>
                      </a:r>
                    </a:p>
                  </a:txBody>
                  <a:tcPr anchor="ctr">
                    <a:lnL>
                      <a:noFill/>
                    </a:lnL>
                    <a:lnR>
                      <a:noFill/>
                    </a:lnR>
                    <a:lnT>
                      <a:noFill/>
                    </a:lnT>
                    <a:lnB>
                      <a:noFill/>
                    </a:lnB>
                  </a:tcPr>
                </a:tc>
                <a:tc>
                  <a:txBody>
                    <a:bodyPr/>
                    <a:lstStyle/>
                    <a:p>
                      <a:endParaRPr lang="en-US" sz="1400" dirty="0"/>
                    </a:p>
                  </a:txBody>
                  <a:tcPr marL="72522" marR="72522" marT="36261" marB="36261" anchor="ctr">
                    <a:lnL>
                      <a:noFill/>
                    </a:lnL>
                    <a:lnR>
                      <a:noFill/>
                    </a:lnR>
                    <a:lnT>
                      <a:noFill/>
                    </a:lnT>
                    <a:lnB>
                      <a:noFill/>
                    </a:lnB>
                  </a:tcPr>
                </a:tc>
                <a:extLst>
                  <a:ext uri="{0D108BD9-81ED-4DB2-BD59-A6C34878D82A}">
                    <a16:rowId xmlns:a16="http://schemas.microsoft.com/office/drawing/2014/main" val="1463048416"/>
                  </a:ext>
                </a:extLst>
              </a:tr>
              <a:tr h="1789907">
                <a:tc>
                  <a:txBody>
                    <a:bodyPr/>
                    <a:lstStyle/>
                    <a:p>
                      <a:r>
                        <a:rPr lang="en-US" sz="1400" dirty="0"/>
                        <a:t>17-Sep-2020 ET</a:t>
                      </a:r>
                    </a:p>
                  </a:txBody>
                  <a:tcPr marL="72522" marR="72522" marT="36261" marB="36261" anchor="ctr">
                    <a:lnL>
                      <a:noFill/>
                    </a:lnL>
                    <a:lnR>
                      <a:noFill/>
                    </a:lnR>
                    <a:lnT>
                      <a:noFill/>
                    </a:lnT>
                    <a:lnB>
                      <a:noFill/>
                    </a:lnB>
                  </a:tcPr>
                </a:tc>
                <a:tc>
                  <a:txBody>
                    <a:bodyPr/>
                    <a:lstStyle/>
                    <a:p>
                      <a:r>
                        <a:rPr lang="en-US" sz="1400"/>
                        <a:t>2020</a:t>
                      </a:r>
                    </a:p>
                  </a:txBody>
                  <a:tcPr marL="72522" marR="72522" marT="36261" marB="36261" anchor="ctr">
                    <a:lnL>
                      <a:noFill/>
                    </a:lnL>
                    <a:lnR>
                      <a:noFill/>
                    </a:lnR>
                    <a:lnT>
                      <a:noFill/>
                    </a:lnT>
                    <a:lnB>
                      <a:noFill/>
                    </a:lnB>
                  </a:tcPr>
                </a:tc>
                <a:tc>
                  <a:txBody>
                    <a:bodyPr/>
                    <a:lstStyle/>
                    <a:p>
                      <a:r>
                        <a:rPr lang="en-US" sz="1400" dirty="0"/>
                        <a:t>182</a:t>
                      </a:r>
                    </a:p>
                  </a:txBody>
                  <a:tcPr marL="72522" marR="72522" marT="36261" marB="36261" anchor="ctr">
                    <a:lnL>
                      <a:noFill/>
                    </a:lnL>
                    <a:lnR>
                      <a:noFill/>
                    </a:lnR>
                    <a:lnT>
                      <a:noFill/>
                    </a:lnT>
                    <a:lnB>
                      <a:noFill/>
                    </a:lnB>
                  </a:tcPr>
                </a:tc>
                <a:tc>
                  <a:txBody>
                    <a:bodyPr/>
                    <a:lstStyle/>
                    <a:p>
                      <a:r>
                        <a:rPr lang="en-US" sz="1400" dirty="0"/>
                        <a:t>3</a:t>
                      </a:r>
                    </a:p>
                  </a:txBody>
                  <a:tcPr marL="72522" marR="72522" marT="36261" marB="36261" anchor="ctr">
                    <a:lnL>
                      <a:noFill/>
                    </a:lnL>
                    <a:lnR>
                      <a:noFill/>
                    </a:lnR>
                    <a:lnT>
                      <a:noFill/>
                    </a:lnT>
                    <a:lnB>
                      <a:noFill/>
                    </a:lnB>
                  </a:tcPr>
                </a:tc>
                <a:tc>
                  <a:txBody>
                    <a:bodyPr/>
                    <a:lstStyle/>
                    <a:p>
                      <a:r>
                        <a:rPr lang="en-US" sz="1400"/>
                        <a:t>TG16t</a:t>
                      </a:r>
                    </a:p>
                  </a:txBody>
                  <a:tcPr marL="72522" marR="72522" marT="36261" marB="36261" anchor="ctr">
                    <a:lnL>
                      <a:noFill/>
                    </a:lnL>
                    <a:lnR>
                      <a:noFill/>
                    </a:lnR>
                    <a:lnT>
                      <a:noFill/>
                    </a:lnT>
                    <a:lnB>
                      <a:noFill/>
                    </a:lnB>
                  </a:tcPr>
                </a:tc>
                <a:tc>
                  <a:txBody>
                    <a:bodyPr/>
                    <a:lstStyle/>
                    <a:p>
                      <a:r>
                        <a:rPr lang="en-US" sz="1400"/>
                        <a:t>System Requirements Document (SRD) outline for 16t</a:t>
                      </a:r>
                    </a:p>
                  </a:txBody>
                  <a:tcPr marL="72522" marR="72522" marT="36261" marB="36261" anchor="ctr">
                    <a:lnL>
                      <a:noFill/>
                    </a:lnL>
                    <a:lnR>
                      <a:noFill/>
                    </a:lnR>
                    <a:lnT>
                      <a:noFill/>
                    </a:lnT>
                    <a:lnB>
                      <a:noFill/>
                    </a:lnB>
                  </a:tcPr>
                </a:tc>
                <a:tc>
                  <a:txBody>
                    <a:bodyPr/>
                    <a:lstStyle/>
                    <a:p>
                      <a:r>
                        <a:rPr lang="en-US" sz="1400"/>
                        <a:t>Menashe Shahar (Ondas)</a:t>
                      </a:r>
                    </a:p>
                  </a:txBody>
                  <a:tcPr marL="72522" marR="72522" marT="36261" marB="36261" anchor="ctr">
                    <a:lnL>
                      <a:noFill/>
                    </a:lnL>
                    <a:lnR>
                      <a:noFill/>
                    </a:lnR>
                    <a:lnT>
                      <a:noFill/>
                    </a:lnT>
                    <a:lnB>
                      <a:noFill/>
                    </a:lnB>
                  </a:tcPr>
                </a:tc>
                <a:tc>
                  <a:txBody>
                    <a:bodyPr/>
                    <a:lstStyle/>
                    <a:p>
                      <a:r>
                        <a:rPr lang="en-US" sz="1400"/>
                        <a:t>17-Sep-2020 13:07:40 ET</a:t>
                      </a:r>
                    </a:p>
                  </a:txBody>
                  <a:tcPr marL="72522" marR="72522" marT="36261" marB="36261" anchor="ctr">
                    <a:lnL>
                      <a:noFill/>
                    </a:lnL>
                    <a:lnR>
                      <a:noFill/>
                    </a:lnR>
                    <a:lnT>
                      <a:noFill/>
                    </a:lnT>
                    <a:lnB>
                      <a:noFill/>
                    </a:lnB>
                  </a:tcPr>
                </a:tc>
                <a:tc>
                  <a:txBody>
                    <a:bodyPr/>
                    <a:lstStyle/>
                    <a:p>
                      <a:r>
                        <a:rPr lang="en-US" sz="1400" dirty="0">
                          <a:hlinkClick r:id="rId2"/>
                        </a:rPr>
                        <a:t>Download</a:t>
                      </a:r>
                      <a:endParaRPr lang="en-US" sz="1400" dirty="0"/>
                    </a:p>
                  </a:txBody>
                  <a:tcPr marL="72522" marR="72522" marT="36261" marB="36261" anchor="ctr">
                    <a:lnL>
                      <a:noFill/>
                    </a:lnL>
                    <a:lnR>
                      <a:noFill/>
                    </a:lnR>
                    <a:lnT>
                      <a:noFill/>
                    </a:lnT>
                    <a:lnB>
                      <a:noFill/>
                    </a:lnB>
                  </a:tcPr>
                </a:tc>
                <a:extLst>
                  <a:ext uri="{0D108BD9-81ED-4DB2-BD59-A6C34878D82A}">
                    <a16:rowId xmlns:a16="http://schemas.microsoft.com/office/drawing/2014/main" val="1262040844"/>
                  </a:ext>
                </a:extLst>
              </a:tr>
            </a:tbl>
          </a:graphicData>
        </a:graphic>
      </p:graphicFrame>
      <p:sp>
        <p:nvSpPr>
          <p:cNvPr id="4" name="Date Placeholder 3">
            <a:extLst>
              <a:ext uri="{FF2B5EF4-FFF2-40B4-BE49-F238E27FC236}">
                <a16:creationId xmlns:a16="http://schemas.microsoft.com/office/drawing/2014/main" id="{30F8A92C-4DC5-41A1-8C99-5108250CC667}"/>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0DBE7FD9-8847-4FB0-8CF7-82AE83CE6CE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4BA2BAD-AC93-4075-AF24-67FFDC096CC4}"/>
              </a:ext>
            </a:extLst>
          </p:cNvPr>
          <p:cNvSpPr>
            <a:spLocks noGrp="1"/>
          </p:cNvSpPr>
          <p:nvPr>
            <p:ph type="sldNum" sz="quarter" idx="12"/>
          </p:nvPr>
        </p:nvSpPr>
        <p:spPr/>
        <p:txBody>
          <a:bodyPr/>
          <a:lstStyle/>
          <a:p>
            <a:fld id="{07EF11DD-EAC9-418C-AFCF-9D5EFABD0DDC}" type="slidenum">
              <a:rPr lang="en-US" smtClean="0"/>
              <a:t>17</a:t>
            </a:fld>
            <a:endParaRPr lang="en-US"/>
          </a:p>
        </p:txBody>
      </p:sp>
      <p:sp>
        <p:nvSpPr>
          <p:cNvPr id="3" name="Arrow: Right 2">
            <a:extLst>
              <a:ext uri="{FF2B5EF4-FFF2-40B4-BE49-F238E27FC236}">
                <a16:creationId xmlns:a16="http://schemas.microsoft.com/office/drawing/2014/main" id="{361CF40E-1F70-436B-9891-791AF44C2E70}"/>
              </a:ext>
            </a:extLst>
          </p:cNvPr>
          <p:cNvSpPr/>
          <p:nvPr/>
        </p:nvSpPr>
        <p:spPr>
          <a:xfrm>
            <a:off x="147034" y="4038600"/>
            <a:ext cx="9906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Carry-over</a:t>
            </a:r>
          </a:p>
        </p:txBody>
      </p:sp>
    </p:spTree>
    <p:extLst>
      <p:ext uri="{BB962C8B-B14F-4D97-AF65-F5344CB8AC3E}">
        <p14:creationId xmlns:p14="http://schemas.microsoft.com/office/powerpoint/2010/main" val="123118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85000" lnSpcReduction="20000"/>
          </a:bodyPr>
          <a:lstStyle/>
          <a:p>
            <a:r>
              <a:rPr lang="en-US" dirty="0"/>
              <a:t>Frequency Band Layout Document</a:t>
            </a:r>
          </a:p>
          <a:p>
            <a:pPr lvl="1"/>
            <a:r>
              <a:rPr lang="en-US" dirty="0"/>
              <a:t>Version uploaded after August call - </a:t>
            </a:r>
            <a:r>
              <a:rPr lang="en-US" dirty="0">
                <a:hlinkClick r:id="rId2"/>
              </a:rPr>
              <a:t>IEEE802.15-20-0055r4</a:t>
            </a:r>
            <a:endParaRPr lang="en-US" dirty="0"/>
          </a:p>
          <a:p>
            <a:pPr lvl="1"/>
            <a:endParaRPr lang="en-US" dirty="0"/>
          </a:p>
          <a:p>
            <a:pPr lvl="1"/>
            <a:r>
              <a:rPr lang="en-US" dirty="0"/>
              <a:t>At September telcon, the TG affirmed document </a:t>
            </a:r>
            <a:r>
              <a:rPr lang="en-US" dirty="0">
                <a:hlinkClick r:id="rId2"/>
              </a:rPr>
              <a:t>IEEE802.15-20-0055r4</a:t>
            </a:r>
            <a:r>
              <a:rPr lang="en-US" dirty="0"/>
              <a:t> as final frequency band layout </a:t>
            </a:r>
          </a:p>
          <a:p>
            <a:pPr lvl="1"/>
            <a:r>
              <a:rPr lang="en-US" dirty="0"/>
              <a:t>We can include additional contributions if needed</a:t>
            </a:r>
          </a:p>
          <a:p>
            <a:pPr lvl="1"/>
            <a:endParaRPr lang="en-US" dirty="0"/>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October call (hopefully approve and finalize Use Case)</a:t>
            </a:r>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743276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92500" lnSpcReduction="10000"/>
          </a:bodyPr>
          <a:lstStyle/>
          <a:p>
            <a:r>
              <a:rPr lang="en-US" dirty="0"/>
              <a:t>Menashe contribution 182r3 (discussion carry over from September)</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85000" lnSpcReduction="20000"/>
          </a:bodyPr>
          <a:lstStyle/>
          <a:p>
            <a:pPr marL="0" indent="0">
              <a:buNone/>
            </a:pPr>
            <a:r>
              <a:rPr lang="en-US" dirty="0"/>
              <a:t>    </a:t>
            </a:r>
            <a:br>
              <a:rPr lang="en-US" dirty="0"/>
            </a:br>
            <a:r>
              <a:rPr lang="en-US" u="sng" dirty="0">
                <a:hlinkClick r:id="rId2"/>
              </a:rPr>
              <a:t>Join WebEx meeting</a:t>
            </a:r>
            <a:r>
              <a:rPr lang="en-US" dirty="0"/>
              <a:t>   </a:t>
            </a:r>
            <a:br>
              <a:rPr lang="en-US" dirty="0"/>
            </a:br>
            <a:r>
              <a:rPr lang="en-US" dirty="0" err="1"/>
              <a:t>Meeting</a:t>
            </a:r>
            <a:r>
              <a:rPr lang="en-US" dirty="0"/>
              <a:t> number: 171 579 0547  Meeting password: uDJPqVY3H24    </a:t>
            </a:r>
            <a:br>
              <a:rPr lang="en-US" dirty="0"/>
            </a:br>
            <a:br>
              <a:rPr lang="en-US" dirty="0"/>
            </a:br>
            <a:r>
              <a:rPr lang="en-US" dirty="0"/>
              <a:t>Join from a video conferencing system or application</a:t>
            </a:r>
            <a:br>
              <a:rPr lang="en-US" dirty="0"/>
            </a:br>
            <a:r>
              <a:rPr lang="en-US" dirty="0"/>
              <a:t>Dial </a:t>
            </a:r>
            <a:r>
              <a:rPr lang="en-US" u="sng" dirty="0">
                <a:hlinkClick r:id="rId3"/>
              </a:rPr>
              <a:t>1715790547@epri.webex.com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171 579 0547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 </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2947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November plenary sessions?</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2542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a:t>October 2020</a:t>
            </a:r>
            <a:endParaRPr lang="en-US" altLang="en-US" dirty="0"/>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11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38100" y="3432748"/>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Wave 7">
            <a:extLst>
              <a:ext uri="{FF2B5EF4-FFF2-40B4-BE49-F238E27FC236}">
                <a16:creationId xmlns:a16="http://schemas.microsoft.com/office/drawing/2014/main" id="{119385CF-CABA-422E-B38B-2CD243A28ADF}"/>
              </a:ext>
            </a:extLst>
          </p:cNvPr>
          <p:cNvSpPr/>
          <p:nvPr/>
        </p:nvSpPr>
        <p:spPr>
          <a:xfrm>
            <a:off x="7315200" y="465138"/>
            <a:ext cx="4572000" cy="2362200"/>
          </a:xfrm>
          <a:prstGeom prst="wave">
            <a:avLst>
              <a:gd name="adj1" fmla="val 12500"/>
              <a:gd name="adj2" fmla="val 9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 Attendance will be taken for November Meeting. Number of required sessions TBD. Monitor 802.15 WG reflector for details</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October 2020</a:t>
            </a:r>
            <a:endParaRPr lang="en-US" sz="14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a:t>October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33497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4294967295"/>
          </p:nvPr>
        </p:nvSpPr>
        <p:spPr>
          <a:xfrm>
            <a:off x="838200" y="6356350"/>
            <a:ext cx="2743200" cy="365125"/>
          </a:xfrm>
        </p:spPr>
        <p:txBody>
          <a:bodyPr/>
          <a:lstStyle/>
          <a:p>
            <a:pPr>
              <a:defRPr/>
            </a:pPr>
            <a:r>
              <a:rPr lang="en-US"/>
              <a:t>October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212876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14858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Oct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a:t>October 2020</a:t>
            </a:r>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a:t>October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a:t>October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a:t>October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a:t>October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October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7643</TotalTime>
  <Words>2747</Words>
  <Application>Microsoft Office PowerPoint</Application>
  <PresentationFormat>Widescreen</PresentationFormat>
  <Paragraphs>311</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WebEx</vt:lpstr>
      <vt:lpstr>TG16t Agenda  Oct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Update on 802.15 WG Leadership</vt:lpstr>
      <vt:lpstr>Call for Contributions – Updated July 13, 2020</vt:lpstr>
      <vt:lpstr>Motion on PAR Modification (July)</vt:lpstr>
      <vt:lpstr>Contributions for October Telecon</vt:lpstr>
      <vt:lpstr>Finalize and Approve Use Cases</vt:lpstr>
      <vt:lpstr>Development of the SRD</vt:lpstr>
      <vt:lpstr>Development of the SRD</vt:lpstr>
      <vt:lpstr>Continuing SRD development</vt:lpstr>
      <vt:lpstr>Revised Project Timeline</vt:lpstr>
      <vt:lpstr>Teleconference Planning</vt:lpstr>
      <vt:lpstr>Upcoming Sessions</vt:lpstr>
      <vt:lpstr>Closing</vt:lpstr>
      <vt:lpstr>Backup / Reference</vt:lpstr>
      <vt:lpstr>Reference material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198</cp:revision>
  <cp:lastPrinted>1998-02-10T13:28:06Z</cp:lastPrinted>
  <dcterms:created xsi:type="dcterms:W3CDTF">2020-01-06T16:34:14Z</dcterms:created>
  <dcterms:modified xsi:type="dcterms:W3CDTF">2020-10-13T14:37:58Z</dcterms:modified>
</cp:coreProperties>
</file>