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9"/>
  </p:notesMasterIdLst>
  <p:handoutMasterIdLst>
    <p:handoutMasterId r:id="rId40"/>
  </p:handoutMasterIdLst>
  <p:sldIdLst>
    <p:sldId id="259" r:id="rId2"/>
    <p:sldId id="354" r:id="rId3"/>
    <p:sldId id="355" r:id="rId4"/>
    <p:sldId id="356" r:id="rId5"/>
    <p:sldId id="357" r:id="rId6"/>
    <p:sldId id="358" r:id="rId7"/>
    <p:sldId id="359" r:id="rId8"/>
    <p:sldId id="360" r:id="rId9"/>
    <p:sldId id="363" r:id="rId10"/>
    <p:sldId id="403" r:id="rId11"/>
    <p:sldId id="362" r:id="rId12"/>
    <p:sldId id="364" r:id="rId13"/>
    <p:sldId id="361" r:id="rId14"/>
    <p:sldId id="399" r:id="rId15"/>
    <p:sldId id="400" r:id="rId16"/>
    <p:sldId id="401" r:id="rId17"/>
    <p:sldId id="402" r:id="rId18"/>
    <p:sldId id="365" r:id="rId19"/>
    <p:sldId id="404" r:id="rId20"/>
    <p:sldId id="414" r:id="rId21"/>
    <p:sldId id="373" r:id="rId22"/>
    <p:sldId id="343" r:id="rId23"/>
    <p:sldId id="366" r:id="rId24"/>
    <p:sldId id="352" r:id="rId25"/>
    <p:sldId id="410" r:id="rId26"/>
    <p:sldId id="351" r:id="rId27"/>
    <p:sldId id="353" r:id="rId28"/>
    <p:sldId id="412" r:id="rId29"/>
    <p:sldId id="369" r:id="rId30"/>
    <p:sldId id="372" r:id="rId31"/>
    <p:sldId id="375" r:id="rId32"/>
    <p:sldId id="376" r:id="rId33"/>
    <p:sldId id="413" r:id="rId34"/>
    <p:sldId id="398" r:id="rId35"/>
    <p:sldId id="395" r:id="rId36"/>
    <p:sldId id="396" r:id="rId37"/>
    <p:sldId id="397" r:id="rId3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Default Section" id="{B93252DE-7F21-EC4F-A551-33669F4B7690}">
          <p14:sldIdLst>
            <p14:sldId id="259"/>
            <p14:sldId id="354"/>
            <p14:sldId id="355"/>
            <p14:sldId id="356"/>
            <p14:sldId id="357"/>
            <p14:sldId id="358"/>
            <p14:sldId id="359"/>
            <p14:sldId id="360"/>
            <p14:sldId id="363"/>
            <p14:sldId id="403"/>
            <p14:sldId id="362"/>
            <p14:sldId id="364"/>
            <p14:sldId id="361"/>
            <p14:sldId id="399"/>
            <p14:sldId id="400"/>
            <p14:sldId id="401"/>
            <p14:sldId id="402"/>
          </p14:sldIdLst>
        </p14:section>
        <p14:section name="Untitled Section" id="{B77A819B-17D8-7B4E-AEE1-4D299F78B7CB}">
          <p14:sldIdLst>
            <p14:sldId id="365"/>
            <p14:sldId id="404"/>
            <p14:sldId id="414"/>
            <p14:sldId id="373"/>
            <p14:sldId id="343"/>
            <p14:sldId id="366"/>
            <p14:sldId id="352"/>
            <p14:sldId id="410"/>
            <p14:sldId id="351"/>
            <p14:sldId id="353"/>
            <p14:sldId id="412"/>
            <p14:sldId id="369"/>
            <p14:sldId id="372"/>
            <p14:sldId id="375"/>
            <p14:sldId id="376"/>
            <p14:sldId id="413"/>
            <p14:sldId id="398"/>
            <p14:sldId id="395"/>
            <p14:sldId id="396"/>
            <p14:sldId id="39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hn DAmbrosia" initials="JD" lastIdx="1" clrIdx="0">
    <p:extLst>
      <p:ext uri="{19B8F6BF-5375-455C-9EA6-DF929625EA0E}">
        <p15:presenceInfo xmlns:p15="http://schemas.microsoft.com/office/powerpoint/2012/main" userId="a76b78698ac40a9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7117" autoAdjust="0"/>
    <p:restoredTop sz="96143" autoAdjust="0"/>
  </p:normalViewPr>
  <p:slideViewPr>
    <p:cSldViewPr>
      <p:cViewPr varScale="1">
        <p:scale>
          <a:sx n="130" d="100"/>
          <a:sy n="130" d="100"/>
        </p:scale>
        <p:origin x="1760" y="19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22D95508-F5C3-4946-AE61-4A904CF7919A}" type="slidenum">
              <a:rPr lang="en-US"/>
              <a:pPr/>
              <a:t>2</a:t>
            </a:fld>
            <a:endParaRPr lang="en-US"/>
          </a:p>
        </p:txBody>
      </p:sp>
      <p:sp>
        <p:nvSpPr>
          <p:cNvPr id="13315" name="Rectangle 1026"/>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2B0DD6D2-FA48-F34D-80FC-80C3F1969D20}" type="slidenum">
              <a:rPr lang="en-US"/>
              <a:pPr/>
              <a:t>6</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959D19-1FE8-493D-A0E2-ED883022503F}" type="slidenum">
              <a:rPr lang="en-US" altLang="en-US" smtClean="0"/>
              <a:pPr/>
              <a:t>24</a:t>
            </a:fld>
            <a:endParaRPr lang="en-US" altLang="en-US"/>
          </a:p>
        </p:txBody>
      </p:sp>
    </p:spTree>
    <p:extLst>
      <p:ext uri="{BB962C8B-B14F-4D97-AF65-F5344CB8AC3E}">
        <p14:creationId xmlns:p14="http://schemas.microsoft.com/office/powerpoint/2010/main" val="20729908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&lt;Sept 2020&gt;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&lt;Sept 2020&gt;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&lt;Sept 2020&gt;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&lt;Sept 2020&gt;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&lt;Sept 2020&gt;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&lt;Sept 2020&gt;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&lt;Sept 2020&gt;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&lt;Sept 2020&gt;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&lt;Sept 2020&gt;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43877" y="336550"/>
            <a:ext cx="5035550" cy="5364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&lt;Sept 2020&gt;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&lt;Sept 2020&gt;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2286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a:t>&lt;Sept 2020&gt;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228600"/>
            <a:ext cx="3962400" cy="2159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15-20-0280-00-0mag</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opman/sect5.html#5.4.1" TargetMode="External"/><Relationship Id="rId2" Type="http://schemas.openxmlformats.org/officeDocument/2006/relationships/hyperlink" Target="http://standards.ieee.org/develop/policies/bylaws/sect5.html#5.2.2.3"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agroups.ieee.org/myproject-help/wp-content/uploads/sites/135/2020/05/myproject-user-guide-2020-Public-May-2020.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standards.ieee.org/content/dam/ieee-standards/standards/web/governance/revcom/guideline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ec/dcn/16/ec-16-0170-04-00EC-802-ec-motion-template.ppt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ec/dcn/18/ec-18-0081-00-ACSD-802-15-4w.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mentor.ieee.org/802.22/dcn/19/22-19-0029-00-0003-802-22-3-draft-5-ballot-resolution.xlsx"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22/dcn/19/22-19-0028-01-0003-updated-csd-for-p802-22-3-transfer-of-project-to-ieee-802-15-wg.doc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Moving Drafts to SA Ballots</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23 Sept 2020</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err="1">
                <a:solidFill>
                  <a:srgbClr val="FF0000"/>
                </a:solidFill>
                <a:latin typeface="Times New Roman" pitchFamily="18" charset="0"/>
                <a:ea typeface="ＭＳ Ｐゴシック" pitchFamily="-65" charset="-128"/>
                <a:cs typeface="+mn-cs"/>
              </a:rPr>
              <a:t>pat.kinney@kinneyconsultingllc.org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Explanation of process of moving from WG LB to SA Ballot.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a:latin typeface="Times New Roman" pitchFamily="18" charset="0"/>
                <a:ea typeface="ＭＳ Ｐゴシック" pitchFamily="-65" charset="-128"/>
                <a:cs typeface="+mn-cs"/>
              </a:rPr>
              <a:t>Steps and requirements to enter SA Ballot</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&lt;Sept 2020&gt;</a:t>
            </a:r>
            <a:endParaRPr lang="en-US" sz="1400" dirty="0"/>
          </a:p>
        </p:txBody>
      </p:sp>
      <p:sp>
        <p:nvSpPr>
          <p:cNvPr id="2" name="Slide Number Placeholder 1">
            <a:extLst>
              <a:ext uri="{FF2B5EF4-FFF2-40B4-BE49-F238E27FC236}">
                <a16:creationId xmlns:a16="http://schemas.microsoft.com/office/drawing/2014/main" id="{3D262056-90F5-7344-B816-2FA5E5EAD889}"/>
              </a:ext>
            </a:extLst>
          </p:cNvPr>
          <p:cNvSpPr>
            <a:spLocks noGrp="1"/>
          </p:cNvSpPr>
          <p:nvPr>
            <p:ph type="sldNum" sz="quarter" idx="12"/>
          </p:nvPr>
        </p:nvSpPr>
        <p:spPr/>
        <p:txBody>
          <a:bodyPr/>
          <a:lstStyle/>
          <a:p>
            <a:pPr>
              <a:defRPr/>
            </a:pPr>
            <a:r>
              <a:rPr lang="en-US"/>
              <a:t>Slide </a:t>
            </a:r>
            <a:fld id="{03628903-88D7-C74D-8D58-8597ECE2BB7F}" type="slidenum">
              <a:rPr lang="en-US" smtClean="0"/>
              <a:pPr>
                <a:defRPr/>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8C31B9-01CF-E24E-A066-EBF89D5B60D8}"/>
              </a:ext>
            </a:extLst>
          </p:cNvPr>
          <p:cNvSpPr>
            <a:spLocks noGrp="1"/>
          </p:cNvSpPr>
          <p:nvPr>
            <p:ph type="title"/>
          </p:nvPr>
        </p:nvSpPr>
        <p:spPr>
          <a:xfrm>
            <a:off x="670560" y="336550"/>
            <a:ext cx="7772400" cy="1066800"/>
          </a:xfrm>
        </p:spPr>
        <p:txBody>
          <a:bodyPr/>
          <a:lstStyle/>
          <a:p>
            <a:r>
              <a:rPr lang="en-US" dirty="0"/>
              <a:t>802.15 WG letter ballot Motions</a:t>
            </a:r>
          </a:p>
        </p:txBody>
      </p:sp>
      <p:sp>
        <p:nvSpPr>
          <p:cNvPr id="3" name="Content Placeholder 2">
            <a:extLst>
              <a:ext uri="{FF2B5EF4-FFF2-40B4-BE49-F238E27FC236}">
                <a16:creationId xmlns:a16="http://schemas.microsoft.com/office/drawing/2014/main" id="{319A8B8B-3241-E74B-B0BE-1ACB9C43516F}"/>
              </a:ext>
            </a:extLst>
          </p:cNvPr>
          <p:cNvSpPr>
            <a:spLocks noGrp="1"/>
          </p:cNvSpPr>
          <p:nvPr>
            <p:ph idx="1"/>
          </p:nvPr>
        </p:nvSpPr>
        <p:spPr>
          <a:xfrm>
            <a:off x="458788" y="1143000"/>
            <a:ext cx="8304212" cy="5181600"/>
          </a:xfrm>
        </p:spPr>
        <p:txBody>
          <a:bodyPr/>
          <a:lstStyle/>
          <a:p>
            <a:pPr marL="857250" lvl="2" indent="0">
              <a:buNone/>
            </a:pPr>
            <a:r>
              <a:rPr lang="en-US" sz="2000" b="1" dirty="0">
                <a:effectLst>
                  <a:glow>
                    <a:srgbClr val="000000"/>
                  </a:glow>
                  <a:outerShdw sx="0" sy="0">
                    <a:srgbClr val="000000"/>
                  </a:outerShdw>
                  <a:reflection stA="0" endPos="0" fadeDir="0" sx="0" sy="0"/>
                </a:effectLst>
              </a:rPr>
              <a:t>Conditional Approval</a:t>
            </a:r>
          </a:p>
          <a:p>
            <a:r>
              <a:rPr lang="en-US" sz="2000" i="1" dirty="0"/>
              <a:t>Motion: 802.15 has reviewed and approves the CSD [insert the CSD doc number], and the CA document [insert CA doc number]; and requests conditional approval from the EC to submit P802.15.XY_Dxy (or current revision) to Standards Association ballot.</a:t>
            </a:r>
            <a:endParaRPr lang="en-US" sz="2000" dirty="0"/>
          </a:p>
          <a:p>
            <a:pPr marL="857250" lvl="2" indent="0">
              <a:buNone/>
            </a:pPr>
            <a:r>
              <a:rPr lang="en-US" sz="2000" b="1" dirty="0">
                <a:effectLst>
                  <a:glow>
                    <a:srgbClr val="000000"/>
                  </a:glow>
                  <a:outerShdw sx="0" sy="0">
                    <a:srgbClr val="000000"/>
                  </a:outerShdw>
                  <a:reflection stA="0" endPos="0" fadeDir="0" sx="0" sy="0"/>
                </a:effectLst>
              </a:rPr>
              <a:t>Approval</a:t>
            </a:r>
          </a:p>
          <a:p>
            <a:r>
              <a:rPr lang="en-US" sz="2000" i="1" dirty="0"/>
              <a:t>Motion: 802.15 has reviewed and approves the CSD [insert the CSD doc number], and the CA document [insert CA doc number]; and requests approval from the EC to submit P802.15.XY_Dxy to Standards Association ballot.</a:t>
            </a:r>
            <a:endParaRPr lang="en-US" sz="2000" dirty="0"/>
          </a:p>
        </p:txBody>
      </p:sp>
      <p:sp>
        <p:nvSpPr>
          <p:cNvPr id="4" name="Date Placeholder 3">
            <a:extLst>
              <a:ext uri="{FF2B5EF4-FFF2-40B4-BE49-F238E27FC236}">
                <a16:creationId xmlns:a16="http://schemas.microsoft.com/office/drawing/2014/main" id="{A35497B5-6C38-2A49-9C24-0B680C8CDB26}"/>
              </a:ext>
            </a:extLst>
          </p:cNvPr>
          <p:cNvSpPr>
            <a:spLocks noGrp="1"/>
          </p:cNvSpPr>
          <p:nvPr>
            <p:ph type="dt" sz="half" idx="10"/>
          </p:nvPr>
        </p:nvSpPr>
        <p:spPr/>
        <p:txBody>
          <a:bodyPr/>
          <a:lstStyle/>
          <a:p>
            <a:pPr>
              <a:defRPr/>
            </a:pPr>
            <a:r>
              <a:rPr lang="en-US"/>
              <a:t>&lt;Sept 2020&gt;</a:t>
            </a:r>
            <a:endParaRPr lang="en-US" dirty="0"/>
          </a:p>
        </p:txBody>
      </p:sp>
      <p:sp>
        <p:nvSpPr>
          <p:cNvPr id="5" name="Footer Placeholder 4">
            <a:extLst>
              <a:ext uri="{FF2B5EF4-FFF2-40B4-BE49-F238E27FC236}">
                <a16:creationId xmlns:a16="http://schemas.microsoft.com/office/drawing/2014/main" id="{A5547C07-F135-9C48-9E79-179D7BBCD11A}"/>
              </a:ext>
            </a:extLst>
          </p:cNvPr>
          <p:cNvSpPr>
            <a:spLocks noGrp="1"/>
          </p:cNvSpPr>
          <p:nvPr>
            <p:ph type="ftr" sz="quarter" idx="11"/>
          </p:nvPr>
        </p:nvSpPr>
        <p:spPr/>
        <p:txBody>
          <a:bodyPr/>
          <a:lstStyle/>
          <a:p>
            <a:pPr>
              <a:defRPr/>
            </a:pPr>
            <a:r>
              <a:rPr lang="en-US"/>
              <a:t>&lt;Pat Kinney&gt;, &lt;Kinney Consulting LLC&gt;</a:t>
            </a:r>
          </a:p>
        </p:txBody>
      </p:sp>
      <p:sp>
        <p:nvSpPr>
          <p:cNvPr id="7" name="Slide Number Placeholder 6">
            <a:extLst>
              <a:ext uri="{FF2B5EF4-FFF2-40B4-BE49-F238E27FC236}">
                <a16:creationId xmlns:a16="http://schemas.microsoft.com/office/drawing/2014/main" id="{69AAD11B-1251-A64A-A65B-12FEC39F032C}"/>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10</a:t>
            </a:fld>
            <a:endParaRPr lang="en-US"/>
          </a:p>
        </p:txBody>
      </p:sp>
    </p:spTree>
    <p:extLst>
      <p:ext uri="{BB962C8B-B14F-4D97-AF65-F5344CB8AC3E}">
        <p14:creationId xmlns:p14="http://schemas.microsoft.com/office/powerpoint/2010/main" val="2469792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C572E-B345-074C-A4A8-7865D20DE866}"/>
              </a:ext>
            </a:extLst>
          </p:cNvPr>
          <p:cNvSpPr>
            <a:spLocks noGrp="1"/>
          </p:cNvSpPr>
          <p:nvPr>
            <p:ph type="title"/>
          </p:nvPr>
        </p:nvSpPr>
        <p:spPr>
          <a:xfrm>
            <a:off x="670560" y="444500"/>
            <a:ext cx="7772400" cy="1066800"/>
          </a:xfrm>
        </p:spPr>
        <p:txBody>
          <a:bodyPr/>
          <a:lstStyle/>
          <a:p>
            <a:r>
              <a:rPr lang="en-US" dirty="0"/>
              <a:t>802 EC Package for SA Ballot</a:t>
            </a:r>
          </a:p>
        </p:txBody>
      </p:sp>
      <p:sp>
        <p:nvSpPr>
          <p:cNvPr id="3" name="Content Placeholder 2">
            <a:extLst>
              <a:ext uri="{FF2B5EF4-FFF2-40B4-BE49-F238E27FC236}">
                <a16:creationId xmlns:a16="http://schemas.microsoft.com/office/drawing/2014/main" id="{B2DCBCF0-1EC9-244E-82C0-4A4A0E81FC90}"/>
              </a:ext>
            </a:extLst>
          </p:cNvPr>
          <p:cNvSpPr>
            <a:spLocks noGrp="1"/>
          </p:cNvSpPr>
          <p:nvPr>
            <p:ph idx="1"/>
          </p:nvPr>
        </p:nvSpPr>
        <p:spPr>
          <a:xfrm>
            <a:off x="251460" y="1295400"/>
            <a:ext cx="8610600" cy="4876800"/>
          </a:xfrm>
        </p:spPr>
        <p:txBody>
          <a:bodyPr/>
          <a:lstStyle/>
          <a:p>
            <a:r>
              <a:rPr lang="en-US" sz="1600" dirty="0"/>
              <a:t>The 802 EC role in this process is to make sure that the WG Letter Ballot has been conducted properly.  So the package presented to the 802 EC must show how the 802.15 WG LB was conducted via start and stop times of each ballot, the number of voters, the number of yes, no, and abstain ballots and their percentages.  The document number for comment resolution must be present to allow any interested 802 EC member to check the comments and the responses from the 802.15 CRG.</a:t>
            </a:r>
          </a:p>
          <a:p>
            <a:r>
              <a:rPr lang="en-US" sz="1600" dirty="0"/>
              <a:t>Critical comments must be shown.  A critical comment is a rejected Must Be Satisfied (MBS) comment from a “no” voter.  The 802.15 CRG response must be shown.</a:t>
            </a:r>
          </a:p>
          <a:p>
            <a:r>
              <a:rPr lang="en-US" sz="1600" dirty="0"/>
              <a:t>It is appropriate to show or indicate that emails were sent to the “no” voter to either request further details on his/her MBS comment or to better explain the response and the reason for the response.</a:t>
            </a:r>
          </a:p>
          <a:p>
            <a:r>
              <a:rPr lang="en-US" sz="1600" dirty="0"/>
              <a:t>The package must show that there were any new valid “no” voter MBS comments and that the last MBS comments from all ”no” voters had been “aged out”, to show that all voters had an opportunity to read the 802.15 CRG response to the MBS comments and yet they chose to not change their vote.</a:t>
            </a:r>
          </a:p>
          <a:p>
            <a:r>
              <a:rPr lang="en-US" sz="1600" dirty="0"/>
              <a:t>There are two types of motions in the 802 EC to send a draft to SA ballot: approval (where all conditions have been met) and conditional approval.</a:t>
            </a:r>
          </a:p>
        </p:txBody>
      </p:sp>
      <p:sp>
        <p:nvSpPr>
          <p:cNvPr id="4" name="Date Placeholder 3">
            <a:extLst>
              <a:ext uri="{FF2B5EF4-FFF2-40B4-BE49-F238E27FC236}">
                <a16:creationId xmlns:a16="http://schemas.microsoft.com/office/drawing/2014/main" id="{F54CCA0C-4837-DB4B-BDD4-14C048FE4940}"/>
              </a:ext>
            </a:extLst>
          </p:cNvPr>
          <p:cNvSpPr>
            <a:spLocks noGrp="1"/>
          </p:cNvSpPr>
          <p:nvPr>
            <p:ph type="dt" sz="half" idx="10"/>
          </p:nvPr>
        </p:nvSpPr>
        <p:spPr/>
        <p:txBody>
          <a:bodyPr/>
          <a:lstStyle/>
          <a:p>
            <a:pPr>
              <a:defRPr/>
            </a:pPr>
            <a:r>
              <a:rPr lang="en-US"/>
              <a:t>&lt;Sept 2020&gt;</a:t>
            </a:r>
            <a:endParaRPr lang="en-US" dirty="0"/>
          </a:p>
        </p:txBody>
      </p:sp>
      <p:sp>
        <p:nvSpPr>
          <p:cNvPr id="5" name="Footer Placeholder 4">
            <a:extLst>
              <a:ext uri="{FF2B5EF4-FFF2-40B4-BE49-F238E27FC236}">
                <a16:creationId xmlns:a16="http://schemas.microsoft.com/office/drawing/2014/main" id="{B52870BF-B55B-CE40-B50D-9FF733097827}"/>
              </a:ext>
            </a:extLst>
          </p:cNvPr>
          <p:cNvSpPr>
            <a:spLocks noGrp="1"/>
          </p:cNvSpPr>
          <p:nvPr>
            <p:ph type="ftr" sz="quarter" idx="11"/>
          </p:nvPr>
        </p:nvSpPr>
        <p:spPr/>
        <p:txBody>
          <a:bodyPr/>
          <a:lstStyle/>
          <a:p>
            <a:pPr>
              <a:defRPr/>
            </a:pPr>
            <a:r>
              <a:rPr lang="en-US"/>
              <a:t>&lt;Pat Kinney&gt;, &lt;Kinney Consulting LLC&gt;</a:t>
            </a:r>
          </a:p>
        </p:txBody>
      </p:sp>
      <p:sp>
        <p:nvSpPr>
          <p:cNvPr id="7" name="Slide Number Placeholder 6">
            <a:extLst>
              <a:ext uri="{FF2B5EF4-FFF2-40B4-BE49-F238E27FC236}">
                <a16:creationId xmlns:a16="http://schemas.microsoft.com/office/drawing/2014/main" id="{21EF0CD2-D65B-B348-B241-2D94AD94979F}"/>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11</a:t>
            </a:fld>
            <a:endParaRPr lang="en-US"/>
          </a:p>
        </p:txBody>
      </p:sp>
    </p:spTree>
    <p:extLst>
      <p:ext uri="{BB962C8B-B14F-4D97-AF65-F5344CB8AC3E}">
        <p14:creationId xmlns:p14="http://schemas.microsoft.com/office/powerpoint/2010/main" val="14378249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C572E-B345-074C-A4A8-7865D20DE866}"/>
              </a:ext>
            </a:extLst>
          </p:cNvPr>
          <p:cNvSpPr>
            <a:spLocks noGrp="1"/>
          </p:cNvSpPr>
          <p:nvPr>
            <p:ph type="title"/>
          </p:nvPr>
        </p:nvSpPr>
        <p:spPr>
          <a:xfrm>
            <a:off x="458788" y="152400"/>
            <a:ext cx="7772400" cy="1066800"/>
          </a:xfrm>
        </p:spPr>
        <p:txBody>
          <a:bodyPr/>
          <a:lstStyle/>
          <a:p>
            <a:r>
              <a:rPr lang="en-US" dirty="0"/>
              <a:t>802 EC Package for SA Ballot</a:t>
            </a:r>
          </a:p>
        </p:txBody>
      </p:sp>
      <p:sp>
        <p:nvSpPr>
          <p:cNvPr id="3" name="Content Placeholder 2">
            <a:extLst>
              <a:ext uri="{FF2B5EF4-FFF2-40B4-BE49-F238E27FC236}">
                <a16:creationId xmlns:a16="http://schemas.microsoft.com/office/drawing/2014/main" id="{B2DCBCF0-1EC9-244E-82C0-4A4A0E81FC90}"/>
              </a:ext>
            </a:extLst>
          </p:cNvPr>
          <p:cNvSpPr>
            <a:spLocks noGrp="1"/>
          </p:cNvSpPr>
          <p:nvPr>
            <p:ph idx="1"/>
          </p:nvPr>
        </p:nvSpPr>
        <p:spPr>
          <a:xfrm>
            <a:off x="152400" y="990599"/>
            <a:ext cx="8610600" cy="5484813"/>
          </a:xfrm>
        </p:spPr>
        <p:txBody>
          <a:bodyPr/>
          <a:lstStyle/>
          <a:p>
            <a:r>
              <a:rPr lang="en-US" sz="1600" dirty="0"/>
              <a:t>Conditional approval is only appropriate when ballot resolution efforts have been substantially completed and the approval ratio is sufficient. </a:t>
            </a:r>
          </a:p>
          <a:p>
            <a:pPr lvl="1"/>
            <a:r>
              <a:rPr lang="en-US" sz="1400" dirty="0"/>
              <a:t>"Substantially complete" is when there is a very low likelihood of receiving valid new Disapprove comment(s)/vote(s) upon the next recirculation ballot. If the requirements for conditional approval have not been met at end of that recirculation ballot, then one subsequent recirculation ballot may be conducted in an attempt to meet the conditional approval conditions. If the conditions are not met by the subsequent recirculation ballot, the conditional approval terminates. Conditional approval expires at the opening of the next plenary.</a:t>
            </a:r>
          </a:p>
          <a:p>
            <a:r>
              <a:rPr lang="en-US" sz="1600" dirty="0"/>
              <a:t>Agenda Items and motions requesting conditional approval to forward when the prior ballot has closed shall be accompanied by:</a:t>
            </a:r>
          </a:p>
          <a:p>
            <a:pPr lvl="1"/>
            <a:r>
              <a:rPr lang="en-US" sz="1400" dirty="0"/>
              <a:t>Date the ballot closed</a:t>
            </a:r>
          </a:p>
          <a:p>
            <a:pPr lvl="1"/>
            <a:r>
              <a:rPr lang="en-US" sz="1400" dirty="0"/>
              <a:t>Vote tally including Approve, Disapprove and Abstain votes</a:t>
            </a:r>
          </a:p>
          <a:p>
            <a:pPr lvl="1"/>
            <a:r>
              <a:rPr lang="en-US" sz="1400" dirty="0"/>
              <a:t>Comments that support the remaining disapprove votes and Working Group responses.</a:t>
            </a:r>
          </a:p>
          <a:p>
            <a:pPr lvl="1"/>
            <a:r>
              <a:rPr lang="en-US" sz="1400" dirty="0"/>
              <a:t>Schedule for recirculation ballot and resolution meeting.</a:t>
            </a:r>
          </a:p>
          <a:p>
            <a:r>
              <a:rPr lang="en-US" sz="1600" dirty="0"/>
              <a:t>Where a voter has accepted some comment resolutions and rejected others, only the comments of which the voter has not accepted resolution should be presented.</a:t>
            </a:r>
          </a:p>
          <a:p>
            <a:r>
              <a:rPr lang="en-US" sz="1600" dirty="0"/>
              <a:t>When conditional forwarding to sponsor ballot has been approved, the conditions shall be met before initiating SA ballot.</a:t>
            </a:r>
          </a:p>
        </p:txBody>
      </p:sp>
      <p:sp>
        <p:nvSpPr>
          <p:cNvPr id="4" name="Date Placeholder 3">
            <a:extLst>
              <a:ext uri="{FF2B5EF4-FFF2-40B4-BE49-F238E27FC236}">
                <a16:creationId xmlns:a16="http://schemas.microsoft.com/office/drawing/2014/main" id="{F54CCA0C-4837-DB4B-BDD4-14C048FE4940}"/>
              </a:ext>
            </a:extLst>
          </p:cNvPr>
          <p:cNvSpPr>
            <a:spLocks noGrp="1"/>
          </p:cNvSpPr>
          <p:nvPr>
            <p:ph type="dt" sz="half" idx="10"/>
          </p:nvPr>
        </p:nvSpPr>
        <p:spPr/>
        <p:txBody>
          <a:bodyPr/>
          <a:lstStyle/>
          <a:p>
            <a:pPr>
              <a:defRPr/>
            </a:pPr>
            <a:r>
              <a:rPr lang="en-US"/>
              <a:t>&lt;Sept 2020&gt;</a:t>
            </a:r>
            <a:endParaRPr lang="en-US" dirty="0"/>
          </a:p>
        </p:txBody>
      </p:sp>
      <p:sp>
        <p:nvSpPr>
          <p:cNvPr id="5" name="Footer Placeholder 4">
            <a:extLst>
              <a:ext uri="{FF2B5EF4-FFF2-40B4-BE49-F238E27FC236}">
                <a16:creationId xmlns:a16="http://schemas.microsoft.com/office/drawing/2014/main" id="{B52870BF-B55B-CE40-B50D-9FF733097827}"/>
              </a:ext>
            </a:extLst>
          </p:cNvPr>
          <p:cNvSpPr>
            <a:spLocks noGrp="1"/>
          </p:cNvSpPr>
          <p:nvPr>
            <p:ph type="ftr" sz="quarter" idx="11"/>
          </p:nvPr>
        </p:nvSpPr>
        <p:spPr/>
        <p:txBody>
          <a:bodyPr/>
          <a:lstStyle/>
          <a:p>
            <a:pPr>
              <a:defRPr/>
            </a:pPr>
            <a:r>
              <a:rPr lang="en-US"/>
              <a:t>&lt;Pat Kinney&gt;, &lt;Kinney Consulting LLC&gt;</a:t>
            </a:r>
          </a:p>
        </p:txBody>
      </p:sp>
      <p:sp>
        <p:nvSpPr>
          <p:cNvPr id="7" name="Slide Number Placeholder 6">
            <a:extLst>
              <a:ext uri="{FF2B5EF4-FFF2-40B4-BE49-F238E27FC236}">
                <a16:creationId xmlns:a16="http://schemas.microsoft.com/office/drawing/2014/main" id="{19942CE4-0478-6A4C-BC69-9C83DC981037}"/>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12</a:t>
            </a:fld>
            <a:endParaRPr lang="en-US"/>
          </a:p>
        </p:txBody>
      </p:sp>
    </p:spTree>
    <p:extLst>
      <p:ext uri="{BB962C8B-B14F-4D97-AF65-F5344CB8AC3E}">
        <p14:creationId xmlns:p14="http://schemas.microsoft.com/office/powerpoint/2010/main" val="4580650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A3366F-DC44-154C-BFFD-4F7CF2673936}"/>
              </a:ext>
            </a:extLst>
          </p:cNvPr>
          <p:cNvSpPr>
            <a:spLocks noGrp="1"/>
          </p:cNvSpPr>
          <p:nvPr>
            <p:ph type="title"/>
          </p:nvPr>
        </p:nvSpPr>
        <p:spPr>
          <a:xfrm>
            <a:off x="723900" y="251460"/>
            <a:ext cx="7772400" cy="1066800"/>
          </a:xfrm>
        </p:spPr>
        <p:txBody>
          <a:bodyPr/>
          <a:lstStyle/>
          <a:p>
            <a:r>
              <a:rPr lang="en-US" dirty="0"/>
              <a:t>SA Ballot Pool (balloting group)</a:t>
            </a:r>
          </a:p>
        </p:txBody>
      </p:sp>
      <p:sp>
        <p:nvSpPr>
          <p:cNvPr id="3" name="Content Placeholder 2">
            <a:extLst>
              <a:ext uri="{FF2B5EF4-FFF2-40B4-BE49-F238E27FC236}">
                <a16:creationId xmlns:a16="http://schemas.microsoft.com/office/drawing/2014/main" id="{E76ECC1A-6584-C043-9002-57F675E744C0}"/>
              </a:ext>
            </a:extLst>
          </p:cNvPr>
          <p:cNvSpPr>
            <a:spLocks noGrp="1"/>
          </p:cNvSpPr>
          <p:nvPr>
            <p:ph idx="1"/>
          </p:nvPr>
        </p:nvSpPr>
        <p:spPr>
          <a:xfrm>
            <a:off x="152400" y="1142999"/>
            <a:ext cx="8686800" cy="5332413"/>
          </a:xfrm>
        </p:spPr>
        <p:txBody>
          <a:bodyPr/>
          <a:lstStyle/>
          <a:p>
            <a:r>
              <a:rPr lang="en-US" sz="1600" dirty="0"/>
              <a:t>IEEE SA membership or payment of a per-ballot fee is required to ballot on standards (ballot or vote on the standards outside of the working group).</a:t>
            </a:r>
          </a:p>
          <a:p>
            <a:pPr lvl="1"/>
            <a:r>
              <a:rPr lang="en-US" sz="1200" dirty="0"/>
              <a:t>SA membership is an extra charge on your IEEE membership fees</a:t>
            </a:r>
          </a:p>
          <a:p>
            <a:r>
              <a:rPr lang="en-US" sz="1600" dirty="0"/>
              <a:t>Balloters usually fall into one of several interest categories (e.g. producers, users). No interest category can comprise over one-third of the balloting group. </a:t>
            </a:r>
          </a:p>
          <a:p>
            <a:pPr lvl="1"/>
            <a:r>
              <a:rPr lang="en-US" sz="1200" dirty="0"/>
              <a:t>Given the one-third threshold, SA Ballots should have at least 6 (more if appropriate) interest categories to prevent crossing the threshold.</a:t>
            </a:r>
          </a:p>
          <a:p>
            <a:r>
              <a:rPr lang="en-US" sz="1600" dirty="0"/>
              <a:t>Although the minimum number of voters in an SA Ballot is 10, pools typically range between 50 to 150.</a:t>
            </a:r>
          </a:p>
          <a:p>
            <a:r>
              <a:rPr lang="en-US" sz="1600" dirty="0"/>
              <a:t>Standards Association balloting groups are formed by means of ballot invitations conducted by the IEEE Standards Balloting Center. A ballot invitation is sent to all parties known by the Standards Committee to be interested in the subject matter of the proposed standard.</a:t>
            </a:r>
          </a:p>
          <a:p>
            <a:r>
              <a:rPr lang="en-US" sz="1600" dirty="0"/>
              <a:t>Ballot invitations shall remain open for a period of no less than 15 days. Those who respond affirmatively to the invitation during the period in which the ballot invitation is open and who otherwise fulfill the criteria in both subclause </a:t>
            </a:r>
            <a:r>
              <a:rPr lang="en-US" sz="1600" dirty="0">
                <a:hlinkClick r:id="rId2"/>
              </a:rPr>
              <a:t>5.2.2.3</a:t>
            </a:r>
            <a:r>
              <a:rPr lang="en-US" sz="1600" dirty="0"/>
              <a:t> of the </a:t>
            </a:r>
            <a:r>
              <a:rPr lang="en-US" sz="1600" i="1" dirty="0"/>
              <a:t>IEEE SA Standards Board Bylaws</a:t>
            </a:r>
            <a:r>
              <a:rPr lang="en-US" sz="1600" dirty="0"/>
              <a:t> and </a:t>
            </a:r>
            <a:r>
              <a:rPr lang="en-US" sz="1600" dirty="0">
                <a:hlinkClick r:id="rId3"/>
              </a:rPr>
              <a:t>5.4.1</a:t>
            </a:r>
            <a:r>
              <a:rPr lang="en-US" sz="1600" dirty="0"/>
              <a:t> shall become members of the Standards Association balloting group for that proposed standard. </a:t>
            </a:r>
          </a:p>
          <a:p>
            <a:r>
              <a:rPr lang="en-US" sz="1600" dirty="0"/>
              <a:t>If a ballot does not open within 6 months of the invitation close date, the ballot group will be considered invalid and the Standards Committee shall conduct a new invitation.</a:t>
            </a:r>
          </a:p>
        </p:txBody>
      </p:sp>
      <p:sp>
        <p:nvSpPr>
          <p:cNvPr id="4" name="Date Placeholder 3">
            <a:extLst>
              <a:ext uri="{FF2B5EF4-FFF2-40B4-BE49-F238E27FC236}">
                <a16:creationId xmlns:a16="http://schemas.microsoft.com/office/drawing/2014/main" id="{9E2D8C60-A85C-B24E-B4D4-8D6997209AC0}"/>
              </a:ext>
            </a:extLst>
          </p:cNvPr>
          <p:cNvSpPr>
            <a:spLocks noGrp="1"/>
          </p:cNvSpPr>
          <p:nvPr>
            <p:ph type="dt" sz="half" idx="10"/>
          </p:nvPr>
        </p:nvSpPr>
        <p:spPr/>
        <p:txBody>
          <a:bodyPr/>
          <a:lstStyle/>
          <a:p>
            <a:pPr>
              <a:defRPr/>
            </a:pPr>
            <a:r>
              <a:rPr lang="en-US"/>
              <a:t>&lt;Sept 2020&gt;</a:t>
            </a:r>
            <a:endParaRPr lang="en-US" dirty="0"/>
          </a:p>
        </p:txBody>
      </p:sp>
      <p:sp>
        <p:nvSpPr>
          <p:cNvPr id="5" name="Footer Placeholder 4">
            <a:extLst>
              <a:ext uri="{FF2B5EF4-FFF2-40B4-BE49-F238E27FC236}">
                <a16:creationId xmlns:a16="http://schemas.microsoft.com/office/drawing/2014/main" id="{A1B59254-E6EE-334D-BC4F-03D4C447914C}"/>
              </a:ext>
            </a:extLst>
          </p:cNvPr>
          <p:cNvSpPr>
            <a:spLocks noGrp="1"/>
          </p:cNvSpPr>
          <p:nvPr>
            <p:ph type="ftr" sz="quarter" idx="11"/>
          </p:nvPr>
        </p:nvSpPr>
        <p:spPr/>
        <p:txBody>
          <a:bodyPr/>
          <a:lstStyle/>
          <a:p>
            <a:pPr>
              <a:defRPr/>
            </a:pPr>
            <a:r>
              <a:rPr lang="en-US"/>
              <a:t>&lt;Pat Kinney&gt;, &lt;Kinney Consulting LLC&gt;</a:t>
            </a:r>
          </a:p>
        </p:txBody>
      </p:sp>
      <p:sp>
        <p:nvSpPr>
          <p:cNvPr id="7" name="Slide Number Placeholder 6">
            <a:extLst>
              <a:ext uri="{FF2B5EF4-FFF2-40B4-BE49-F238E27FC236}">
                <a16:creationId xmlns:a16="http://schemas.microsoft.com/office/drawing/2014/main" id="{E966DBAF-CAE6-E040-AE17-FDA287281EC8}"/>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13</a:t>
            </a:fld>
            <a:endParaRPr lang="en-US"/>
          </a:p>
        </p:txBody>
      </p:sp>
    </p:spTree>
    <p:extLst>
      <p:ext uri="{BB962C8B-B14F-4D97-AF65-F5344CB8AC3E}">
        <p14:creationId xmlns:p14="http://schemas.microsoft.com/office/powerpoint/2010/main" val="29882137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FA955-5058-714C-B2E7-461928EACE73}"/>
              </a:ext>
            </a:extLst>
          </p:cNvPr>
          <p:cNvSpPr>
            <a:spLocks noGrp="1"/>
          </p:cNvSpPr>
          <p:nvPr>
            <p:ph type="title"/>
          </p:nvPr>
        </p:nvSpPr>
        <p:spPr>
          <a:xfrm>
            <a:off x="609600" y="303530"/>
            <a:ext cx="7772400" cy="1066800"/>
          </a:xfrm>
        </p:spPr>
        <p:txBody>
          <a:bodyPr/>
          <a:lstStyle/>
          <a:p>
            <a:r>
              <a:rPr lang="en-US" dirty="0"/>
              <a:t>myProject’s Method of Running Ballots</a:t>
            </a:r>
          </a:p>
        </p:txBody>
      </p:sp>
      <p:sp>
        <p:nvSpPr>
          <p:cNvPr id="3" name="Content Placeholder 2">
            <a:extLst>
              <a:ext uri="{FF2B5EF4-FFF2-40B4-BE49-F238E27FC236}">
                <a16:creationId xmlns:a16="http://schemas.microsoft.com/office/drawing/2014/main" id="{D141EE3F-FDC7-1847-8302-BDA7B90F1233}"/>
              </a:ext>
            </a:extLst>
          </p:cNvPr>
          <p:cNvSpPr>
            <a:spLocks noGrp="1"/>
          </p:cNvSpPr>
          <p:nvPr>
            <p:ph idx="1"/>
          </p:nvPr>
        </p:nvSpPr>
        <p:spPr>
          <a:xfrm>
            <a:off x="190500" y="1143000"/>
            <a:ext cx="8801100" cy="5105400"/>
          </a:xfrm>
        </p:spPr>
        <p:txBody>
          <a:bodyPr/>
          <a:lstStyle/>
          <a:p>
            <a:r>
              <a:rPr lang="en-US" sz="1600" dirty="0"/>
              <a:t>Instructions are located on page 45 of:  </a:t>
            </a:r>
            <a:r>
              <a:rPr lang="en-US" sz="1600" dirty="0">
                <a:solidFill>
                  <a:schemeClr val="accent2"/>
                </a:solidFill>
                <a:hlinkClick r:id="rId2">
                  <a:extLst>
                    <a:ext uri="{A12FA001-AC4F-418D-AE19-62706E023703}">
                      <ahyp:hlinkClr xmlns:ahyp="http://schemas.microsoft.com/office/drawing/2018/hyperlinkcolor" val="tx"/>
                    </a:ext>
                  </a:extLst>
                </a:hlinkClick>
              </a:rPr>
              <a:t>myproject-user-guide-2020-Public-May-2020</a:t>
            </a:r>
            <a:endParaRPr lang="en-US" sz="1600" dirty="0">
              <a:solidFill>
                <a:schemeClr val="accent2"/>
              </a:solidFill>
            </a:endParaRPr>
          </a:p>
          <a:p>
            <a:r>
              <a:rPr lang="en-US" sz="1600" dirty="0"/>
              <a:t>The draft document must be submitted for the Mandatory Editorial Coordination (MEC) review, a ballot group invitation must be initiated, a ballot group formed and a ballot initiated.</a:t>
            </a:r>
          </a:p>
          <a:p>
            <a:r>
              <a:rPr lang="en-US" sz="1600" dirty="0"/>
              <a:t>The first step in SA balloting is forming the ballot group. In order to form this group, a ballot group invitation must be initiated. </a:t>
            </a:r>
          </a:p>
          <a:p>
            <a:pPr lvl="1"/>
            <a:r>
              <a:rPr lang="en-US" sz="1400" dirty="0"/>
              <a:t>The MEC should be initiated before the ballot invitation is sent out. </a:t>
            </a:r>
          </a:p>
          <a:p>
            <a:r>
              <a:rPr lang="en-US" sz="1600" dirty="0"/>
              <a:t>SA balloting must begin within six months of the ballot group formation. If SA balloting does not begin within six months, the ballot group must be terminated and then a new ballot group invitation must be started.</a:t>
            </a:r>
          </a:p>
          <a:p>
            <a:r>
              <a:rPr lang="en-US" sz="1600" dirty="0"/>
              <a:t>Choose at least 5 voter classifications</a:t>
            </a:r>
          </a:p>
          <a:p>
            <a:pPr lvl="1"/>
            <a:r>
              <a:rPr lang="en-US" sz="1400" dirty="0"/>
              <a:t>Note: In order to better achieve a balanced ballot group, it is recommended to select all of the classifications offered. At a minimum the following classifications need to be selected: user, producer, academic, government, and general interest  </a:t>
            </a:r>
          </a:p>
          <a:p>
            <a:r>
              <a:rPr lang="en-US" sz="1600" dirty="0"/>
              <a:t>The ballot will not actually open until the Program Manager, Jonathan Goldberg, approves the uploaded draft. </a:t>
            </a:r>
            <a:r>
              <a:rPr lang="en-US" sz="1600" b="1" dirty="0"/>
              <a:t>A cover letter is not required for the initial draft</a:t>
            </a:r>
            <a:r>
              <a:rPr lang="en-US" sz="1600" dirty="0"/>
              <a:t>. </a:t>
            </a:r>
          </a:p>
          <a:p>
            <a:r>
              <a:rPr lang="en-US" sz="1600" dirty="0"/>
              <a:t>If the ballot is an amendment or a corrigendum, the standard document must also be included to allow the voter to better understand the changes</a:t>
            </a:r>
          </a:p>
          <a:p>
            <a:endParaRPr lang="en-US" sz="1600" dirty="0"/>
          </a:p>
        </p:txBody>
      </p:sp>
      <p:sp>
        <p:nvSpPr>
          <p:cNvPr id="4" name="Date Placeholder 3">
            <a:extLst>
              <a:ext uri="{FF2B5EF4-FFF2-40B4-BE49-F238E27FC236}">
                <a16:creationId xmlns:a16="http://schemas.microsoft.com/office/drawing/2014/main" id="{80905479-7CA6-1E49-BA99-1D8AA206B0CF}"/>
              </a:ext>
            </a:extLst>
          </p:cNvPr>
          <p:cNvSpPr>
            <a:spLocks noGrp="1"/>
          </p:cNvSpPr>
          <p:nvPr>
            <p:ph type="dt" sz="half" idx="10"/>
          </p:nvPr>
        </p:nvSpPr>
        <p:spPr/>
        <p:txBody>
          <a:bodyPr/>
          <a:lstStyle/>
          <a:p>
            <a:pPr>
              <a:defRPr/>
            </a:pPr>
            <a:r>
              <a:rPr lang="en-US"/>
              <a:t>&lt;Sept 2020&gt;</a:t>
            </a:r>
            <a:endParaRPr lang="en-US" dirty="0"/>
          </a:p>
        </p:txBody>
      </p:sp>
      <p:sp>
        <p:nvSpPr>
          <p:cNvPr id="5" name="Footer Placeholder 4">
            <a:extLst>
              <a:ext uri="{FF2B5EF4-FFF2-40B4-BE49-F238E27FC236}">
                <a16:creationId xmlns:a16="http://schemas.microsoft.com/office/drawing/2014/main" id="{96630DE7-E91A-A040-AAAE-86C054BC8A84}"/>
              </a:ext>
            </a:extLst>
          </p:cNvPr>
          <p:cNvSpPr>
            <a:spLocks noGrp="1"/>
          </p:cNvSpPr>
          <p:nvPr>
            <p:ph type="ftr" sz="quarter" idx="11"/>
          </p:nvPr>
        </p:nvSpPr>
        <p:spPr/>
        <p:txBody>
          <a:bodyPr/>
          <a:lstStyle/>
          <a:p>
            <a:pPr>
              <a:defRPr/>
            </a:pPr>
            <a:r>
              <a:rPr lang="en-US"/>
              <a:t>&lt;Pat Kinney&gt;, &lt;Kinney Consulting LLC&gt;</a:t>
            </a:r>
          </a:p>
        </p:txBody>
      </p:sp>
      <p:sp>
        <p:nvSpPr>
          <p:cNvPr id="7" name="Slide Number Placeholder 6">
            <a:extLst>
              <a:ext uri="{FF2B5EF4-FFF2-40B4-BE49-F238E27FC236}">
                <a16:creationId xmlns:a16="http://schemas.microsoft.com/office/drawing/2014/main" id="{933CFBDC-6342-974E-944A-014770DBC36C}"/>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14</a:t>
            </a:fld>
            <a:endParaRPr lang="en-US"/>
          </a:p>
        </p:txBody>
      </p:sp>
    </p:spTree>
    <p:extLst>
      <p:ext uri="{BB962C8B-B14F-4D97-AF65-F5344CB8AC3E}">
        <p14:creationId xmlns:p14="http://schemas.microsoft.com/office/powerpoint/2010/main" val="22216852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9D34B1-6E79-7047-A074-5D22F414ED6F}"/>
              </a:ext>
            </a:extLst>
          </p:cNvPr>
          <p:cNvSpPr>
            <a:spLocks noGrp="1"/>
          </p:cNvSpPr>
          <p:nvPr>
            <p:ph type="title"/>
          </p:nvPr>
        </p:nvSpPr>
        <p:spPr>
          <a:xfrm>
            <a:off x="458788" y="198120"/>
            <a:ext cx="7772400" cy="1066800"/>
          </a:xfrm>
        </p:spPr>
        <p:txBody>
          <a:bodyPr/>
          <a:lstStyle/>
          <a:p>
            <a:r>
              <a:rPr lang="en-US" dirty="0"/>
              <a:t>SA Ballot Comment Resolution</a:t>
            </a:r>
          </a:p>
        </p:txBody>
      </p:sp>
      <p:sp>
        <p:nvSpPr>
          <p:cNvPr id="3" name="Content Placeholder 2">
            <a:extLst>
              <a:ext uri="{FF2B5EF4-FFF2-40B4-BE49-F238E27FC236}">
                <a16:creationId xmlns:a16="http://schemas.microsoft.com/office/drawing/2014/main" id="{7FA7D57B-BC00-DA4C-AF5A-792FDCCC4C56}"/>
              </a:ext>
            </a:extLst>
          </p:cNvPr>
          <p:cNvSpPr>
            <a:spLocks noGrp="1"/>
          </p:cNvSpPr>
          <p:nvPr>
            <p:ph idx="1"/>
          </p:nvPr>
        </p:nvSpPr>
        <p:spPr>
          <a:xfrm>
            <a:off x="245745" y="1159193"/>
            <a:ext cx="8728710" cy="4495800"/>
          </a:xfrm>
        </p:spPr>
        <p:txBody>
          <a:bodyPr/>
          <a:lstStyle/>
          <a:p>
            <a:pPr marL="0" indent="0">
              <a:buNone/>
            </a:pPr>
            <a:r>
              <a:rPr lang="en-US" sz="1600" u="sng" dirty="0">
                <a:uFill>
                  <a:solidFill>
                    <a:schemeClr val="tx1"/>
                  </a:solidFill>
                </a:uFill>
                <a:latin typeface="Arial" panose="020B0604020202020204" pitchFamily="34" charset="0"/>
                <a:hlinkClick r:id="rId2">
                  <a:extLst>
                    <a:ext uri="{A12FA001-AC4F-418D-AE19-62706E023703}">
                      <ahyp:hlinkClr xmlns:ahyp="http://schemas.microsoft.com/office/drawing/2018/hyperlinkcolor" val="tx"/>
                    </a:ext>
                  </a:extLst>
                </a:hlinkClick>
              </a:rPr>
              <a:t>The following references are quite helpful during comment resolution:</a:t>
            </a:r>
          </a:p>
          <a:p>
            <a:pPr marL="1087438" lvl="1" indent="-282575">
              <a:buFont typeface="Wingdings" pitchFamily="2" charset="2"/>
              <a:buChar char="q"/>
            </a:pPr>
            <a:r>
              <a:rPr lang="en-US" sz="1400" dirty="0">
                <a:solidFill>
                  <a:schemeClr val="accent2"/>
                </a:solidFill>
                <a:hlinkClick r:id="rId2">
                  <a:extLst>
                    <a:ext uri="{A12FA001-AC4F-418D-AE19-62706E023703}">
                      <ahyp:hlinkClr xmlns:ahyp="http://schemas.microsoft.com/office/drawing/2018/hyperlinkcolor" val="tx"/>
                    </a:ext>
                  </a:extLst>
                </a:hlinkClick>
              </a:rPr>
              <a:t>IEEE SA Balloting and Comment Resolution Process Guidelines</a:t>
            </a:r>
            <a:endParaRPr lang="en-US" sz="1400" dirty="0">
              <a:solidFill>
                <a:schemeClr val="accent2"/>
              </a:solidFill>
            </a:endParaRPr>
          </a:p>
          <a:p>
            <a:pPr marL="1087438" lvl="1" indent="-282575">
              <a:buFont typeface="Wingdings" pitchFamily="2" charset="2"/>
              <a:buChar char="q"/>
            </a:pPr>
            <a:r>
              <a:rPr lang="en-US" sz="1400" dirty="0" err="1"/>
              <a:t>myProject</a:t>
            </a:r>
            <a:r>
              <a:rPr lang="en-US" sz="1400" dirty="0"/>
              <a:t> </a:t>
            </a:r>
            <a:r>
              <a:rPr lang="en-US" sz="1400" dirty="0" err="1"/>
              <a:t>userguide</a:t>
            </a:r>
            <a:r>
              <a:rPr lang="en-US" sz="1400" dirty="0"/>
              <a:t> 2020: subclause 6.15, page 78</a:t>
            </a:r>
          </a:p>
          <a:p>
            <a:r>
              <a:rPr lang="en-US" sz="1600" dirty="0"/>
              <a:t>All comments must be responded with a response showing that the comment was seriously considered.</a:t>
            </a:r>
          </a:p>
          <a:p>
            <a:pPr lvl="1"/>
            <a:r>
              <a:rPr lang="en-US" sz="1400" dirty="0"/>
              <a:t>There is an obligation for the CRG to provide evidence of consideration of each comment via approved IEEE SA balloting tools, regardless of whether the comment is associated with a Do Not Approve, Approve, or Abstain vote.</a:t>
            </a:r>
          </a:p>
          <a:p>
            <a:pPr lvl="1"/>
            <a:r>
              <a:rPr lang="en-US" sz="1400" dirty="0"/>
              <a:t>A balloter who voted Do Not Approve with comments will typically designate some portion of them as Must Be Satisfied. A subsequent vote change to Approve or Abstain allows the Must Be Satisfied designation to be removed, but does not cause the comment to be deleted or ignored. In a recirculation there can be new or continuing Do Not Approve voters with new, valid Must Be Satisfied comments and another recirculation ballot will be required.</a:t>
            </a:r>
          </a:p>
          <a:p>
            <a:pPr lvl="1"/>
            <a:r>
              <a:rPr lang="en-US" sz="1400" dirty="0"/>
              <a:t>After the ballot closes, commenters may indicate to the CRG that they wish to withdraw a comment. In that case, a disposition of “Rejected. Commenter has withdrawn the comment.” may be used.</a:t>
            </a:r>
          </a:p>
          <a:p>
            <a:r>
              <a:rPr lang="en-US" sz="1600" dirty="0"/>
              <a:t>6.15.1 shows the steps used for responding online</a:t>
            </a:r>
          </a:p>
          <a:p>
            <a:r>
              <a:rPr lang="en-US" sz="1600" dirty="0"/>
              <a:t>6.15.2 shows the steps used for downloading comments and responding offline</a:t>
            </a:r>
          </a:p>
          <a:p>
            <a:endParaRPr lang="en-US" sz="1600" dirty="0"/>
          </a:p>
          <a:p>
            <a:endParaRPr lang="en-US" sz="1600" dirty="0"/>
          </a:p>
        </p:txBody>
      </p:sp>
      <p:sp>
        <p:nvSpPr>
          <p:cNvPr id="4" name="Date Placeholder 3">
            <a:extLst>
              <a:ext uri="{FF2B5EF4-FFF2-40B4-BE49-F238E27FC236}">
                <a16:creationId xmlns:a16="http://schemas.microsoft.com/office/drawing/2014/main" id="{030F1B5F-C065-3F46-9128-051E5CA4F741}"/>
              </a:ext>
            </a:extLst>
          </p:cNvPr>
          <p:cNvSpPr>
            <a:spLocks noGrp="1"/>
          </p:cNvSpPr>
          <p:nvPr>
            <p:ph type="dt" sz="half" idx="10"/>
          </p:nvPr>
        </p:nvSpPr>
        <p:spPr/>
        <p:txBody>
          <a:bodyPr/>
          <a:lstStyle/>
          <a:p>
            <a:pPr>
              <a:defRPr/>
            </a:pPr>
            <a:r>
              <a:rPr lang="en-US"/>
              <a:t>&lt;Sept 2020&gt;</a:t>
            </a:r>
            <a:endParaRPr lang="en-US" dirty="0"/>
          </a:p>
        </p:txBody>
      </p:sp>
      <p:sp>
        <p:nvSpPr>
          <p:cNvPr id="5" name="Footer Placeholder 4">
            <a:extLst>
              <a:ext uri="{FF2B5EF4-FFF2-40B4-BE49-F238E27FC236}">
                <a16:creationId xmlns:a16="http://schemas.microsoft.com/office/drawing/2014/main" id="{0360DC52-CEA9-184D-A855-260A5916CC4D}"/>
              </a:ext>
            </a:extLst>
          </p:cNvPr>
          <p:cNvSpPr>
            <a:spLocks noGrp="1"/>
          </p:cNvSpPr>
          <p:nvPr>
            <p:ph type="ftr" sz="quarter" idx="11"/>
          </p:nvPr>
        </p:nvSpPr>
        <p:spPr/>
        <p:txBody>
          <a:bodyPr/>
          <a:lstStyle/>
          <a:p>
            <a:pPr>
              <a:defRPr/>
            </a:pPr>
            <a:r>
              <a:rPr lang="en-US"/>
              <a:t>&lt;Pat Kinney&gt;, &lt;Kinney Consulting LLC&gt;</a:t>
            </a:r>
          </a:p>
        </p:txBody>
      </p:sp>
      <p:sp>
        <p:nvSpPr>
          <p:cNvPr id="7" name="Slide Number Placeholder 6">
            <a:extLst>
              <a:ext uri="{FF2B5EF4-FFF2-40B4-BE49-F238E27FC236}">
                <a16:creationId xmlns:a16="http://schemas.microsoft.com/office/drawing/2014/main" id="{494A736A-CC74-CC4E-84BE-768280DCB99B}"/>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15</a:t>
            </a:fld>
            <a:endParaRPr lang="en-US"/>
          </a:p>
        </p:txBody>
      </p:sp>
    </p:spTree>
    <p:extLst>
      <p:ext uri="{BB962C8B-B14F-4D97-AF65-F5344CB8AC3E}">
        <p14:creationId xmlns:p14="http://schemas.microsoft.com/office/powerpoint/2010/main" val="27539192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8F87D0-D3F6-FE43-A91D-49009053F52C}"/>
              </a:ext>
            </a:extLst>
          </p:cNvPr>
          <p:cNvSpPr>
            <a:spLocks noGrp="1"/>
          </p:cNvSpPr>
          <p:nvPr>
            <p:ph type="title"/>
          </p:nvPr>
        </p:nvSpPr>
        <p:spPr>
          <a:xfrm>
            <a:off x="661829" y="0"/>
            <a:ext cx="7772400" cy="1066800"/>
          </a:xfrm>
        </p:spPr>
        <p:txBody>
          <a:bodyPr/>
          <a:lstStyle/>
          <a:p>
            <a:r>
              <a:rPr lang="en-US" dirty="0"/>
              <a:t>SA Ballot Recirculation</a:t>
            </a:r>
          </a:p>
        </p:txBody>
      </p:sp>
      <p:sp>
        <p:nvSpPr>
          <p:cNvPr id="3" name="Content Placeholder 2">
            <a:extLst>
              <a:ext uri="{FF2B5EF4-FFF2-40B4-BE49-F238E27FC236}">
                <a16:creationId xmlns:a16="http://schemas.microsoft.com/office/drawing/2014/main" id="{D502C125-46FF-AD4F-B234-DD1BD077CA3C}"/>
              </a:ext>
            </a:extLst>
          </p:cNvPr>
          <p:cNvSpPr>
            <a:spLocks noGrp="1"/>
          </p:cNvSpPr>
          <p:nvPr>
            <p:ph idx="1"/>
          </p:nvPr>
        </p:nvSpPr>
        <p:spPr>
          <a:xfrm>
            <a:off x="180658" y="990600"/>
            <a:ext cx="8734742" cy="5256213"/>
          </a:xfrm>
        </p:spPr>
        <p:txBody>
          <a:bodyPr/>
          <a:lstStyle/>
          <a:p>
            <a:r>
              <a:rPr lang="en-US" sz="1600" dirty="0"/>
              <a:t>Clause 5.4.3.4 of the IEEE-SA Standards Board Operations Manual states: "All substantive changes made since the last balloted proposed standard shall be identified and recirculated to the balloting group."</a:t>
            </a:r>
          </a:p>
          <a:p>
            <a:r>
              <a:rPr lang="en-US" sz="1600" dirty="0"/>
              <a:t>There are well-proven methods to provide balloters with an indication of the specific substantive changes to the Draft:</a:t>
            </a:r>
          </a:p>
          <a:p>
            <a:r>
              <a:rPr lang="en-US" sz="1600" dirty="0"/>
              <a:t>1. Provide a listing of the clauses with substantive changes to the previous draft in the recirculation ballot cover letter. The list may contain explanations of what is added, revised, or deleted.</a:t>
            </a:r>
          </a:p>
          <a:p>
            <a:r>
              <a:rPr lang="en-US" sz="1600" dirty="0"/>
              <a:t>2. Identify substantive changes in the next Draft offered for recirculation to the balloters.</a:t>
            </a:r>
          </a:p>
          <a:p>
            <a:pPr lvl="1"/>
            <a:r>
              <a:rPr lang="en-US" sz="1400" dirty="0"/>
              <a:t>a) Deleted material in the Draft should be indicated using strikethrough. Any color may be used for the strikethrough.</a:t>
            </a:r>
          </a:p>
          <a:p>
            <a:pPr lvl="1"/>
            <a:r>
              <a:rPr lang="en-US" sz="1400" dirty="0"/>
              <a:t>b) New material in the draft should be indicated using a consistent style such as text color, a highlight color, or an underscore. Any color is acceptable to indicate changes.</a:t>
            </a:r>
          </a:p>
          <a:p>
            <a:pPr lvl="1"/>
            <a:r>
              <a:rPr lang="en-US" sz="1400" dirty="0"/>
              <a:t>c) Location of deleted and new material should be indicated using a change bar in the margin.</a:t>
            </a:r>
          </a:p>
          <a:p>
            <a:r>
              <a:rPr lang="en-US" sz="1600" b="1" dirty="0"/>
              <a:t>For </a:t>
            </a:r>
            <a:r>
              <a:rPr lang="en-US" sz="1600" b="1" dirty="0" err="1"/>
              <a:t>recirculations</a:t>
            </a:r>
            <a:r>
              <a:rPr lang="en-US" sz="1600" b="1" dirty="0"/>
              <a:t>, a cover letter stating the reason for recirculation is required</a:t>
            </a:r>
            <a:r>
              <a:rPr lang="en-US" sz="1600" dirty="0"/>
              <a:t>.</a:t>
            </a:r>
          </a:p>
          <a:p>
            <a:r>
              <a:rPr lang="en-US" sz="1600" dirty="0"/>
              <a:t>A tracked changes PDF version of the draft, showing all changes (including updated draft number) made since the previous ballot should be uploaded for a recirculation.</a:t>
            </a:r>
          </a:p>
          <a:p>
            <a:r>
              <a:rPr lang="en-US" sz="1600" dirty="0"/>
              <a:t>A recirculation cannot be initiated until all comments have a disposition status (and detail if applicable) entered.</a:t>
            </a:r>
          </a:p>
          <a:p>
            <a:r>
              <a:rPr lang="en-US" sz="1600" dirty="0"/>
              <a:t>The recirculation must be approved by the Program Manager, Jonathan Goldberg.</a:t>
            </a:r>
          </a:p>
        </p:txBody>
      </p:sp>
      <p:sp>
        <p:nvSpPr>
          <p:cNvPr id="4" name="Date Placeholder 3">
            <a:extLst>
              <a:ext uri="{FF2B5EF4-FFF2-40B4-BE49-F238E27FC236}">
                <a16:creationId xmlns:a16="http://schemas.microsoft.com/office/drawing/2014/main" id="{83E1640A-CC95-8440-84DF-7A7CCB8F6A70}"/>
              </a:ext>
            </a:extLst>
          </p:cNvPr>
          <p:cNvSpPr>
            <a:spLocks noGrp="1"/>
          </p:cNvSpPr>
          <p:nvPr>
            <p:ph type="dt" sz="half" idx="10"/>
          </p:nvPr>
        </p:nvSpPr>
        <p:spPr/>
        <p:txBody>
          <a:bodyPr/>
          <a:lstStyle/>
          <a:p>
            <a:pPr>
              <a:defRPr/>
            </a:pPr>
            <a:r>
              <a:rPr lang="en-US"/>
              <a:t>&lt;Sept 2020&gt;</a:t>
            </a:r>
            <a:endParaRPr lang="en-US" dirty="0"/>
          </a:p>
        </p:txBody>
      </p:sp>
      <p:sp>
        <p:nvSpPr>
          <p:cNvPr id="5" name="Footer Placeholder 4">
            <a:extLst>
              <a:ext uri="{FF2B5EF4-FFF2-40B4-BE49-F238E27FC236}">
                <a16:creationId xmlns:a16="http://schemas.microsoft.com/office/drawing/2014/main" id="{EA412C3F-1280-AF4E-934E-021C0151409C}"/>
              </a:ext>
            </a:extLst>
          </p:cNvPr>
          <p:cNvSpPr>
            <a:spLocks noGrp="1"/>
          </p:cNvSpPr>
          <p:nvPr>
            <p:ph type="ftr" sz="quarter" idx="11"/>
          </p:nvPr>
        </p:nvSpPr>
        <p:spPr/>
        <p:txBody>
          <a:bodyPr/>
          <a:lstStyle/>
          <a:p>
            <a:pPr>
              <a:defRPr/>
            </a:pPr>
            <a:r>
              <a:rPr lang="en-US"/>
              <a:t>&lt;Pat Kinney&gt;, &lt;Kinney Consulting LLC&gt;</a:t>
            </a:r>
          </a:p>
        </p:txBody>
      </p:sp>
      <p:sp>
        <p:nvSpPr>
          <p:cNvPr id="7" name="Slide Number Placeholder 6">
            <a:extLst>
              <a:ext uri="{FF2B5EF4-FFF2-40B4-BE49-F238E27FC236}">
                <a16:creationId xmlns:a16="http://schemas.microsoft.com/office/drawing/2014/main" id="{A01CE5E4-BA1B-8C45-BF83-0E0283537482}"/>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16</a:t>
            </a:fld>
            <a:endParaRPr lang="en-US"/>
          </a:p>
        </p:txBody>
      </p:sp>
    </p:spTree>
    <p:extLst>
      <p:ext uri="{BB962C8B-B14F-4D97-AF65-F5344CB8AC3E}">
        <p14:creationId xmlns:p14="http://schemas.microsoft.com/office/powerpoint/2010/main" val="576454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BD452F-E43E-FA4E-9D1B-494FCA91B2D9}"/>
              </a:ext>
            </a:extLst>
          </p:cNvPr>
          <p:cNvSpPr>
            <a:spLocks noGrp="1"/>
          </p:cNvSpPr>
          <p:nvPr>
            <p:ph type="title"/>
          </p:nvPr>
        </p:nvSpPr>
        <p:spPr>
          <a:xfrm>
            <a:off x="496094" y="228600"/>
            <a:ext cx="7772400" cy="1066800"/>
          </a:xfrm>
        </p:spPr>
        <p:txBody>
          <a:bodyPr/>
          <a:lstStyle/>
          <a:p>
            <a:r>
              <a:rPr lang="en-US" dirty="0"/>
              <a:t>SA Ballot Conclusion</a:t>
            </a:r>
          </a:p>
        </p:txBody>
      </p:sp>
      <p:sp>
        <p:nvSpPr>
          <p:cNvPr id="3" name="Content Placeholder 2">
            <a:extLst>
              <a:ext uri="{FF2B5EF4-FFF2-40B4-BE49-F238E27FC236}">
                <a16:creationId xmlns:a16="http://schemas.microsoft.com/office/drawing/2014/main" id="{02D64940-CAA5-3B46-A305-1FD92888FA7D}"/>
              </a:ext>
            </a:extLst>
          </p:cNvPr>
          <p:cNvSpPr>
            <a:spLocks noGrp="1"/>
          </p:cNvSpPr>
          <p:nvPr>
            <p:ph idx="1"/>
          </p:nvPr>
        </p:nvSpPr>
        <p:spPr>
          <a:xfrm>
            <a:off x="152400" y="1219200"/>
            <a:ext cx="8722518" cy="5105400"/>
          </a:xfrm>
        </p:spPr>
        <p:txBody>
          <a:bodyPr/>
          <a:lstStyle/>
          <a:p>
            <a:r>
              <a:rPr lang="en-US" sz="1600" dirty="0"/>
              <a:t>The final recirculation ballot has been held when:</a:t>
            </a:r>
          </a:p>
          <a:p>
            <a:pPr lvl="1"/>
            <a:r>
              <a:rPr lang="en-US" sz="1400" dirty="0"/>
              <a:t>When the response rate is 75% or greater AND</a:t>
            </a:r>
          </a:p>
          <a:p>
            <a:pPr lvl="1"/>
            <a:r>
              <a:rPr lang="en-US" sz="1400" dirty="0"/>
              <a:t>The draft has achieved 75% or greater approval AND</a:t>
            </a:r>
          </a:p>
          <a:p>
            <a:pPr lvl="1"/>
            <a:r>
              <a:rPr lang="en-US" sz="1400" dirty="0"/>
              <a:t>There are no comments OR</a:t>
            </a:r>
          </a:p>
          <a:p>
            <a:pPr lvl="1"/>
            <a:r>
              <a:rPr lang="en-US" sz="1400" dirty="0"/>
              <a:t>There are no new "must be satisfied" comments that have not been resolved in previous ballots; AND</a:t>
            </a:r>
          </a:p>
          <a:p>
            <a:pPr lvl="1"/>
            <a:r>
              <a:rPr lang="en-US" sz="1400" dirty="0"/>
              <a:t>The CRG decides to reject all the new technical comments, so that there are no new substantive changes to be made in the document.</a:t>
            </a:r>
          </a:p>
          <a:p>
            <a:r>
              <a:rPr lang="en-US" sz="1600" dirty="0"/>
              <a:t>There may be editorial comments that are Accepted or Revised on the final ballot. The comments response is something like "this change will be passed to the IEEE staff editor for consideration during final editing."</a:t>
            </a:r>
          </a:p>
          <a:p>
            <a:r>
              <a:rPr lang="en-US" sz="1600" dirty="0"/>
              <a:t>The final comments resolution should be uploaded into </a:t>
            </a:r>
            <a:r>
              <a:rPr lang="en-US" sz="1600" dirty="0" err="1"/>
              <a:t>myProject</a:t>
            </a:r>
            <a:r>
              <a:rPr lang="en-US" sz="1600" dirty="0"/>
              <a:t> and all balloters with a Disapprove vote who commented should be notified (e.g. by email) of the response to their comment and that no further </a:t>
            </a:r>
            <a:r>
              <a:rPr lang="en-US" sz="1600" dirty="0" err="1"/>
              <a:t>recirculations</a:t>
            </a:r>
            <a:r>
              <a:rPr lang="en-US" sz="1600" dirty="0"/>
              <a:t> are planned.</a:t>
            </a:r>
          </a:p>
          <a:p>
            <a:r>
              <a:rPr lang="en-US" sz="1600" dirty="0"/>
              <a:t>IEEE editors may make other editorial changes during final editing and RevCom may point out other changes requiring editing. However, no substantive changes can be made after the final ballot. (If substantive changes are needed, another recirculation is required).</a:t>
            </a:r>
          </a:p>
          <a:p>
            <a:r>
              <a:rPr lang="en-US" sz="1600" dirty="0"/>
              <a:t>At this point, the balloting and comments resolution processes are complete, and the standard should be ready to submit to RevCom using </a:t>
            </a:r>
            <a:r>
              <a:rPr lang="en-US" sz="1600" dirty="0" err="1"/>
              <a:t>myProject</a:t>
            </a:r>
            <a:r>
              <a:rPr lang="en-US" sz="1600" dirty="0"/>
              <a:t>.</a:t>
            </a:r>
          </a:p>
        </p:txBody>
      </p:sp>
      <p:sp>
        <p:nvSpPr>
          <p:cNvPr id="4" name="Date Placeholder 3">
            <a:extLst>
              <a:ext uri="{FF2B5EF4-FFF2-40B4-BE49-F238E27FC236}">
                <a16:creationId xmlns:a16="http://schemas.microsoft.com/office/drawing/2014/main" id="{AAC6CCD2-016A-F242-9B7A-894BED625C34}"/>
              </a:ext>
            </a:extLst>
          </p:cNvPr>
          <p:cNvSpPr>
            <a:spLocks noGrp="1"/>
          </p:cNvSpPr>
          <p:nvPr>
            <p:ph type="dt" sz="half" idx="10"/>
          </p:nvPr>
        </p:nvSpPr>
        <p:spPr/>
        <p:txBody>
          <a:bodyPr/>
          <a:lstStyle/>
          <a:p>
            <a:pPr>
              <a:defRPr/>
            </a:pPr>
            <a:r>
              <a:rPr lang="en-US"/>
              <a:t>&lt;Sept 2020&gt;</a:t>
            </a:r>
            <a:endParaRPr lang="en-US" dirty="0"/>
          </a:p>
        </p:txBody>
      </p:sp>
      <p:sp>
        <p:nvSpPr>
          <p:cNvPr id="5" name="Footer Placeholder 4">
            <a:extLst>
              <a:ext uri="{FF2B5EF4-FFF2-40B4-BE49-F238E27FC236}">
                <a16:creationId xmlns:a16="http://schemas.microsoft.com/office/drawing/2014/main" id="{D94850EB-E051-3448-88DC-29517D0B78CB}"/>
              </a:ext>
            </a:extLst>
          </p:cNvPr>
          <p:cNvSpPr>
            <a:spLocks noGrp="1"/>
          </p:cNvSpPr>
          <p:nvPr>
            <p:ph type="ftr" sz="quarter" idx="11"/>
          </p:nvPr>
        </p:nvSpPr>
        <p:spPr/>
        <p:txBody>
          <a:bodyPr/>
          <a:lstStyle/>
          <a:p>
            <a:pPr>
              <a:defRPr/>
            </a:pPr>
            <a:r>
              <a:rPr lang="en-US"/>
              <a:t>&lt;Pat Kinney&gt;, &lt;Kinney Consulting LLC&gt;</a:t>
            </a:r>
          </a:p>
        </p:txBody>
      </p:sp>
      <p:sp>
        <p:nvSpPr>
          <p:cNvPr id="7" name="Slide Number Placeholder 6">
            <a:extLst>
              <a:ext uri="{FF2B5EF4-FFF2-40B4-BE49-F238E27FC236}">
                <a16:creationId xmlns:a16="http://schemas.microsoft.com/office/drawing/2014/main" id="{BC6E022C-BC3A-784D-945C-146C06F7E1D3}"/>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17</a:t>
            </a:fld>
            <a:endParaRPr lang="en-US"/>
          </a:p>
        </p:txBody>
      </p:sp>
    </p:spTree>
    <p:extLst>
      <p:ext uri="{BB962C8B-B14F-4D97-AF65-F5344CB8AC3E}">
        <p14:creationId xmlns:p14="http://schemas.microsoft.com/office/powerpoint/2010/main" val="33285170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DCC5DD-CCE6-AB45-A567-FF8223479C57}"/>
              </a:ext>
            </a:extLst>
          </p:cNvPr>
          <p:cNvSpPr>
            <a:spLocks noGrp="1"/>
          </p:cNvSpPr>
          <p:nvPr>
            <p:ph type="title"/>
          </p:nvPr>
        </p:nvSpPr>
        <p:spPr/>
        <p:txBody>
          <a:bodyPr/>
          <a:lstStyle/>
          <a:p>
            <a:r>
              <a:rPr lang="en-US" dirty="0"/>
              <a:t>Annexes</a:t>
            </a:r>
          </a:p>
        </p:txBody>
      </p:sp>
      <p:sp>
        <p:nvSpPr>
          <p:cNvPr id="3" name="Content Placeholder 2">
            <a:extLst>
              <a:ext uri="{FF2B5EF4-FFF2-40B4-BE49-F238E27FC236}">
                <a16:creationId xmlns:a16="http://schemas.microsoft.com/office/drawing/2014/main" id="{EFC07AB0-9321-0F40-94B4-A20993235655}"/>
              </a:ext>
            </a:extLst>
          </p:cNvPr>
          <p:cNvSpPr>
            <a:spLocks noGrp="1"/>
          </p:cNvSpPr>
          <p:nvPr>
            <p:ph idx="1"/>
          </p:nvPr>
        </p:nvSpPr>
        <p:spPr>
          <a:xfrm>
            <a:off x="230188" y="1767840"/>
            <a:ext cx="8229600" cy="4114800"/>
          </a:xfrm>
        </p:spPr>
        <p:txBody>
          <a:bodyPr/>
          <a:lstStyle/>
          <a:p>
            <a:r>
              <a:rPr lang="en-US" dirty="0"/>
              <a:t>Annex A: Excerpt from 802 EC Motion Template Doc </a:t>
            </a:r>
            <a:r>
              <a:rPr lang="en-US" dirty="0">
                <a:solidFill>
                  <a:schemeClr val="accent2"/>
                </a:solidFill>
                <a:hlinkClick r:id="rId2">
                  <a:extLst>
                    <a:ext uri="{A12FA001-AC4F-418D-AE19-62706E023703}">
                      <ahyp:hlinkClr xmlns:ahyp="http://schemas.microsoft.com/office/drawing/2018/hyperlinkcolor" val="tx"/>
                    </a:ext>
                  </a:extLst>
                </a:hlinkClick>
              </a:rPr>
              <a:t>ec-16-0170-04-00ec</a:t>
            </a:r>
            <a:endParaRPr lang="en-US" dirty="0">
              <a:solidFill>
                <a:schemeClr val="accent2"/>
              </a:solidFill>
            </a:endParaRPr>
          </a:p>
          <a:p>
            <a:r>
              <a:rPr lang="en-US" dirty="0"/>
              <a:t>Annex B:  Conditional Approval to Start SA Ballot</a:t>
            </a:r>
          </a:p>
          <a:p>
            <a:r>
              <a:rPr lang="en-US" dirty="0"/>
              <a:t>Annex C: IEEE P802.22.3 Spectrum Characterization and Occupancy to SA Ballot</a:t>
            </a:r>
          </a:p>
        </p:txBody>
      </p:sp>
      <p:sp>
        <p:nvSpPr>
          <p:cNvPr id="4" name="Date Placeholder 3">
            <a:extLst>
              <a:ext uri="{FF2B5EF4-FFF2-40B4-BE49-F238E27FC236}">
                <a16:creationId xmlns:a16="http://schemas.microsoft.com/office/drawing/2014/main" id="{22452083-D787-5640-8C13-D05714BB87BA}"/>
              </a:ext>
            </a:extLst>
          </p:cNvPr>
          <p:cNvSpPr>
            <a:spLocks noGrp="1"/>
          </p:cNvSpPr>
          <p:nvPr>
            <p:ph type="dt" sz="half" idx="10"/>
          </p:nvPr>
        </p:nvSpPr>
        <p:spPr/>
        <p:txBody>
          <a:bodyPr/>
          <a:lstStyle/>
          <a:p>
            <a:pPr>
              <a:defRPr/>
            </a:pPr>
            <a:r>
              <a:rPr lang="en-US"/>
              <a:t>&lt;Sept 2020&gt;</a:t>
            </a:r>
            <a:endParaRPr lang="en-US" dirty="0"/>
          </a:p>
        </p:txBody>
      </p:sp>
      <p:sp>
        <p:nvSpPr>
          <p:cNvPr id="5" name="Footer Placeholder 4">
            <a:extLst>
              <a:ext uri="{FF2B5EF4-FFF2-40B4-BE49-F238E27FC236}">
                <a16:creationId xmlns:a16="http://schemas.microsoft.com/office/drawing/2014/main" id="{1698E9A5-3FD2-C849-9F60-4F96221C592B}"/>
              </a:ext>
            </a:extLst>
          </p:cNvPr>
          <p:cNvSpPr>
            <a:spLocks noGrp="1"/>
          </p:cNvSpPr>
          <p:nvPr>
            <p:ph type="ftr" sz="quarter" idx="11"/>
          </p:nvPr>
        </p:nvSpPr>
        <p:spPr/>
        <p:txBody>
          <a:bodyPr/>
          <a:lstStyle/>
          <a:p>
            <a:pPr>
              <a:defRPr/>
            </a:pPr>
            <a:r>
              <a:rPr lang="en-US"/>
              <a:t>&lt;Pat Kinney&gt;, &lt;Kinney Consulting LLC&gt;</a:t>
            </a:r>
          </a:p>
        </p:txBody>
      </p:sp>
      <p:sp>
        <p:nvSpPr>
          <p:cNvPr id="7" name="Slide Number Placeholder 6">
            <a:extLst>
              <a:ext uri="{FF2B5EF4-FFF2-40B4-BE49-F238E27FC236}">
                <a16:creationId xmlns:a16="http://schemas.microsoft.com/office/drawing/2014/main" id="{ECC0C5FF-0990-4F4C-A34A-EA695C95F2DA}"/>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18</a:t>
            </a:fld>
            <a:endParaRPr lang="en-US"/>
          </a:p>
        </p:txBody>
      </p:sp>
    </p:spTree>
    <p:extLst>
      <p:ext uri="{BB962C8B-B14F-4D97-AF65-F5344CB8AC3E}">
        <p14:creationId xmlns:p14="http://schemas.microsoft.com/office/powerpoint/2010/main" val="35140094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16F93AC-86E9-574A-9BB0-5B59AA1A99E0}"/>
              </a:ext>
            </a:extLst>
          </p:cNvPr>
          <p:cNvSpPr/>
          <p:nvPr/>
        </p:nvSpPr>
        <p:spPr>
          <a:xfrm>
            <a:off x="152400" y="244138"/>
            <a:ext cx="8305800" cy="1938992"/>
          </a:xfrm>
          <a:prstGeom prst="rect">
            <a:avLst/>
          </a:prstGeom>
        </p:spPr>
        <p:txBody>
          <a:bodyPr wrap="square">
            <a:spAutoFit/>
          </a:bodyPr>
          <a:lstStyle/>
          <a:p>
            <a:pPr algn="ctr"/>
            <a:r>
              <a:rPr lang="en-US" sz="3600" b="1" dirty="0"/>
              <a:t>Annex A:</a:t>
            </a:r>
          </a:p>
          <a:p>
            <a:pPr algn="ctr"/>
            <a:r>
              <a:rPr lang="en-US" sz="3600" b="1" dirty="0"/>
              <a:t>Excerpt from 802 EC Motion Template Doc ec-16-0170-04-00ec</a:t>
            </a:r>
          </a:p>
          <a:p>
            <a:endParaRPr lang="en-US" dirty="0"/>
          </a:p>
        </p:txBody>
      </p:sp>
      <p:sp>
        <p:nvSpPr>
          <p:cNvPr id="6" name="Title 5">
            <a:extLst>
              <a:ext uri="{FF2B5EF4-FFF2-40B4-BE49-F238E27FC236}">
                <a16:creationId xmlns:a16="http://schemas.microsoft.com/office/drawing/2014/main" id="{7FE152E8-A62B-884D-BBA4-15291CC2EB58}"/>
              </a:ext>
            </a:extLst>
          </p:cNvPr>
          <p:cNvSpPr>
            <a:spLocks noGrp="1"/>
          </p:cNvSpPr>
          <p:nvPr>
            <p:ph type="title"/>
          </p:nvPr>
        </p:nvSpPr>
        <p:spPr>
          <a:xfrm>
            <a:off x="15240" y="2362200"/>
            <a:ext cx="8991600" cy="3124200"/>
          </a:xfrm>
        </p:spPr>
        <p:txBody>
          <a:bodyPr/>
          <a:lstStyle/>
          <a:p>
            <a:pPr marL="520700" indent="-509588" algn="l"/>
            <a:r>
              <a:rPr lang="en-US" sz="3200" dirty="0"/>
              <a:t>Templates for: </a:t>
            </a:r>
            <a:br>
              <a:rPr lang="en-US" sz="3200" dirty="0"/>
            </a:br>
            <a:r>
              <a:rPr lang="en-US" sz="3200" dirty="0"/>
              <a:t>1. approval to start SA Ballot, </a:t>
            </a:r>
            <a:br>
              <a:rPr lang="en-US" sz="3200" dirty="0"/>
            </a:br>
            <a:r>
              <a:rPr lang="en-US" sz="3200" dirty="0"/>
              <a:t>2. conditional approval to start SA Ballot, </a:t>
            </a:r>
            <a:br>
              <a:rPr lang="en-US" sz="3200" dirty="0"/>
            </a:br>
            <a:r>
              <a:rPr lang="en-US" sz="3200" dirty="0"/>
              <a:t>3. approval to send draft to RevCom, </a:t>
            </a:r>
            <a:br>
              <a:rPr lang="en-US" sz="3200" dirty="0"/>
            </a:br>
            <a:r>
              <a:rPr lang="en-US" sz="3200" dirty="0"/>
              <a:t>4. conditional approval to send draft to RevCom  </a:t>
            </a:r>
          </a:p>
        </p:txBody>
      </p:sp>
      <p:sp>
        <p:nvSpPr>
          <p:cNvPr id="9" name="Date Placeholder 8">
            <a:extLst>
              <a:ext uri="{FF2B5EF4-FFF2-40B4-BE49-F238E27FC236}">
                <a16:creationId xmlns:a16="http://schemas.microsoft.com/office/drawing/2014/main" id="{3B3B58F3-004E-2B4A-805A-9F4D4AAF9879}"/>
              </a:ext>
            </a:extLst>
          </p:cNvPr>
          <p:cNvSpPr>
            <a:spLocks noGrp="1"/>
          </p:cNvSpPr>
          <p:nvPr>
            <p:ph type="dt" sz="half" idx="10"/>
          </p:nvPr>
        </p:nvSpPr>
        <p:spPr/>
        <p:txBody>
          <a:bodyPr/>
          <a:lstStyle/>
          <a:p>
            <a:pPr>
              <a:defRPr/>
            </a:pPr>
            <a:r>
              <a:rPr lang="en-US"/>
              <a:t>&lt;Sept 2020&gt;</a:t>
            </a:r>
            <a:endParaRPr lang="en-US" dirty="0"/>
          </a:p>
        </p:txBody>
      </p:sp>
      <p:sp>
        <p:nvSpPr>
          <p:cNvPr id="10" name="Footer Placeholder 9">
            <a:extLst>
              <a:ext uri="{FF2B5EF4-FFF2-40B4-BE49-F238E27FC236}">
                <a16:creationId xmlns:a16="http://schemas.microsoft.com/office/drawing/2014/main" id="{871B6D77-3998-434C-81AA-2AB54EA13842}"/>
              </a:ext>
            </a:extLst>
          </p:cNvPr>
          <p:cNvSpPr>
            <a:spLocks noGrp="1"/>
          </p:cNvSpPr>
          <p:nvPr>
            <p:ph type="ftr" sz="quarter" idx="11"/>
          </p:nvPr>
        </p:nvSpPr>
        <p:spPr/>
        <p:txBody>
          <a:bodyPr/>
          <a:lstStyle/>
          <a:p>
            <a:pPr>
              <a:defRPr/>
            </a:pPr>
            <a:r>
              <a:rPr lang="en-US"/>
              <a:t>&lt;Pat Kinney&gt;, &lt;Kinney Consulting LLC&gt;</a:t>
            </a:r>
          </a:p>
        </p:txBody>
      </p:sp>
      <p:sp>
        <p:nvSpPr>
          <p:cNvPr id="11" name="Slide Number Placeholder 10">
            <a:extLst>
              <a:ext uri="{FF2B5EF4-FFF2-40B4-BE49-F238E27FC236}">
                <a16:creationId xmlns:a16="http://schemas.microsoft.com/office/drawing/2014/main" id="{48DCDB82-7C49-D547-B4A1-D1079396032C}"/>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19</a:t>
            </a:fld>
            <a:endParaRPr lang="en-US"/>
          </a:p>
        </p:txBody>
      </p:sp>
    </p:spTree>
    <p:extLst>
      <p:ext uri="{BB962C8B-B14F-4D97-AF65-F5344CB8AC3E}">
        <p14:creationId xmlns:p14="http://schemas.microsoft.com/office/powerpoint/2010/main" val="35663499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76200" y="908542"/>
            <a:ext cx="8915400" cy="5486400"/>
          </a:xfrm>
        </p:spPr>
        <p:txBody>
          <a:bodyPr lIns="90487" tIns="44450" rIns="90487" bIns="44450"/>
          <a:lstStyle/>
          <a:p>
            <a:pPr>
              <a:lnSpc>
                <a:spcPct val="80000"/>
              </a:lnSpc>
              <a:spcAft>
                <a:spcPct val="30000"/>
              </a:spcAft>
              <a:buFont typeface="Monotype Sorts" charset="0"/>
              <a:buNone/>
            </a:pPr>
            <a:r>
              <a:rPr lang="en-US" sz="1800" b="1" dirty="0">
                <a:latin typeface="Arial" charset="0"/>
              </a:rPr>
              <a:t>	</a:t>
            </a:r>
            <a:r>
              <a:rPr lang="en-US" sz="2000" b="1" dirty="0">
                <a:solidFill>
                  <a:schemeClr val="tx1"/>
                </a:solidFill>
                <a:latin typeface="Calibri" charset="0"/>
                <a:cs typeface="Calibri" charset="0"/>
              </a:rPr>
              <a:t>The IEEE-SA strongly recommends that at each WG meeting the chair or a designee:</a:t>
            </a:r>
            <a:endParaRPr lang="en-US" sz="2000" dirty="0">
              <a:solidFill>
                <a:schemeClr val="tx1"/>
              </a:solidFill>
              <a:latin typeface="Calibri" charset="0"/>
              <a:cs typeface="Calibri" charset="0"/>
            </a:endParaRPr>
          </a:p>
          <a:p>
            <a:pPr lvl="1">
              <a:lnSpc>
                <a:spcPct val="80000"/>
              </a:lnSpc>
              <a:buSzPct val="150000"/>
              <a:buFont typeface="Arial" charset="0"/>
              <a:buChar char="•"/>
            </a:pPr>
            <a:r>
              <a:rPr lang="en-US" sz="1600" b="1" dirty="0">
                <a:solidFill>
                  <a:schemeClr val="tx1"/>
                </a:solidFill>
                <a:latin typeface="Calibri" charset="0"/>
                <a:cs typeface="Calibri" charset="0"/>
              </a:rPr>
              <a:t>Show slides #1 through #4 of this presentation</a:t>
            </a:r>
          </a:p>
          <a:p>
            <a:pPr lvl="1">
              <a:lnSpc>
                <a:spcPct val="80000"/>
              </a:lnSpc>
              <a:buSzPct val="150000"/>
              <a:buFont typeface="Arial" charset="0"/>
              <a:buChar char="•"/>
            </a:pPr>
            <a:r>
              <a:rPr lang="en-US" sz="1600" b="1" dirty="0">
                <a:solidFill>
                  <a:schemeClr val="tx1"/>
                </a:solidFill>
                <a:latin typeface="Calibri" charset="0"/>
                <a:cs typeface="Calibri" charset="0"/>
              </a:rPr>
              <a:t>Advise the WG attendees that:</a:t>
            </a:r>
            <a:r>
              <a:rPr lang="en-US" sz="1600" dirty="0">
                <a:solidFill>
                  <a:schemeClr val="tx1"/>
                </a:solidFill>
                <a:latin typeface="Calibri" charset="0"/>
                <a:cs typeface="Calibri" charset="0"/>
              </a:rPr>
              <a:t> </a:t>
            </a:r>
          </a:p>
          <a:p>
            <a:pPr lvl="2">
              <a:lnSpc>
                <a:spcPct val="80000"/>
              </a:lnSpc>
              <a:buSzPct val="150000"/>
              <a:buFont typeface="Arial" charset="0"/>
              <a:buChar char="•"/>
            </a:pPr>
            <a:r>
              <a:rPr lang="en-US" sz="1400" dirty="0">
                <a:solidFill>
                  <a:schemeClr val="tx1"/>
                </a:solidFill>
                <a:latin typeface="Calibri" charset="0"/>
                <a:cs typeface="Calibri" charset="0"/>
              </a:rPr>
              <a:t>IEEE’s patent policy is described in Clause 6 of the </a:t>
            </a:r>
            <a:r>
              <a:rPr lang="en-US" sz="1400" i="1" dirty="0">
                <a:solidFill>
                  <a:schemeClr val="tx1"/>
                </a:solidFill>
                <a:latin typeface="Calibri" charset="0"/>
                <a:cs typeface="Calibri" charset="0"/>
              </a:rPr>
              <a:t>IEEE-SA Standards Board Bylaws</a:t>
            </a:r>
            <a:r>
              <a:rPr lang="en-US" sz="1400" dirty="0">
                <a:solidFill>
                  <a:schemeClr val="tx1"/>
                </a:solidFill>
                <a:latin typeface="Calibri" charset="0"/>
                <a:cs typeface="Calibri" charset="0"/>
              </a:rPr>
              <a:t>;</a:t>
            </a:r>
          </a:p>
          <a:p>
            <a:pPr lvl="2">
              <a:lnSpc>
                <a:spcPct val="80000"/>
              </a:lnSpc>
              <a:buSzPct val="150000"/>
              <a:buFont typeface="Arial" charset="0"/>
              <a:buChar char="•"/>
            </a:pPr>
            <a:r>
              <a:rPr lang="en-US" sz="1400" dirty="0">
                <a:solidFill>
                  <a:schemeClr val="tx1"/>
                </a:solidFill>
                <a:latin typeface="Calibri" charset="0"/>
                <a:cs typeface="Calibri" charset="0"/>
              </a:rPr>
              <a:t>Early identification of patent claims which may be essential for the use of standards under development is strongly encouraged; </a:t>
            </a:r>
          </a:p>
          <a:p>
            <a:pPr lvl="2">
              <a:lnSpc>
                <a:spcPct val="80000"/>
              </a:lnSpc>
              <a:buSzPct val="150000"/>
              <a:buFont typeface="Arial" charset="0"/>
              <a:buChar char="•"/>
            </a:pPr>
            <a:r>
              <a:rPr lang="en-US" sz="1400" dirty="0">
                <a:solidFill>
                  <a:schemeClr val="tx1"/>
                </a:solidFill>
                <a:latin typeface="Calibri" charset="0"/>
                <a:cs typeface="Calibri"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sz="1400" dirty="0">
                <a:solidFill>
                  <a:schemeClr val="tx1"/>
                </a:solidFill>
                <a:latin typeface="Calibri" charset="0"/>
                <a:cs typeface="Calibri" charset="0"/>
              </a:rPr>
            </a:br>
            <a:endParaRPr lang="en-US" sz="1600" dirty="0">
              <a:solidFill>
                <a:schemeClr val="tx1"/>
              </a:solidFill>
              <a:latin typeface="Calibri" charset="0"/>
              <a:cs typeface="Calibri" charset="0"/>
            </a:endParaRPr>
          </a:p>
          <a:p>
            <a:pPr lvl="1">
              <a:lnSpc>
                <a:spcPct val="20000"/>
              </a:lnSpc>
              <a:buSzPct val="150000"/>
              <a:buFont typeface="Arial" charset="0"/>
              <a:buChar char="•"/>
            </a:pPr>
            <a:r>
              <a:rPr lang="en-US" sz="1600" b="1" dirty="0">
                <a:solidFill>
                  <a:schemeClr val="tx1"/>
                </a:solidFill>
                <a:latin typeface="Calibri" charset="0"/>
                <a:cs typeface="Calibri" charset="0"/>
              </a:rPr>
              <a:t>Instruct the WG Secretary to record in the minutes of the relevant WG meeting:</a:t>
            </a:r>
            <a:r>
              <a:rPr lang="en-US" sz="1600" dirty="0">
                <a:solidFill>
                  <a:schemeClr val="tx1"/>
                </a:solidFill>
                <a:latin typeface="Calibri" charset="0"/>
                <a:cs typeface="Calibri" charset="0"/>
              </a:rPr>
              <a:t> </a:t>
            </a:r>
          </a:p>
          <a:p>
            <a:pPr lvl="2">
              <a:lnSpc>
                <a:spcPct val="80000"/>
              </a:lnSpc>
              <a:buSzPct val="150000"/>
              <a:buFont typeface="Arial" charset="0"/>
              <a:buChar char="•"/>
            </a:pPr>
            <a:r>
              <a:rPr lang="en-US" sz="1400" dirty="0">
                <a:solidFill>
                  <a:schemeClr val="tx1"/>
                </a:solidFill>
                <a:latin typeface="Calibri" charset="0"/>
                <a:cs typeface="Calibri" charset="0"/>
              </a:rPr>
              <a:t>That the foregoing information was provided and that slides 1 through 4 (and this slide 0, if applicable) were shown; </a:t>
            </a:r>
          </a:p>
          <a:p>
            <a:pPr lvl="2">
              <a:lnSpc>
                <a:spcPct val="80000"/>
              </a:lnSpc>
              <a:buSzPct val="150000"/>
              <a:buFont typeface="Arial" charset="0"/>
              <a:buChar char="•"/>
            </a:pPr>
            <a:r>
              <a:rPr lang="en-US" sz="1400" dirty="0">
                <a:solidFill>
                  <a:schemeClr val="tx1"/>
                </a:solidFill>
                <a:latin typeface="Calibri" charset="0"/>
                <a:cs typeface="Calibri"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charset="0"/>
              <a:buChar char="•"/>
            </a:pPr>
            <a:r>
              <a:rPr lang="en-US" sz="1400" dirty="0">
                <a:solidFill>
                  <a:schemeClr val="tx1"/>
                </a:solidFill>
                <a:latin typeface="Calibri" charset="0"/>
                <a:cs typeface="Calibri"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charset="0"/>
              <a:buChar char="•"/>
            </a:pPr>
            <a:endParaRPr lang="en-US" sz="1400" dirty="0">
              <a:solidFill>
                <a:schemeClr val="tx1"/>
              </a:solidFill>
              <a:latin typeface="Calibri" charset="0"/>
              <a:cs typeface="Calibri" charset="0"/>
            </a:endParaRPr>
          </a:p>
          <a:p>
            <a:pPr lvl="1">
              <a:lnSpc>
                <a:spcPct val="80000"/>
              </a:lnSpc>
              <a:spcBef>
                <a:spcPct val="5000"/>
              </a:spcBef>
              <a:buSzPct val="150000"/>
              <a:buFont typeface="Arial" charset="0"/>
              <a:buChar char="•"/>
            </a:pPr>
            <a:r>
              <a:rPr lang="en-US" sz="1400" dirty="0">
                <a:solidFill>
                  <a:schemeClr val="tx1"/>
                </a:solidFill>
                <a:latin typeface="Calibri" charset="0"/>
                <a:cs typeface="Calibri"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charset="0"/>
              <a:buChar char="•"/>
            </a:pPr>
            <a:r>
              <a:rPr lang="en-US" sz="1400" dirty="0">
                <a:solidFill>
                  <a:schemeClr val="tx1"/>
                </a:solidFill>
                <a:latin typeface="Calibri" charset="0"/>
                <a:cs typeface="Calibri" charset="0"/>
              </a:rPr>
              <a:t>It is recommended that the WG Chair review the guidance in </a:t>
            </a:r>
            <a:r>
              <a:rPr lang="en-US" sz="1400" i="1" dirty="0">
                <a:solidFill>
                  <a:schemeClr val="tx1"/>
                </a:solidFill>
                <a:latin typeface="Calibri" charset="0"/>
                <a:cs typeface="Calibri" charset="0"/>
              </a:rPr>
              <a:t>IEEE-SA Standards Board Operations Manual</a:t>
            </a:r>
            <a:r>
              <a:rPr lang="en-US" sz="1400" dirty="0">
                <a:solidFill>
                  <a:schemeClr val="tx1"/>
                </a:solidFill>
                <a:latin typeface="Calibri" charset="0"/>
                <a:cs typeface="Calibri" charset="0"/>
              </a:rPr>
              <a:t> 6.3.5 and in FAQs 14 and 15 on inclusion of potential Essential Patent Claims by incorporation or by reference. </a:t>
            </a:r>
          </a:p>
          <a:p>
            <a:pPr lvl="1">
              <a:lnSpc>
                <a:spcPct val="80000"/>
              </a:lnSpc>
              <a:spcBef>
                <a:spcPct val="5000"/>
              </a:spcBef>
              <a:buFont typeface="Monotype Sorts" charset="0"/>
              <a:buNone/>
            </a:pPr>
            <a:endParaRPr lang="en-US" sz="1400" dirty="0">
              <a:solidFill>
                <a:schemeClr val="tx1"/>
              </a:solidFill>
              <a:latin typeface="Calibri" charset="0"/>
              <a:cs typeface="Calibri" charset="0"/>
            </a:endParaRPr>
          </a:p>
          <a:p>
            <a:pPr lvl="1">
              <a:lnSpc>
                <a:spcPct val="80000"/>
              </a:lnSpc>
              <a:spcBef>
                <a:spcPct val="5000"/>
              </a:spcBef>
              <a:buFont typeface="Monotype Sorts" charset="0"/>
              <a:buNone/>
            </a:pPr>
            <a:r>
              <a:rPr lang="en-US" sz="1400" dirty="0">
                <a:solidFill>
                  <a:schemeClr val="tx1"/>
                </a:solidFill>
                <a:latin typeface="Calibri" charset="0"/>
                <a:cs typeface="Calibri" charset="0"/>
              </a:rPr>
              <a:t>	Note: </a:t>
            </a:r>
            <a:r>
              <a:rPr lang="en-US" sz="1400" b="1" dirty="0">
                <a:solidFill>
                  <a:schemeClr val="tx1"/>
                </a:solidFill>
                <a:latin typeface="Calibri" charset="0"/>
                <a:cs typeface="Calibri" charset="0"/>
              </a:rPr>
              <a:t>WG</a:t>
            </a:r>
            <a:r>
              <a:rPr lang="en-US" sz="1400" dirty="0">
                <a:solidFill>
                  <a:schemeClr val="tx1"/>
                </a:solidFill>
                <a:latin typeface="Calibri" charset="0"/>
                <a:cs typeface="Calibri"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914400" y="298942"/>
            <a:ext cx="6400800" cy="609600"/>
          </a:xfrm>
        </p:spPr>
        <p:txBody>
          <a:bodyPr lIns="90487" tIns="44450" rIns="90487" bIns="44450"/>
          <a:lstStyle/>
          <a:p>
            <a:r>
              <a:rPr lang="en-US" sz="3200" u="sng" dirty="0">
                <a:solidFill>
                  <a:schemeClr val="tx1"/>
                </a:solidFill>
                <a:latin typeface="Calibri" charset="0"/>
                <a:cs typeface="Calibri" charset="0"/>
              </a:rPr>
              <a:t>Instructions for the WG Chair</a:t>
            </a:r>
            <a:endParaRPr lang="en-US" sz="3200" u="sng" dirty="0">
              <a:latin typeface="Calibri" charset="0"/>
              <a:cs typeface="Calibri" charset="0"/>
            </a:endParaRP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a:extLst>
              <a:ext uri="{FF2B5EF4-FFF2-40B4-BE49-F238E27FC236}">
                <a16:creationId xmlns:a16="http://schemas.microsoft.com/office/drawing/2014/main" id="{4458ECB4-0F45-0B41-8A57-2579337DA309}"/>
              </a:ext>
            </a:extLst>
          </p:cNvPr>
          <p:cNvSpPr>
            <a:spLocks noGrp="1"/>
          </p:cNvSpPr>
          <p:nvPr>
            <p:ph type="dt" sz="half" idx="10"/>
          </p:nvPr>
        </p:nvSpPr>
        <p:spPr/>
        <p:txBody>
          <a:bodyPr/>
          <a:lstStyle/>
          <a:p>
            <a:pPr>
              <a:defRPr/>
            </a:pPr>
            <a:r>
              <a:rPr lang="en-US"/>
              <a:t>&lt;Sept 2020&gt;</a:t>
            </a:r>
            <a:endParaRPr lang="en-US" dirty="0"/>
          </a:p>
        </p:txBody>
      </p:sp>
      <p:sp>
        <p:nvSpPr>
          <p:cNvPr id="3" name="Footer Placeholder 2">
            <a:extLst>
              <a:ext uri="{FF2B5EF4-FFF2-40B4-BE49-F238E27FC236}">
                <a16:creationId xmlns:a16="http://schemas.microsoft.com/office/drawing/2014/main" id="{9CC92E75-3829-5F47-937E-7A78D2EB6939}"/>
              </a:ext>
            </a:extLst>
          </p:cNvPr>
          <p:cNvSpPr>
            <a:spLocks noGrp="1"/>
          </p:cNvSpPr>
          <p:nvPr>
            <p:ph type="ftr" sz="quarter" idx="11"/>
          </p:nvPr>
        </p:nvSpPr>
        <p:spPr/>
        <p:txBody>
          <a:bodyPr/>
          <a:lstStyle/>
          <a:p>
            <a:pPr>
              <a:defRPr/>
            </a:pPr>
            <a:r>
              <a:rPr lang="en-US"/>
              <a:t>&lt;Pat Kinney&gt;, &lt;Kinney Consulting LLC&gt;</a:t>
            </a:r>
          </a:p>
        </p:txBody>
      </p:sp>
      <p:sp>
        <p:nvSpPr>
          <p:cNvPr id="5" name="Slide Number Placeholder 4">
            <a:extLst>
              <a:ext uri="{FF2B5EF4-FFF2-40B4-BE49-F238E27FC236}">
                <a16:creationId xmlns:a16="http://schemas.microsoft.com/office/drawing/2014/main" id="{6142B29A-0C1C-2641-BA54-78EB54EFF1D2}"/>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2</a:t>
            </a:fld>
            <a:endParaRPr lang="en-US"/>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0"/>
            <a:ext cx="7772400" cy="1066800"/>
          </a:xfrm>
        </p:spPr>
        <p:txBody>
          <a:bodyPr/>
          <a:lstStyle/>
          <a:p>
            <a:r>
              <a:rPr lang="en-GB" dirty="0"/>
              <a:t>Linguistic style of motion templates</a:t>
            </a:r>
            <a:endParaRPr lang="en-US" dirty="0"/>
          </a:p>
        </p:txBody>
      </p:sp>
      <p:sp>
        <p:nvSpPr>
          <p:cNvPr id="3" name="Content Placeholder 2"/>
          <p:cNvSpPr>
            <a:spLocks noGrp="1"/>
          </p:cNvSpPr>
          <p:nvPr>
            <p:ph idx="1"/>
          </p:nvPr>
        </p:nvSpPr>
        <p:spPr>
          <a:xfrm>
            <a:off x="104026" y="2667000"/>
            <a:ext cx="8915400" cy="3657600"/>
          </a:xfrm>
        </p:spPr>
        <p:txBody>
          <a:bodyPr/>
          <a:lstStyle/>
          <a:p>
            <a:r>
              <a:rPr lang="en-GB" sz="2800" dirty="0"/>
              <a:t>A motion is an agreement by the EC to perform some action.  There is no need to include “fluff” words that do not describe this action.  The words “motion”, or “move”, need never appear in the motion itself.  The word “approve” is only appropriate when that is the only action being performed.</a:t>
            </a:r>
            <a:endParaRPr lang="en-US" sz="2800" dirty="0"/>
          </a:p>
          <a:p>
            <a:r>
              <a:rPr lang="en-GB" sz="2800" dirty="0"/>
              <a:t>For example:  “</a:t>
            </a:r>
            <a:r>
              <a:rPr lang="en-GB" sz="2800" dirty="0">
                <a:solidFill>
                  <a:srgbClr val="FF0000"/>
                </a:solidFill>
              </a:rPr>
              <a:t>Motion: the EC moves to approve sending</a:t>
            </a:r>
            <a:r>
              <a:rPr lang="en-GB" sz="2800" dirty="0"/>
              <a:t> …” should be written “Send …”</a:t>
            </a:r>
            <a:endParaRPr lang="en-US" sz="2800" dirty="0"/>
          </a:p>
          <a:p>
            <a:endParaRPr lang="en-US" dirty="0"/>
          </a:p>
        </p:txBody>
      </p:sp>
      <p:sp>
        <p:nvSpPr>
          <p:cNvPr id="4" name="Rectangle 3">
            <a:extLst>
              <a:ext uri="{FF2B5EF4-FFF2-40B4-BE49-F238E27FC236}">
                <a16:creationId xmlns:a16="http://schemas.microsoft.com/office/drawing/2014/main" id="{216F93AC-86E9-574A-9BB0-5B59AA1A99E0}"/>
              </a:ext>
            </a:extLst>
          </p:cNvPr>
          <p:cNvSpPr/>
          <p:nvPr/>
        </p:nvSpPr>
        <p:spPr>
          <a:xfrm>
            <a:off x="228600" y="609600"/>
            <a:ext cx="8305800" cy="1384995"/>
          </a:xfrm>
          <a:prstGeom prst="rect">
            <a:avLst/>
          </a:prstGeom>
        </p:spPr>
        <p:txBody>
          <a:bodyPr wrap="square">
            <a:spAutoFit/>
          </a:bodyPr>
          <a:lstStyle/>
          <a:p>
            <a:pPr algn="ctr"/>
            <a:r>
              <a:rPr lang="en-US" sz="3600" b="1" dirty="0"/>
              <a:t>Excerpt from 802 EC Motion Template Doc ec-16-0170-04-00ec</a:t>
            </a:r>
          </a:p>
          <a:p>
            <a:endParaRPr lang="en-US" dirty="0"/>
          </a:p>
        </p:txBody>
      </p:sp>
      <p:sp>
        <p:nvSpPr>
          <p:cNvPr id="5" name="Date Placeholder 4">
            <a:extLst>
              <a:ext uri="{FF2B5EF4-FFF2-40B4-BE49-F238E27FC236}">
                <a16:creationId xmlns:a16="http://schemas.microsoft.com/office/drawing/2014/main" id="{16B2A35C-1FE9-4E46-974D-553D5165CF2B}"/>
              </a:ext>
            </a:extLst>
          </p:cNvPr>
          <p:cNvSpPr>
            <a:spLocks noGrp="1"/>
          </p:cNvSpPr>
          <p:nvPr>
            <p:ph type="dt" sz="half" idx="10"/>
          </p:nvPr>
        </p:nvSpPr>
        <p:spPr/>
        <p:txBody>
          <a:bodyPr/>
          <a:lstStyle/>
          <a:p>
            <a:pPr>
              <a:defRPr/>
            </a:pPr>
            <a:r>
              <a:rPr lang="en-US" dirty="0"/>
              <a:t>&lt;Sept 2020&gt;</a:t>
            </a:r>
          </a:p>
        </p:txBody>
      </p:sp>
      <p:sp>
        <p:nvSpPr>
          <p:cNvPr id="6" name="Footer Placeholder 5">
            <a:extLst>
              <a:ext uri="{FF2B5EF4-FFF2-40B4-BE49-F238E27FC236}">
                <a16:creationId xmlns:a16="http://schemas.microsoft.com/office/drawing/2014/main" id="{7E1A4603-5277-2E4E-A104-485AC1F10376}"/>
              </a:ext>
            </a:extLst>
          </p:cNvPr>
          <p:cNvSpPr>
            <a:spLocks noGrp="1"/>
          </p:cNvSpPr>
          <p:nvPr>
            <p:ph type="ftr" sz="quarter" idx="11"/>
          </p:nvPr>
        </p:nvSpPr>
        <p:spPr/>
        <p:txBody>
          <a:bodyPr/>
          <a:lstStyle/>
          <a:p>
            <a:pPr>
              <a:defRPr/>
            </a:pPr>
            <a:r>
              <a:rPr lang="en-US"/>
              <a:t>&lt;Pat Kinney&gt;, &lt;Kinney Consulting LLC&gt;</a:t>
            </a:r>
          </a:p>
        </p:txBody>
      </p:sp>
      <p:sp>
        <p:nvSpPr>
          <p:cNvPr id="7" name="Slide Number Placeholder 6">
            <a:extLst>
              <a:ext uri="{FF2B5EF4-FFF2-40B4-BE49-F238E27FC236}">
                <a16:creationId xmlns:a16="http://schemas.microsoft.com/office/drawing/2014/main" id="{8591A65A-0808-0340-A421-3EB8F6A22C0F}"/>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20</a:t>
            </a:fld>
            <a:endParaRPr lang="en-US"/>
          </a:p>
        </p:txBody>
      </p:sp>
    </p:spTree>
    <p:extLst>
      <p:ext uri="{BB962C8B-B14F-4D97-AF65-F5344CB8AC3E}">
        <p14:creationId xmlns:p14="http://schemas.microsoft.com/office/powerpoint/2010/main" val="36365201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772400" cy="1066800"/>
          </a:xfrm>
        </p:spPr>
        <p:txBody>
          <a:bodyPr/>
          <a:lstStyle/>
          <a:p>
            <a:r>
              <a:rPr lang="en-GB" dirty="0"/>
              <a:t>Tabular style of motion templates</a:t>
            </a:r>
            <a:endParaRPr lang="en-US" dirty="0"/>
          </a:p>
        </p:txBody>
      </p:sp>
      <p:sp>
        <p:nvSpPr>
          <p:cNvPr id="3" name="Content Placeholder 2"/>
          <p:cNvSpPr>
            <a:spLocks noGrp="1"/>
          </p:cNvSpPr>
          <p:nvPr>
            <p:ph idx="1"/>
          </p:nvPr>
        </p:nvSpPr>
        <p:spPr>
          <a:xfrm>
            <a:off x="685800" y="1600200"/>
            <a:ext cx="7772400" cy="4114800"/>
          </a:xfrm>
        </p:spPr>
        <p:txBody>
          <a:bodyPr/>
          <a:lstStyle/>
          <a:p>
            <a:r>
              <a:rPr lang="en-GB" sz="2400" dirty="0"/>
              <a:t>Each type of motion is described by a table,  illustrated on the next slide.   Only the shaded part is shown to the EC (once shading is removed) .</a:t>
            </a:r>
          </a:p>
          <a:p>
            <a:r>
              <a:rPr lang="en-GB" sz="2400" dirty="0"/>
              <a:t>The rest of the material provides information that may be helpful as to when to use the motion,  the applicable rules,   and the definitions of the placeholders (“tags”) used in the motion.</a:t>
            </a:r>
          </a:p>
          <a:p>
            <a:r>
              <a:rPr lang="en-GB" sz="2400" dirty="0"/>
              <a:t>Note that the “&lt;” and “&gt;” are removed when the tags are filled in .</a:t>
            </a:r>
          </a:p>
          <a:p>
            <a:r>
              <a:rPr lang="en-GB" sz="2400" dirty="0"/>
              <a:t>Note also text between “[” and “]” needs attention.  Either delete the delimiters or delete the entire delimited text as appropriate to your context.</a:t>
            </a:r>
            <a:endParaRPr lang="en-US" sz="2400" dirty="0"/>
          </a:p>
        </p:txBody>
      </p:sp>
      <p:sp>
        <p:nvSpPr>
          <p:cNvPr id="4" name="Date Placeholder 3">
            <a:extLst>
              <a:ext uri="{FF2B5EF4-FFF2-40B4-BE49-F238E27FC236}">
                <a16:creationId xmlns:a16="http://schemas.microsoft.com/office/drawing/2014/main" id="{F8E558C1-D2BB-1749-8BA0-574FE7987FD8}"/>
              </a:ext>
            </a:extLst>
          </p:cNvPr>
          <p:cNvSpPr>
            <a:spLocks noGrp="1"/>
          </p:cNvSpPr>
          <p:nvPr>
            <p:ph type="dt" sz="half" idx="10"/>
          </p:nvPr>
        </p:nvSpPr>
        <p:spPr/>
        <p:txBody>
          <a:bodyPr/>
          <a:lstStyle/>
          <a:p>
            <a:pPr>
              <a:defRPr/>
            </a:pPr>
            <a:r>
              <a:rPr lang="en-US"/>
              <a:t>&lt;Sept 2020&gt;</a:t>
            </a:r>
            <a:endParaRPr lang="en-US" dirty="0"/>
          </a:p>
        </p:txBody>
      </p:sp>
      <p:sp>
        <p:nvSpPr>
          <p:cNvPr id="5" name="Footer Placeholder 4">
            <a:extLst>
              <a:ext uri="{FF2B5EF4-FFF2-40B4-BE49-F238E27FC236}">
                <a16:creationId xmlns:a16="http://schemas.microsoft.com/office/drawing/2014/main" id="{17AFB93F-5D87-0A41-BA6E-6BFBD6F955D4}"/>
              </a:ext>
            </a:extLst>
          </p:cNvPr>
          <p:cNvSpPr>
            <a:spLocks noGrp="1"/>
          </p:cNvSpPr>
          <p:nvPr>
            <p:ph type="ftr" sz="quarter" idx="11"/>
          </p:nvPr>
        </p:nvSpPr>
        <p:spPr/>
        <p:txBody>
          <a:bodyPr/>
          <a:lstStyle/>
          <a:p>
            <a:pPr>
              <a:defRPr/>
            </a:pPr>
            <a:r>
              <a:rPr lang="en-US"/>
              <a:t>&lt;Pat Kinney&gt;, &lt;Kinney Consulting LLC&gt;</a:t>
            </a:r>
          </a:p>
        </p:txBody>
      </p:sp>
      <p:sp>
        <p:nvSpPr>
          <p:cNvPr id="6" name="Slide Number Placeholder 5">
            <a:extLst>
              <a:ext uri="{FF2B5EF4-FFF2-40B4-BE49-F238E27FC236}">
                <a16:creationId xmlns:a16="http://schemas.microsoft.com/office/drawing/2014/main" id="{CBDF46E2-BE4D-FC4B-A1CD-B905C0360CCA}"/>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21</a:t>
            </a:fld>
            <a:endParaRPr lang="en-US"/>
          </a:p>
        </p:txBody>
      </p:sp>
    </p:spTree>
    <p:extLst>
      <p:ext uri="{BB962C8B-B14F-4D97-AF65-F5344CB8AC3E}">
        <p14:creationId xmlns:p14="http://schemas.microsoft.com/office/powerpoint/2010/main" val="12360117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a:xfrm>
            <a:off x="457200" y="457200"/>
            <a:ext cx="8229600" cy="509587"/>
          </a:xfrm>
        </p:spPr>
        <p:txBody>
          <a:bodyPr/>
          <a:lstStyle/>
          <a:p>
            <a:r>
              <a:rPr lang="en-US" altLang="en-US" sz="3200" dirty="0"/>
              <a:t>Format of a these motion template slides – </a:t>
            </a:r>
          </a:p>
        </p:txBody>
      </p:sp>
      <p:graphicFrame>
        <p:nvGraphicFramePr>
          <p:cNvPr id="2" name="Table 1"/>
          <p:cNvGraphicFramePr>
            <a:graphicFrameLocks noGrp="1"/>
          </p:cNvGraphicFramePr>
          <p:nvPr>
            <p:extLst>
              <p:ext uri="{D42A27DB-BD31-4B8C-83A1-F6EECF244321}">
                <p14:modId xmlns:p14="http://schemas.microsoft.com/office/powerpoint/2010/main" val="2536009459"/>
              </p:ext>
            </p:extLst>
          </p:nvPr>
        </p:nvGraphicFramePr>
        <p:xfrm>
          <a:off x="304800" y="2209800"/>
          <a:ext cx="8534400" cy="422656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852815221"/>
                    </a:ext>
                  </a:extLst>
                </a:gridCol>
                <a:gridCol w="6781800">
                  <a:extLst>
                    <a:ext uri="{9D8B030D-6E8A-4147-A177-3AD203B41FA5}">
                      <a16:colId xmlns:a16="http://schemas.microsoft.com/office/drawing/2014/main" val="1500439343"/>
                    </a:ext>
                  </a:extLst>
                </a:gridCol>
              </a:tblGrid>
              <a:tr h="152400">
                <a:tc rowSpan="2">
                  <a:txBody>
                    <a:bodyPr/>
                    <a:lstStyle/>
                    <a:p>
                      <a:r>
                        <a:rPr lang="en-US" sz="1600" b="0" dirty="0">
                          <a:solidFill>
                            <a:schemeClr val="tx1"/>
                          </a:solidFill>
                        </a:rPr>
                        <a:t>Motion</a:t>
                      </a:r>
                      <a:r>
                        <a:rPr lang="en-US" sz="1600" b="0" baseline="0" dirty="0">
                          <a:solidFill>
                            <a:schemeClr val="tx1"/>
                          </a:solidFill>
                        </a:rPr>
                        <a:t> Text</a:t>
                      </a:r>
                    </a:p>
                    <a:p>
                      <a:r>
                        <a:rPr lang="en-US" sz="1600" b="0" baseline="0" dirty="0">
                          <a:solidFill>
                            <a:schemeClr val="tx1"/>
                          </a:solidFill>
                        </a:rPr>
                        <a:t>(include)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1" i="1" dirty="0">
                          <a:solidFill>
                            <a:schemeClr val="tx1"/>
                          </a:solidFill>
                        </a:rPr>
                        <a:t>(Insert</a:t>
                      </a:r>
                      <a:r>
                        <a:rPr lang="en-US" sz="1600" b="1" i="1" baseline="0" dirty="0">
                          <a:solidFill>
                            <a:schemeClr val="tx1"/>
                          </a:solidFill>
                        </a:rPr>
                        <a:t> contents of this cell into your presentation)</a:t>
                      </a:r>
                      <a:endParaRPr lang="en-US" sz="1600" b="1"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87151490"/>
                  </a:ext>
                </a:extLst>
              </a:tr>
              <a:tr h="1574800">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b="0" dirty="0">
                        <a:solidFill>
                          <a:schemeClr val="tx1"/>
                        </a:solidFill>
                      </a:endParaRPr>
                    </a:p>
                    <a:p>
                      <a:pPr algn="ctr"/>
                      <a:r>
                        <a:rPr lang="en-US" sz="1600" b="0" dirty="0">
                          <a:solidFill>
                            <a:schemeClr val="tx1"/>
                          </a:solidFill>
                        </a:rPr>
                        <a:t>Motion</a:t>
                      </a:r>
                      <a:r>
                        <a:rPr lang="en-US" sz="1600" b="0" baseline="0" dirty="0">
                          <a:solidFill>
                            <a:schemeClr val="tx1"/>
                          </a:solidFill>
                        </a:rPr>
                        <a:t> to be used – with fields to be filled in as necessary</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45238244"/>
                  </a:ext>
                </a:extLst>
              </a:tr>
              <a:tr h="665480">
                <a:tc>
                  <a:txBody>
                    <a:bodyPr/>
                    <a:lstStyle/>
                    <a:p>
                      <a:r>
                        <a:rPr lang="en-US" sz="1600" b="0" dirty="0">
                          <a:solidFill>
                            <a:schemeClr val="tx1"/>
                          </a:solidFill>
                        </a:rPr>
                        <a:t>Other Info</a:t>
                      </a:r>
                    </a:p>
                    <a:p>
                      <a:r>
                        <a:rPr lang="en-US" sz="16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0" dirty="0">
                          <a:solidFill>
                            <a:schemeClr val="tx1"/>
                          </a:solidFill>
                        </a:rPr>
                        <a:t>Supporting information,</a:t>
                      </a:r>
                      <a:r>
                        <a:rPr lang="en-US" sz="1600" b="0" baseline="0" dirty="0">
                          <a:solidFill>
                            <a:schemeClr val="tx1"/>
                          </a:solidFill>
                        </a:rPr>
                        <a:t> not part of motion, </a:t>
                      </a:r>
                    </a:p>
                    <a:p>
                      <a:pPr algn="ctr"/>
                      <a:r>
                        <a:rPr lang="en-US" sz="1600" b="0" baseline="0" dirty="0">
                          <a:solidFill>
                            <a:schemeClr val="tx1"/>
                          </a:solidFill>
                        </a:rPr>
                        <a:t>but required to be shown to EC.  May be included on motion slide or the accompanying presentation.</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14092572"/>
                  </a:ext>
                </a:extLst>
              </a:tr>
              <a:tr h="665480">
                <a:tc>
                  <a:txBody>
                    <a:bodyPr/>
                    <a:lstStyle/>
                    <a:p>
                      <a:r>
                        <a:rPr lang="en-US" sz="16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0" dirty="0">
                          <a:solidFill>
                            <a:schemeClr val="tx1"/>
                          </a:solidFill>
                        </a:rPr>
                        <a:t>Background information</a:t>
                      </a:r>
                      <a:r>
                        <a:rPr lang="en-US" sz="1600" b="0" baseline="0" dirty="0">
                          <a:solidFill>
                            <a:schemeClr val="tx1"/>
                          </a:solidFill>
                        </a:rPr>
                        <a:t> regarding motion.  Do not include with motion.</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447040">
                <a:tc>
                  <a:txBody>
                    <a:bodyPr/>
                    <a:lstStyle/>
                    <a:p>
                      <a:r>
                        <a:rPr lang="en-US" sz="16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0" dirty="0">
                          <a:solidFill>
                            <a:schemeClr val="tx1"/>
                          </a:solidFill>
                        </a:rPr>
                        <a:t>Reference</a:t>
                      </a:r>
                      <a:r>
                        <a:rPr lang="en-US" sz="1600" b="0" baseline="0" dirty="0">
                          <a:solidFill>
                            <a:schemeClr val="tx1"/>
                          </a:solidFill>
                        </a:rPr>
                        <a:t> to appropriate rules.  Do not include with motion.</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81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Field</a:t>
                      </a:r>
                      <a:r>
                        <a:rPr lang="en-US" sz="1600" b="0" baseline="0" dirty="0">
                          <a:solidFill>
                            <a:schemeClr val="tx1"/>
                          </a:solidFill>
                        </a:rPr>
                        <a:t> Definitions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0" dirty="0">
                          <a:solidFill>
                            <a:schemeClr val="tx1"/>
                          </a:solidFill>
                        </a:rPr>
                        <a:t>Fields</a:t>
                      </a:r>
                      <a:r>
                        <a:rPr lang="en-US" sz="1600" b="0" baseline="0" dirty="0">
                          <a:solidFill>
                            <a:schemeClr val="tx1"/>
                          </a:solidFill>
                        </a:rPr>
                        <a:t> noted in motion field are defined here.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24651899"/>
                  </a:ext>
                </a:extLst>
              </a:tr>
            </a:tbl>
          </a:graphicData>
        </a:graphic>
      </p:graphicFrame>
      <p:sp>
        <p:nvSpPr>
          <p:cNvPr id="3" name="Rounded Rectangular Callout 2"/>
          <p:cNvSpPr/>
          <p:nvPr/>
        </p:nvSpPr>
        <p:spPr bwMode="auto">
          <a:xfrm>
            <a:off x="685800" y="966787"/>
            <a:ext cx="8431876" cy="1090613"/>
          </a:xfrm>
          <a:prstGeom prst="wedgeRoundRectCallout">
            <a:avLst>
              <a:gd name="adj1" fmla="val -15273"/>
              <a:gd name="adj2" fmla="val 109756"/>
              <a:gd name="adj3" fmla="val 16667"/>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sz="2400" b="0" i="0" u="none" strike="noStrike" cap="none" normalizeH="0" baseline="0" dirty="0">
                <a:ln>
                  <a:noFill/>
                </a:ln>
                <a:solidFill>
                  <a:schemeClr val="tx1"/>
                </a:solidFill>
                <a:effectLst/>
                <a:latin typeface="Arial" panose="020B0604020202020204" pitchFamily="34" charset="0"/>
                <a:ea typeface="ＭＳ Ｐゴシック" panose="020B0600070205080204" pitchFamily="34" charset="-128"/>
              </a:rPr>
              <a:t>Only the yellow</a:t>
            </a:r>
            <a:r>
              <a:rPr kumimoji="0" lang="en-GB" sz="2400" b="0" i="0" u="none" strike="noStrike" cap="none" normalizeH="0" dirty="0">
                <a:ln>
                  <a:noFill/>
                </a:ln>
                <a:solidFill>
                  <a:schemeClr val="tx1"/>
                </a:solidFill>
                <a:effectLst/>
                <a:latin typeface="Arial" panose="020B0604020202020204" pitchFamily="34" charset="0"/>
                <a:ea typeface="ＭＳ Ｐゴシック" panose="020B0600070205080204" pitchFamily="34" charset="-128"/>
              </a:rPr>
              <a:t> shaded part is shown to the EC (without shading).  The rest of the slide is there for your information.</a:t>
            </a:r>
            <a:endParaRPr kumimoji="0" lang="en-US" sz="2400" b="0" i="0" u="none" strike="noStrike" cap="none" normalizeH="0" baseline="0" dirty="0">
              <a:ln>
                <a:noFill/>
              </a:ln>
              <a:solidFill>
                <a:schemeClr val="tx1"/>
              </a:solidFill>
              <a:effectLst/>
              <a:latin typeface="Arial" panose="020B0604020202020204" pitchFamily="34" charset="0"/>
              <a:ea typeface="ＭＳ Ｐゴシック" panose="020B0600070205080204" pitchFamily="34" charset="-128"/>
            </a:endParaRPr>
          </a:p>
        </p:txBody>
      </p:sp>
      <p:sp>
        <p:nvSpPr>
          <p:cNvPr id="4" name="Date Placeholder 3">
            <a:extLst>
              <a:ext uri="{FF2B5EF4-FFF2-40B4-BE49-F238E27FC236}">
                <a16:creationId xmlns:a16="http://schemas.microsoft.com/office/drawing/2014/main" id="{A5635A57-5014-BB49-8B06-BFECB9DE7C22}"/>
              </a:ext>
            </a:extLst>
          </p:cNvPr>
          <p:cNvSpPr>
            <a:spLocks noGrp="1"/>
          </p:cNvSpPr>
          <p:nvPr>
            <p:ph type="dt" sz="half" idx="10"/>
          </p:nvPr>
        </p:nvSpPr>
        <p:spPr/>
        <p:txBody>
          <a:bodyPr/>
          <a:lstStyle/>
          <a:p>
            <a:pPr>
              <a:defRPr/>
            </a:pPr>
            <a:r>
              <a:rPr lang="en-US"/>
              <a:t>&lt;Sept 2020&gt;</a:t>
            </a:r>
            <a:endParaRPr lang="en-US" dirty="0"/>
          </a:p>
        </p:txBody>
      </p:sp>
      <p:sp>
        <p:nvSpPr>
          <p:cNvPr id="5" name="Footer Placeholder 4">
            <a:extLst>
              <a:ext uri="{FF2B5EF4-FFF2-40B4-BE49-F238E27FC236}">
                <a16:creationId xmlns:a16="http://schemas.microsoft.com/office/drawing/2014/main" id="{675768CF-9F54-1E4E-A30C-E02241AF2075}"/>
              </a:ext>
            </a:extLst>
          </p:cNvPr>
          <p:cNvSpPr>
            <a:spLocks noGrp="1"/>
          </p:cNvSpPr>
          <p:nvPr>
            <p:ph type="ftr" sz="quarter" idx="11"/>
          </p:nvPr>
        </p:nvSpPr>
        <p:spPr/>
        <p:txBody>
          <a:bodyPr/>
          <a:lstStyle/>
          <a:p>
            <a:pPr>
              <a:defRPr/>
            </a:pPr>
            <a:r>
              <a:rPr lang="en-US"/>
              <a:t>&lt;Pat Kinney&gt;, &lt;Kinney Consulting LLC&gt;</a:t>
            </a:r>
          </a:p>
        </p:txBody>
      </p:sp>
      <p:sp>
        <p:nvSpPr>
          <p:cNvPr id="6" name="Slide Number Placeholder 5">
            <a:extLst>
              <a:ext uri="{FF2B5EF4-FFF2-40B4-BE49-F238E27FC236}">
                <a16:creationId xmlns:a16="http://schemas.microsoft.com/office/drawing/2014/main" id="{3F754A2D-7EF5-0942-A4AC-7A8F4E1F97A9}"/>
              </a:ext>
            </a:extLst>
          </p:cNvPr>
          <p:cNvSpPr>
            <a:spLocks noGrp="1"/>
          </p:cNvSpPr>
          <p:nvPr>
            <p:ph type="sldNum" sz="quarter" idx="12"/>
          </p:nvPr>
        </p:nvSpPr>
        <p:spPr/>
        <p:txBody>
          <a:bodyPr/>
          <a:lstStyle/>
          <a:p>
            <a:pPr>
              <a:defRPr/>
            </a:pPr>
            <a:r>
              <a:rPr lang="en-US"/>
              <a:t>Slide </a:t>
            </a:r>
            <a:fld id="{44D6F7E7-F846-9C47-8234-F22A6D728C69}" type="slidenum">
              <a:rPr lang="en-US" smtClean="0"/>
              <a:pPr>
                <a:defRPr/>
              </a:pPr>
              <a:t>22</a:t>
            </a:fld>
            <a:endParaRPr lang="en-US"/>
          </a:p>
        </p:txBody>
      </p:sp>
    </p:spTree>
    <p:extLst>
      <p:ext uri="{BB962C8B-B14F-4D97-AF65-F5344CB8AC3E}">
        <p14:creationId xmlns:p14="http://schemas.microsoft.com/office/powerpoint/2010/main" val="5797168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a:xfrm>
            <a:off x="609600" y="228600"/>
            <a:ext cx="7772400" cy="1066800"/>
          </a:xfrm>
        </p:spPr>
        <p:txBody>
          <a:bodyPr/>
          <a:lstStyle/>
          <a:p>
            <a:r>
              <a:rPr lang="en-US" altLang="en-US" sz="2400" dirty="0"/>
              <a:t>Example Motion Template:</a:t>
            </a:r>
          </a:p>
        </p:txBody>
      </p:sp>
      <p:graphicFrame>
        <p:nvGraphicFramePr>
          <p:cNvPr id="2" name="Table 1"/>
          <p:cNvGraphicFramePr>
            <a:graphicFrameLocks noGrp="1"/>
          </p:cNvGraphicFramePr>
          <p:nvPr>
            <p:extLst>
              <p:ext uri="{D42A27DB-BD31-4B8C-83A1-F6EECF244321}">
                <p14:modId xmlns:p14="http://schemas.microsoft.com/office/powerpoint/2010/main" val="3599709944"/>
              </p:ext>
            </p:extLst>
          </p:nvPr>
        </p:nvGraphicFramePr>
        <p:xfrm>
          <a:off x="304800" y="1295400"/>
          <a:ext cx="8534400" cy="452628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852815221"/>
                    </a:ext>
                  </a:extLst>
                </a:gridCol>
                <a:gridCol w="6781800">
                  <a:extLst>
                    <a:ext uri="{9D8B030D-6E8A-4147-A177-3AD203B41FA5}">
                      <a16:colId xmlns:a16="http://schemas.microsoft.com/office/drawing/2014/main" val="1500439343"/>
                    </a:ext>
                  </a:extLst>
                </a:gridCol>
              </a:tblGrid>
              <a:tr h="1574800">
                <a:tc>
                  <a:txBody>
                    <a:bodyPr/>
                    <a:lstStyle/>
                    <a:p>
                      <a:r>
                        <a:rPr lang="en-US" sz="1600" b="0" dirty="0">
                          <a:solidFill>
                            <a:schemeClr val="tx1"/>
                          </a:solidFill>
                        </a:rPr>
                        <a:t>Motion</a:t>
                      </a:r>
                      <a:r>
                        <a:rPr lang="en-US" sz="1600" b="0" baseline="0" dirty="0">
                          <a:solidFill>
                            <a:schemeClr val="tx1"/>
                          </a:solidFill>
                        </a:rPr>
                        <a:t> Text</a:t>
                      </a:r>
                    </a:p>
                    <a:p>
                      <a:r>
                        <a:rPr lang="en-US" sz="1600" b="0" baseline="0" dirty="0">
                          <a:solidFill>
                            <a:schemeClr val="tx1"/>
                          </a:solidFill>
                        </a:rPr>
                        <a:t>(include)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buFont typeface="Arial" panose="020B0604020202020204" pitchFamily="34" charset="0"/>
                        <a:buChar char="•"/>
                      </a:pPr>
                      <a:r>
                        <a:rPr lang="en-US" sz="1600" b="0" dirty="0">
                          <a:solidFill>
                            <a:schemeClr val="tx1"/>
                          </a:solidFill>
                        </a:rPr>
                        <a:t>Approve submission of the following project(s) to ISO/IEC JTC/SC6 for adoption under the PSDO agreement</a:t>
                      </a:r>
                    </a:p>
                    <a:p>
                      <a:pPr marL="742950" lvl="1" indent="-285750">
                        <a:buFont typeface="Arial" panose="020B0604020202020204" pitchFamily="34" charset="0"/>
                        <a:buChar char="•"/>
                      </a:pPr>
                      <a:r>
                        <a:rPr lang="en-US" sz="1600" b="0" dirty="0">
                          <a:solidFill>
                            <a:schemeClr val="tx1"/>
                          </a:solidFill>
                        </a:rPr>
                        <a:t>&lt;project&gt; …</a:t>
                      </a:r>
                    </a:p>
                    <a:p>
                      <a:pPr marL="285750" indent="-285750">
                        <a:buFont typeface="Arial" panose="020B0604020202020204" pitchFamily="34" charset="0"/>
                        <a:buChar char="•"/>
                      </a:pPr>
                      <a:r>
                        <a:rPr lang="en-US" sz="1600" b="0" dirty="0">
                          <a:solidFill>
                            <a:schemeClr val="tx1"/>
                          </a:solidFill>
                        </a:rPr>
                        <a:t>[conditional on approval by the IEEE SASB]</a:t>
                      </a:r>
                    </a:p>
                    <a:p>
                      <a:pPr marL="285750" indent="-285750">
                        <a:buFont typeface="Arial" panose="020B0604020202020204" pitchFamily="34" charset="0"/>
                        <a:buChar char="•"/>
                      </a:pPr>
                      <a:r>
                        <a:rPr lang="en-US" sz="1600" b="0" dirty="0">
                          <a:solidFill>
                            <a:schemeClr val="tx1"/>
                          </a:solidFill>
                        </a:rPr>
                        <a:t>[conditional on publication of approved standard]</a:t>
                      </a:r>
                    </a:p>
                    <a:p>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238244"/>
                  </a:ext>
                </a:extLst>
              </a:tr>
              <a:tr h="665480">
                <a:tc>
                  <a:txBody>
                    <a:bodyPr/>
                    <a:lstStyle/>
                    <a:p>
                      <a:r>
                        <a:rPr lang="en-US" sz="1600" b="0" dirty="0">
                          <a:solidFill>
                            <a:schemeClr val="tx1"/>
                          </a:solidFill>
                        </a:rPr>
                        <a:t>Other Info</a:t>
                      </a:r>
                    </a:p>
                    <a:p>
                      <a:r>
                        <a:rPr lang="en-US" sz="16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665480">
                <a:tc>
                  <a:txBody>
                    <a:bodyPr/>
                    <a:lstStyle/>
                    <a:p>
                      <a:r>
                        <a:rPr lang="en-US" sz="16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Applies to: </a:t>
                      </a:r>
                    </a:p>
                    <a:p>
                      <a:pPr marL="285750" indent="-285750">
                        <a:buFont typeface="Arial" panose="020B0604020202020204" pitchFamily="34" charset="0"/>
                        <a:buChar char="•"/>
                      </a:pPr>
                      <a:r>
                        <a:rPr lang="en-US" sz="1600" b="0" dirty="0">
                          <a:solidFill>
                            <a:schemeClr val="tx1"/>
                          </a:solidFill>
                        </a:rPr>
                        <a:t>A draft standard that has received [conditional] approval to proceed to </a:t>
                      </a:r>
                      <a:r>
                        <a:rPr lang="en-US" sz="1600" b="0" dirty="0" err="1">
                          <a:solidFill>
                            <a:schemeClr val="tx1"/>
                          </a:solidFill>
                        </a:rPr>
                        <a:t>RevCom</a:t>
                      </a:r>
                      <a:r>
                        <a:rPr lang="en-US" sz="1600" b="0" dirty="0">
                          <a:solidFill>
                            <a:schemeClr val="tx1"/>
                          </a:solidFill>
                        </a:rPr>
                        <a:t>, or</a:t>
                      </a:r>
                    </a:p>
                    <a:p>
                      <a:pPr marL="285750" indent="-285750">
                        <a:buFont typeface="Arial" panose="020B0604020202020204" pitchFamily="34" charset="0"/>
                        <a:buChar char="•"/>
                      </a:pPr>
                      <a:r>
                        <a:rPr lang="en-US" sz="1600" b="0" dirty="0">
                          <a:solidFill>
                            <a:schemeClr val="tx1"/>
                          </a:solidFill>
                        </a:rPr>
                        <a:t>A standard that has been approved by the IEEE-SA standards board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350520">
                <a:tc>
                  <a:txBody>
                    <a:bodyPr/>
                    <a:lstStyle/>
                    <a:p>
                      <a:r>
                        <a:rPr lang="en-US" sz="16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800" kern="1200" dirty="0">
                          <a:solidFill>
                            <a:schemeClr val="dk1"/>
                          </a:solidFill>
                          <a:effectLst/>
                          <a:latin typeface="+mn-lt"/>
                          <a:ea typeface="+mn-ea"/>
                          <a:cs typeface="+mn-cs"/>
                        </a:rPr>
                        <a:t>LMSC OM:“IEEE 802 LMSC communications with other standards bodies”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81000">
                <a:tc>
                  <a:txBody>
                    <a:bodyPr/>
                    <a:lstStyle/>
                    <a:p>
                      <a:r>
                        <a:rPr lang="en-US" sz="1600" b="0" dirty="0">
                          <a:solidFill>
                            <a:schemeClr val="tx1"/>
                          </a:solidFill>
                        </a:rPr>
                        <a:t>Field</a:t>
                      </a:r>
                      <a:r>
                        <a:rPr lang="en-US" sz="1600" b="0" baseline="0" dirty="0">
                          <a:solidFill>
                            <a:schemeClr val="tx1"/>
                          </a:solidFill>
                        </a:rPr>
                        <a:t> Definitions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&lt;project&gt; : </a:t>
                      </a:r>
                      <a:r>
                        <a:rPr lang="en-GB" sz="1600" b="0" dirty="0">
                          <a:solidFill>
                            <a:schemeClr val="tx1"/>
                          </a:solidFill>
                        </a:rPr>
                        <a:t>The name of the project, or (in the case of a PAR) the anticipated name of the project.  E.g. P802.11ba</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24463279"/>
                  </a:ext>
                </a:extLst>
              </a:tr>
            </a:tbl>
          </a:graphicData>
        </a:graphic>
      </p:graphicFrame>
      <p:sp>
        <p:nvSpPr>
          <p:cNvPr id="3" name="Date Placeholder 2">
            <a:extLst>
              <a:ext uri="{FF2B5EF4-FFF2-40B4-BE49-F238E27FC236}">
                <a16:creationId xmlns:a16="http://schemas.microsoft.com/office/drawing/2014/main" id="{623BA75A-3B29-DA47-9077-D7C42C56946F}"/>
              </a:ext>
            </a:extLst>
          </p:cNvPr>
          <p:cNvSpPr>
            <a:spLocks noGrp="1"/>
          </p:cNvSpPr>
          <p:nvPr>
            <p:ph type="dt" sz="half" idx="10"/>
          </p:nvPr>
        </p:nvSpPr>
        <p:spPr/>
        <p:txBody>
          <a:bodyPr/>
          <a:lstStyle/>
          <a:p>
            <a:pPr>
              <a:defRPr/>
            </a:pPr>
            <a:r>
              <a:rPr lang="en-US"/>
              <a:t>&lt;Sept 2020&gt;</a:t>
            </a:r>
            <a:endParaRPr lang="en-US" dirty="0"/>
          </a:p>
        </p:txBody>
      </p:sp>
      <p:sp>
        <p:nvSpPr>
          <p:cNvPr id="4" name="Footer Placeholder 3">
            <a:extLst>
              <a:ext uri="{FF2B5EF4-FFF2-40B4-BE49-F238E27FC236}">
                <a16:creationId xmlns:a16="http://schemas.microsoft.com/office/drawing/2014/main" id="{131F04FA-12A8-0747-BF35-15722E32C20C}"/>
              </a:ext>
            </a:extLst>
          </p:cNvPr>
          <p:cNvSpPr>
            <a:spLocks noGrp="1"/>
          </p:cNvSpPr>
          <p:nvPr>
            <p:ph type="ftr" sz="quarter" idx="11"/>
          </p:nvPr>
        </p:nvSpPr>
        <p:spPr/>
        <p:txBody>
          <a:bodyPr/>
          <a:lstStyle/>
          <a:p>
            <a:pPr>
              <a:defRPr/>
            </a:pPr>
            <a:r>
              <a:rPr lang="en-US"/>
              <a:t>&lt;Pat Kinney&gt;, &lt;Kinney Consulting LLC&gt;</a:t>
            </a:r>
          </a:p>
        </p:txBody>
      </p:sp>
      <p:sp>
        <p:nvSpPr>
          <p:cNvPr id="5" name="Slide Number Placeholder 4">
            <a:extLst>
              <a:ext uri="{FF2B5EF4-FFF2-40B4-BE49-F238E27FC236}">
                <a16:creationId xmlns:a16="http://schemas.microsoft.com/office/drawing/2014/main" id="{FDE18343-AE9D-2F46-AF51-FDDE4D9CEAF7}"/>
              </a:ext>
            </a:extLst>
          </p:cNvPr>
          <p:cNvSpPr>
            <a:spLocks noGrp="1"/>
          </p:cNvSpPr>
          <p:nvPr>
            <p:ph type="sldNum" sz="quarter" idx="12"/>
          </p:nvPr>
        </p:nvSpPr>
        <p:spPr/>
        <p:txBody>
          <a:bodyPr/>
          <a:lstStyle/>
          <a:p>
            <a:pPr>
              <a:defRPr/>
            </a:pPr>
            <a:r>
              <a:rPr lang="en-US"/>
              <a:t>Slide </a:t>
            </a:r>
            <a:fld id="{44D6F7E7-F846-9C47-8234-F22A6D728C69}" type="slidenum">
              <a:rPr lang="en-US" smtClean="0"/>
              <a:pPr>
                <a:defRPr/>
              </a:pPr>
              <a:t>23</a:t>
            </a:fld>
            <a:endParaRPr lang="en-US"/>
          </a:p>
        </p:txBody>
      </p:sp>
    </p:spTree>
    <p:extLst>
      <p:ext uri="{BB962C8B-B14F-4D97-AF65-F5344CB8AC3E}">
        <p14:creationId xmlns:p14="http://schemas.microsoft.com/office/powerpoint/2010/main" val="3266018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a:xfrm>
            <a:off x="990600" y="396239"/>
            <a:ext cx="6355080" cy="1066800"/>
          </a:xfrm>
        </p:spPr>
        <p:txBody>
          <a:bodyPr/>
          <a:lstStyle/>
          <a:p>
            <a:r>
              <a:rPr lang="en-US" altLang="en-US" dirty="0"/>
              <a:t>Motion: </a:t>
            </a:r>
            <a:r>
              <a:rPr lang="en-GB" dirty="0"/>
              <a:t>Approval to start Standards Association ballot</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3712111645"/>
              </p:ext>
            </p:extLst>
          </p:nvPr>
        </p:nvGraphicFramePr>
        <p:xfrm>
          <a:off x="228600" y="1616928"/>
          <a:ext cx="8534400" cy="478536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852815221"/>
                    </a:ext>
                  </a:extLst>
                </a:gridCol>
                <a:gridCol w="6781800">
                  <a:extLst>
                    <a:ext uri="{9D8B030D-6E8A-4147-A177-3AD203B41FA5}">
                      <a16:colId xmlns:a16="http://schemas.microsoft.com/office/drawing/2014/main" val="1500439343"/>
                    </a:ext>
                  </a:extLst>
                </a:gridCol>
              </a:tblGrid>
              <a:tr h="457200">
                <a:tc rowSpan="2">
                  <a:txBody>
                    <a:bodyPr/>
                    <a:lstStyle/>
                    <a:p>
                      <a:r>
                        <a:rPr lang="en-US" sz="1600" b="0" dirty="0">
                          <a:solidFill>
                            <a:schemeClr val="tx1"/>
                          </a:solidFill>
                        </a:rPr>
                        <a:t>Motion</a:t>
                      </a:r>
                      <a:r>
                        <a:rPr lang="en-US" sz="1600" b="0" baseline="0" dirty="0">
                          <a:solidFill>
                            <a:schemeClr val="tx1"/>
                          </a:solidFill>
                        </a:rPr>
                        <a:t> Text</a:t>
                      </a:r>
                    </a:p>
                    <a:p>
                      <a:r>
                        <a:rPr lang="en-US" sz="1600" b="0" baseline="0" dirty="0">
                          <a:solidFill>
                            <a:schemeClr val="tx1"/>
                          </a:solidFill>
                        </a:rPr>
                        <a:t>(include)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b="1" i="1">
                          <a:solidFill>
                            <a:schemeClr val="tx1"/>
                          </a:solidFill>
                        </a:rPr>
                        <a:t>(Insert</a:t>
                      </a:r>
                      <a:r>
                        <a:rPr lang="en-US" sz="1600" b="1" i="1" baseline="0">
                          <a:solidFill>
                            <a:schemeClr val="tx1"/>
                          </a:solidFill>
                        </a:rPr>
                        <a:t> contents of this cell into your presentation)</a:t>
                      </a:r>
                      <a:endParaRPr lang="en-US" sz="1600" b="1" i="1">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3383097976"/>
                  </a:ext>
                </a:extLst>
              </a:tr>
              <a:tr h="762000">
                <a:tc vMerge="1">
                  <a:txBody>
                    <a:bodyPr/>
                    <a:lstStyle/>
                    <a:p>
                      <a:endParaRPr lang="en-US" sz="17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buFont typeface="Arial" panose="020B0604020202020204" pitchFamily="34" charset="0"/>
                        <a:buChar char="•"/>
                      </a:pPr>
                      <a:r>
                        <a:rPr lang="en-US" sz="1600" b="0" dirty="0">
                          <a:solidFill>
                            <a:schemeClr val="tx1"/>
                          </a:solidFill>
                        </a:rPr>
                        <a:t>Approve sending &lt;project&gt; &lt;draft&gt; to Sponsor Ballot</a:t>
                      </a:r>
                    </a:p>
                    <a:p>
                      <a:pPr marL="285750" indent="-285750">
                        <a:buFont typeface="Arial" panose="020B0604020202020204" pitchFamily="34" charset="0"/>
                        <a:buChar char="•"/>
                      </a:pPr>
                      <a:r>
                        <a:rPr lang="en-US" sz="1600" b="0" dirty="0">
                          <a:solidFill>
                            <a:schemeClr val="tx1"/>
                          </a:solidFill>
                        </a:rPr>
                        <a:t>[Confirm the CSD for &lt;project&gt; in &lt;doc-</a:t>
                      </a:r>
                      <a:r>
                        <a:rPr lang="en-US" sz="1600" b="0" dirty="0" err="1">
                          <a:solidFill>
                            <a:schemeClr val="tx1"/>
                          </a:solidFill>
                        </a:rPr>
                        <a:t>url</a:t>
                      </a:r>
                      <a:r>
                        <a:rPr lang="en-US" sz="1600" b="0" dirty="0">
                          <a:solidFill>
                            <a:schemeClr val="tx1"/>
                          </a:solidFill>
                        </a:rPr>
                        <a:t>&gt;]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238244"/>
                  </a:ext>
                </a:extLst>
              </a:tr>
              <a:tr h="665480">
                <a:tc>
                  <a:txBody>
                    <a:bodyPr/>
                    <a:lstStyle/>
                    <a:p>
                      <a:r>
                        <a:rPr lang="en-US" sz="1400" b="0" dirty="0">
                          <a:solidFill>
                            <a:schemeClr val="tx1"/>
                          </a:solidFill>
                        </a:rPr>
                        <a:t>Other Info</a:t>
                      </a:r>
                    </a:p>
                    <a:p>
                      <a:r>
                        <a:rPr lang="en-US" sz="14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tx1"/>
                          </a:solidFill>
                        </a:rPr>
                        <a:t>See &lt;doc-</a:t>
                      </a:r>
                      <a:r>
                        <a:rPr lang="en-US" sz="1400" b="0" dirty="0" err="1">
                          <a:solidFill>
                            <a:schemeClr val="tx1"/>
                          </a:solidFill>
                        </a:rPr>
                        <a:t>url</a:t>
                      </a:r>
                      <a:r>
                        <a:rPr lang="en-US" sz="1400" b="0" dirty="0">
                          <a:solidFill>
                            <a:schemeClr val="tx1"/>
                          </a:solidFill>
                        </a:rPr>
                        <a:t>&gt; for supporting documentation, </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kern="1200" dirty="0">
                          <a:solidFill>
                            <a:schemeClr val="dk1"/>
                          </a:solidFill>
                          <a:effectLst/>
                          <a:latin typeface="+mn-lt"/>
                          <a:ea typeface="+mn-ea"/>
                          <a:cs typeface="+mn-cs"/>
                        </a:rPr>
                        <a:t>Date the ballot closed</a:t>
                      </a:r>
                    </a:p>
                    <a:p>
                      <a:pPr lvl="1"/>
                      <a:r>
                        <a:rPr lang="en-US" sz="1400" kern="1200" dirty="0">
                          <a:solidFill>
                            <a:schemeClr val="dk1"/>
                          </a:solidFill>
                          <a:effectLst/>
                          <a:latin typeface="+mn-lt"/>
                          <a:ea typeface="+mn-ea"/>
                          <a:cs typeface="+mn-cs"/>
                        </a:rPr>
                        <a:t>• Ballot vote tally including Approve, Disapprove and Abstain votes</a:t>
                      </a:r>
                    </a:p>
                    <a:p>
                      <a:pPr lvl="1"/>
                      <a:r>
                        <a:rPr lang="en-US" sz="1400" kern="1200" dirty="0">
                          <a:solidFill>
                            <a:schemeClr val="dk1"/>
                          </a:solidFill>
                          <a:effectLst/>
                          <a:latin typeface="+mn-lt"/>
                          <a:ea typeface="+mn-ea"/>
                          <a:cs typeface="+mn-cs"/>
                        </a:rPr>
                        <a:t>• Comments that support the remaining disapprove votes and WG responses.</a:t>
                      </a:r>
                    </a:p>
                    <a:p>
                      <a:pPr lvl="1"/>
                      <a:r>
                        <a:rPr lang="en-US" sz="1400" kern="1200" dirty="0">
                          <a:solidFill>
                            <a:schemeClr val="dk1"/>
                          </a:solidFill>
                          <a:effectLst/>
                          <a:latin typeface="+mn-lt"/>
                          <a:ea typeface="+mn-ea"/>
                          <a:cs typeface="+mn-cs"/>
                        </a:rPr>
                        <a:t>• Schedule for recirculation ballot and resolution meeting.</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tx1"/>
                          </a:solidFill>
                        </a:rPr>
                        <a:t>In the WG, PAR (y/n/a): &lt;y&gt;,&lt;n&gt;,&lt;a&gt;; [CSD (y/n/a): &lt;y&gt;,&lt;n&gt;,&lt;a&gt;]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665480">
                <a:tc>
                  <a:txBody>
                    <a:bodyPr/>
                    <a:lstStyle/>
                    <a:p>
                      <a:r>
                        <a:rPr lang="en-US" sz="14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buFont typeface="Arial" panose="020B0604020202020204" pitchFamily="34" charset="0"/>
                        <a:buChar char="•"/>
                      </a:pPr>
                      <a:r>
                        <a:rPr lang="en-US" sz="1400" b="0" dirty="0">
                          <a:solidFill>
                            <a:schemeClr val="tx1"/>
                          </a:solidFill>
                        </a:rPr>
                        <a:t>Applies to: a project that has passed WG letter ballot with at least 75% approval and has completed any necessary recirculation ballots.</a:t>
                      </a:r>
                    </a:p>
                    <a:p>
                      <a:pPr marL="285750" indent="-285750">
                        <a:buFont typeface="Arial" panose="020B0604020202020204" pitchFamily="34" charset="0"/>
                        <a:buChar char="•"/>
                      </a:pPr>
                      <a:r>
                        <a:rPr lang="en-US" sz="1400" b="0" dirty="0">
                          <a:solidFill>
                            <a:schemeClr val="tx1"/>
                          </a:solidFill>
                        </a:rPr>
                        <a:t>Confirmation of the CSD is required for non-maintenance projects.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375920">
                <a:tc>
                  <a:txBody>
                    <a:bodyPr/>
                    <a:lstStyle/>
                    <a:p>
                      <a:r>
                        <a:rPr lang="en-US" sz="14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LMSC P&amp;P – Approval of moving a draft standard to Sponsor ballot</a:t>
                      </a:r>
                    </a:p>
                    <a:p>
                      <a:r>
                        <a:rPr lang="en-US" sz="1400" b="0" dirty="0">
                          <a:solidFill>
                            <a:schemeClr val="tx1"/>
                          </a:solidFill>
                        </a:rPr>
                        <a:t>LMSC OM – “The IEEE 802 LMSC EC”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759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solidFill>
                            <a:schemeClr val="tx1"/>
                          </a:solidFill>
                        </a:rPr>
                        <a:t>Field</a:t>
                      </a:r>
                      <a:r>
                        <a:rPr lang="en-US" sz="1400" b="0" baseline="0" dirty="0">
                          <a:solidFill>
                            <a:schemeClr val="tx1"/>
                          </a:solidFill>
                        </a:rPr>
                        <a:t> Definitions</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&lt;project&gt; </a:t>
                      </a:r>
                      <a:r>
                        <a:rPr lang="en-GB" sz="1400" b="0" dirty="0">
                          <a:solidFill>
                            <a:schemeClr val="tx1"/>
                          </a:solidFill>
                        </a:rPr>
                        <a:t>The name of the project, or (in the case of a PAR) the anticipated name of the project,</a:t>
                      </a:r>
                      <a:r>
                        <a:rPr lang="en-GB" sz="1400" b="0" baseline="0" dirty="0">
                          <a:solidFill>
                            <a:schemeClr val="tx1"/>
                          </a:solidFill>
                        </a:rPr>
                        <a:t> e.g. P802.11ba</a:t>
                      </a:r>
                      <a:endParaRPr lang="en-US" sz="1400" b="0" dirty="0">
                        <a:solidFill>
                          <a:schemeClr val="tx1"/>
                        </a:solidFill>
                      </a:endParaRPr>
                    </a:p>
                    <a:p>
                      <a:r>
                        <a:rPr lang="en-US" sz="1400" b="0" dirty="0">
                          <a:solidFill>
                            <a:schemeClr val="tx1"/>
                          </a:solidFill>
                        </a:rPr>
                        <a:t>&lt;draft&gt; The identifying revision of the draft,</a:t>
                      </a:r>
                      <a:r>
                        <a:rPr lang="en-US" sz="1400" b="0" baseline="0" dirty="0">
                          <a:solidFill>
                            <a:schemeClr val="tx1"/>
                          </a:solidFill>
                        </a:rPr>
                        <a:t> e.g. D1.2</a:t>
                      </a:r>
                      <a:endParaRPr lang="en-US" sz="1400" b="0" dirty="0">
                        <a:solidFill>
                          <a:schemeClr val="tx1"/>
                        </a:solidFill>
                      </a:endParaRPr>
                    </a:p>
                    <a:p>
                      <a:r>
                        <a:rPr lang="en-US" sz="1400" b="0" dirty="0">
                          <a:solidFill>
                            <a:schemeClr val="tx1"/>
                          </a:solidFill>
                        </a:rPr>
                        <a:t>&lt;doc URL&gt; </a:t>
                      </a:r>
                      <a:r>
                        <a:rPr lang="en-GB" sz="1400" b="0" dirty="0">
                          <a:solidFill>
                            <a:schemeClr val="tx1"/>
                          </a:solidFill>
                        </a:rPr>
                        <a:t>An URL to a permanent </a:t>
                      </a:r>
                      <a:r>
                        <a:rPr lang="en-GB" sz="1400" b="0" kern="1200" dirty="0">
                          <a:solidFill>
                            <a:schemeClr val="tx1"/>
                          </a:solidFill>
                          <a:effectLst/>
                          <a:latin typeface="+mn-lt"/>
                          <a:ea typeface="+mn-ea"/>
                          <a:cs typeface="+mn-cs"/>
                        </a:rPr>
                        <a:t>unambiguous</a:t>
                      </a:r>
                      <a:r>
                        <a:rPr lang="en-GB" sz="1400" b="0" dirty="0">
                          <a:solidFill>
                            <a:schemeClr val="tx1"/>
                          </a:solidFill>
                        </a:rPr>
                        <a:t> location of the document</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88022213"/>
                  </a:ext>
                </a:extLst>
              </a:tr>
            </a:tbl>
          </a:graphicData>
        </a:graphic>
      </p:graphicFrame>
      <p:sp>
        <p:nvSpPr>
          <p:cNvPr id="4" name="TextBox 3">
            <a:hlinkClick r:id="rId3" action="ppaction://hlinksldjump"/>
          </p:cNvPr>
          <p:cNvSpPr txBox="1"/>
          <p:nvPr/>
        </p:nvSpPr>
        <p:spPr>
          <a:xfrm>
            <a:off x="228600" y="6248400"/>
            <a:ext cx="1524000" cy="307777"/>
          </a:xfrm>
          <a:prstGeom prst="rect">
            <a:avLst/>
          </a:prstGeom>
          <a:solidFill>
            <a:srgbClr val="2FB1DF"/>
          </a:solidFill>
        </p:spPr>
        <p:txBody>
          <a:bodyPr wrap="square" rtlCol="0">
            <a:spAutoFit/>
          </a:bodyPr>
          <a:lstStyle/>
          <a:p>
            <a:pPr algn="ctr"/>
            <a:r>
              <a:rPr lang="en-US" sz="1400" dirty="0">
                <a:solidFill>
                  <a:schemeClr val="bg1"/>
                </a:solidFill>
              </a:rPr>
              <a:t>Return</a:t>
            </a:r>
          </a:p>
        </p:txBody>
      </p:sp>
      <p:sp>
        <p:nvSpPr>
          <p:cNvPr id="3" name="Date Placeholder 2">
            <a:extLst>
              <a:ext uri="{FF2B5EF4-FFF2-40B4-BE49-F238E27FC236}">
                <a16:creationId xmlns:a16="http://schemas.microsoft.com/office/drawing/2014/main" id="{8C52F3EC-0E18-D94C-844E-126260CBA810}"/>
              </a:ext>
            </a:extLst>
          </p:cNvPr>
          <p:cNvSpPr>
            <a:spLocks noGrp="1"/>
          </p:cNvSpPr>
          <p:nvPr>
            <p:ph type="dt" sz="half" idx="10"/>
          </p:nvPr>
        </p:nvSpPr>
        <p:spPr/>
        <p:txBody>
          <a:bodyPr/>
          <a:lstStyle/>
          <a:p>
            <a:pPr>
              <a:defRPr/>
            </a:pPr>
            <a:r>
              <a:rPr lang="en-US"/>
              <a:t>&lt;Sept 2020&gt;</a:t>
            </a:r>
            <a:endParaRPr lang="en-US" dirty="0"/>
          </a:p>
        </p:txBody>
      </p:sp>
      <p:sp>
        <p:nvSpPr>
          <p:cNvPr id="5" name="Footer Placeholder 4">
            <a:extLst>
              <a:ext uri="{FF2B5EF4-FFF2-40B4-BE49-F238E27FC236}">
                <a16:creationId xmlns:a16="http://schemas.microsoft.com/office/drawing/2014/main" id="{613DD7F1-3649-EA4C-B422-6FA69FA162C7}"/>
              </a:ext>
            </a:extLst>
          </p:cNvPr>
          <p:cNvSpPr>
            <a:spLocks noGrp="1"/>
          </p:cNvSpPr>
          <p:nvPr>
            <p:ph type="ftr" sz="quarter" idx="11"/>
          </p:nvPr>
        </p:nvSpPr>
        <p:spPr/>
        <p:txBody>
          <a:bodyPr/>
          <a:lstStyle/>
          <a:p>
            <a:pPr>
              <a:defRPr/>
            </a:pPr>
            <a:r>
              <a:rPr lang="en-US"/>
              <a:t>&lt;Pat Kinney&gt;, &lt;Kinney Consulting LLC&gt;</a:t>
            </a:r>
          </a:p>
        </p:txBody>
      </p:sp>
      <p:sp>
        <p:nvSpPr>
          <p:cNvPr id="6" name="Slide Number Placeholder 5">
            <a:extLst>
              <a:ext uri="{FF2B5EF4-FFF2-40B4-BE49-F238E27FC236}">
                <a16:creationId xmlns:a16="http://schemas.microsoft.com/office/drawing/2014/main" id="{4F171EAB-3CCE-F242-BC39-4F2C9625AAE4}"/>
              </a:ext>
            </a:extLst>
          </p:cNvPr>
          <p:cNvSpPr>
            <a:spLocks noGrp="1"/>
          </p:cNvSpPr>
          <p:nvPr>
            <p:ph type="sldNum" sz="quarter" idx="12"/>
          </p:nvPr>
        </p:nvSpPr>
        <p:spPr/>
        <p:txBody>
          <a:bodyPr/>
          <a:lstStyle/>
          <a:p>
            <a:pPr>
              <a:defRPr/>
            </a:pPr>
            <a:r>
              <a:rPr lang="en-US"/>
              <a:t>Slide </a:t>
            </a:r>
            <a:fld id="{44D6F7E7-F846-9C47-8234-F22A6D728C69}" type="slidenum">
              <a:rPr lang="en-US" smtClean="0"/>
              <a:pPr>
                <a:defRPr/>
              </a:pPr>
              <a:t>24</a:t>
            </a:fld>
            <a:endParaRPr lang="en-US"/>
          </a:p>
        </p:txBody>
      </p:sp>
    </p:spTree>
    <p:extLst>
      <p:ext uri="{BB962C8B-B14F-4D97-AF65-F5344CB8AC3E}">
        <p14:creationId xmlns:p14="http://schemas.microsoft.com/office/powerpoint/2010/main" val="22850315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a:xfrm>
            <a:off x="457200" y="379413"/>
            <a:ext cx="6827520" cy="1066800"/>
          </a:xfrm>
        </p:spPr>
        <p:txBody>
          <a:bodyPr/>
          <a:lstStyle/>
          <a:p>
            <a:r>
              <a:rPr lang="en-US" altLang="en-US" dirty="0"/>
              <a:t>Motion: </a:t>
            </a:r>
            <a:r>
              <a:rPr lang="en-GB" dirty="0"/>
              <a:t>Conditional approval to start Standards Association ballot</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2727592894"/>
              </p:ext>
            </p:extLst>
          </p:nvPr>
        </p:nvGraphicFramePr>
        <p:xfrm>
          <a:off x="251460" y="1580833"/>
          <a:ext cx="8534400" cy="475996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852815221"/>
                    </a:ext>
                  </a:extLst>
                </a:gridCol>
                <a:gridCol w="6781800">
                  <a:extLst>
                    <a:ext uri="{9D8B030D-6E8A-4147-A177-3AD203B41FA5}">
                      <a16:colId xmlns:a16="http://schemas.microsoft.com/office/drawing/2014/main" val="1500439343"/>
                    </a:ext>
                  </a:extLst>
                </a:gridCol>
              </a:tblGrid>
              <a:tr h="431800">
                <a:tc rowSpan="2">
                  <a:txBody>
                    <a:bodyPr/>
                    <a:lstStyle/>
                    <a:p>
                      <a:r>
                        <a:rPr lang="en-US" sz="1500" b="0" dirty="0">
                          <a:solidFill>
                            <a:schemeClr val="tx1"/>
                          </a:solidFill>
                        </a:rPr>
                        <a:t>Motion</a:t>
                      </a:r>
                      <a:r>
                        <a:rPr lang="en-US" sz="1500" b="0" baseline="0" dirty="0">
                          <a:solidFill>
                            <a:schemeClr val="tx1"/>
                          </a:solidFill>
                        </a:rPr>
                        <a:t> Text</a:t>
                      </a:r>
                    </a:p>
                    <a:p>
                      <a:r>
                        <a:rPr lang="en-US" sz="1500" b="0" baseline="0" dirty="0">
                          <a:solidFill>
                            <a:schemeClr val="tx1"/>
                          </a:solidFill>
                        </a:rPr>
                        <a:t>(include)</a:t>
                      </a:r>
                      <a:endParaRPr lang="en-US" sz="15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500" b="1" i="1" dirty="0">
                          <a:solidFill>
                            <a:schemeClr val="tx1"/>
                          </a:solidFill>
                        </a:rPr>
                        <a:t>(Insert</a:t>
                      </a:r>
                      <a:r>
                        <a:rPr lang="en-US" sz="1500" b="1" i="1" baseline="0" dirty="0">
                          <a:solidFill>
                            <a:schemeClr val="tx1"/>
                          </a:solidFill>
                        </a:rPr>
                        <a:t> contents of this cell into your presentation)</a:t>
                      </a:r>
                      <a:endParaRPr lang="en-US" sz="15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3198303153"/>
                  </a:ext>
                </a:extLst>
              </a:tr>
              <a:tr h="619760">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buFont typeface="Arial" panose="020B0604020202020204" pitchFamily="34" charset="0"/>
                        <a:buChar char="•"/>
                      </a:pPr>
                      <a:r>
                        <a:rPr lang="en-US" sz="1500" b="0" dirty="0">
                          <a:solidFill>
                            <a:schemeClr val="tx1"/>
                          </a:solidFill>
                        </a:rPr>
                        <a:t>Conditionally approve sending &lt;project&gt; &lt;draft&gt; to Sponsor Ballot</a:t>
                      </a:r>
                    </a:p>
                    <a:p>
                      <a:pPr marL="285750" indent="-285750">
                        <a:buFont typeface="Arial" panose="020B0604020202020204" pitchFamily="34" charset="0"/>
                        <a:buChar char="•"/>
                      </a:pPr>
                      <a:r>
                        <a:rPr lang="en-US" sz="1500" b="0" dirty="0">
                          <a:solidFill>
                            <a:schemeClr val="tx1"/>
                          </a:solidFill>
                        </a:rPr>
                        <a:t>[Confirm the CSD for &lt;project&gt; in &lt;doc-ref&gt;]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238244"/>
                  </a:ext>
                </a:extLst>
              </a:tr>
              <a:tr h="665480">
                <a:tc>
                  <a:txBody>
                    <a:bodyPr/>
                    <a:lstStyle/>
                    <a:p>
                      <a:r>
                        <a:rPr lang="en-US" sz="1500" b="0" dirty="0">
                          <a:solidFill>
                            <a:schemeClr val="tx1"/>
                          </a:solidFill>
                        </a:rPr>
                        <a:t>Other Info</a:t>
                      </a:r>
                    </a:p>
                    <a:p>
                      <a:r>
                        <a:rPr lang="en-US" sz="15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tx1"/>
                          </a:solidFill>
                        </a:rPr>
                        <a:t>See &lt;doc-</a:t>
                      </a:r>
                      <a:r>
                        <a:rPr lang="en-US" sz="1400" b="0" dirty="0" err="1">
                          <a:solidFill>
                            <a:schemeClr val="tx1"/>
                          </a:solidFill>
                        </a:rPr>
                        <a:t>url</a:t>
                      </a:r>
                      <a:r>
                        <a:rPr lang="en-US" sz="1400" b="0" dirty="0">
                          <a:solidFill>
                            <a:schemeClr val="tx1"/>
                          </a:solidFill>
                        </a:rPr>
                        <a:t>&gt; for supporting documentation, </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kern="1200" dirty="0">
                          <a:solidFill>
                            <a:schemeClr val="dk1"/>
                          </a:solidFill>
                          <a:effectLst/>
                          <a:latin typeface="+mn-lt"/>
                          <a:ea typeface="+mn-ea"/>
                          <a:cs typeface="+mn-cs"/>
                        </a:rPr>
                        <a:t>Date the ballot closed</a:t>
                      </a:r>
                    </a:p>
                    <a:p>
                      <a:pPr lvl="1"/>
                      <a:r>
                        <a:rPr lang="en-US" sz="1400" kern="1200" dirty="0">
                          <a:solidFill>
                            <a:schemeClr val="dk1"/>
                          </a:solidFill>
                          <a:effectLst/>
                          <a:latin typeface="+mn-lt"/>
                          <a:ea typeface="+mn-ea"/>
                          <a:cs typeface="+mn-cs"/>
                        </a:rPr>
                        <a:t>• Ballot vote tally including Approve, Disapprove and Abstain votes</a:t>
                      </a:r>
                    </a:p>
                    <a:p>
                      <a:pPr lvl="1"/>
                      <a:r>
                        <a:rPr lang="en-US" sz="1400" kern="1200" dirty="0">
                          <a:solidFill>
                            <a:schemeClr val="dk1"/>
                          </a:solidFill>
                          <a:effectLst/>
                          <a:latin typeface="+mn-lt"/>
                          <a:ea typeface="+mn-ea"/>
                          <a:cs typeface="+mn-cs"/>
                        </a:rPr>
                        <a:t>• Comments that support the remaining disapprove votes and WG responses.</a:t>
                      </a:r>
                    </a:p>
                    <a:p>
                      <a:pPr lvl="1"/>
                      <a:r>
                        <a:rPr lang="en-US" sz="1400" kern="1200" dirty="0">
                          <a:solidFill>
                            <a:schemeClr val="dk1"/>
                          </a:solidFill>
                          <a:effectLst/>
                          <a:latin typeface="+mn-lt"/>
                          <a:ea typeface="+mn-ea"/>
                          <a:cs typeface="+mn-cs"/>
                        </a:rPr>
                        <a:t>• Schedule for recirculation ballot and resolution meeting.</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tx1"/>
                          </a:solidFill>
                        </a:rPr>
                        <a:t>In the WG, PAR (y/n/a): &lt;y&gt;,&lt;n&gt;,&lt;a&gt;; [CSD (y/n/a): &lt;y&gt;,&lt;n&gt;,&lt;a&gt;]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665480">
                <a:tc>
                  <a:txBody>
                    <a:bodyPr/>
                    <a:lstStyle/>
                    <a:p>
                      <a:r>
                        <a:rPr lang="en-US" sz="15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buFont typeface="Arial" panose="020B0604020202020204" pitchFamily="34" charset="0"/>
                        <a:buNone/>
                      </a:pPr>
                      <a:r>
                        <a:rPr lang="en-US" sz="1500" b="0" dirty="0">
                          <a:solidFill>
                            <a:schemeClr val="tx1"/>
                          </a:solidFill>
                        </a:rPr>
                        <a:t>Applies to: a project that has passed WG letter ballot with at least 75% approval and ballot resolution efforts have been substantially completed.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665480">
                <a:tc>
                  <a:txBody>
                    <a:bodyPr/>
                    <a:lstStyle/>
                    <a:p>
                      <a:r>
                        <a:rPr lang="en-US" sz="15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500" b="0" dirty="0">
                          <a:solidFill>
                            <a:schemeClr val="tx1"/>
                          </a:solidFill>
                        </a:rPr>
                        <a:t>SBOM - “Standards ballot by the Sponsor”</a:t>
                      </a:r>
                    </a:p>
                    <a:p>
                      <a:r>
                        <a:rPr lang="en-US" sz="1500" b="0" dirty="0">
                          <a:solidFill>
                            <a:schemeClr val="tx1"/>
                          </a:solidFill>
                        </a:rPr>
                        <a:t>OM - “Procedure for conditional approval to forward a draft standard”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251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a:solidFill>
                            <a:schemeClr val="tx1"/>
                          </a:solidFill>
                        </a:rPr>
                        <a:t>Field</a:t>
                      </a:r>
                      <a:r>
                        <a:rPr lang="en-US" sz="1500" b="0" baseline="0" dirty="0">
                          <a:solidFill>
                            <a:schemeClr val="tx1"/>
                          </a:solidFill>
                        </a:rPr>
                        <a:t> Definitions</a:t>
                      </a:r>
                      <a:endParaRPr lang="en-US" sz="15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500" b="0" dirty="0">
                          <a:solidFill>
                            <a:schemeClr val="tx1"/>
                          </a:solidFill>
                        </a:rPr>
                        <a:t>&lt;project&gt; </a:t>
                      </a:r>
                      <a:r>
                        <a:rPr lang="en-GB" sz="1500" b="0" dirty="0">
                          <a:solidFill>
                            <a:schemeClr val="tx1"/>
                          </a:solidFill>
                        </a:rPr>
                        <a:t>The name of the project, or (in the case of a PAR) the anticipated name of the project,</a:t>
                      </a:r>
                      <a:r>
                        <a:rPr lang="en-GB" sz="1500" b="0" baseline="0" dirty="0">
                          <a:solidFill>
                            <a:schemeClr val="tx1"/>
                          </a:solidFill>
                        </a:rPr>
                        <a:t> e.g. P802.11ba</a:t>
                      </a:r>
                      <a:endParaRPr lang="en-US" sz="1500" b="0" dirty="0">
                        <a:solidFill>
                          <a:schemeClr val="tx1"/>
                        </a:solidFill>
                      </a:endParaRPr>
                    </a:p>
                    <a:p>
                      <a:r>
                        <a:rPr lang="en-US" sz="1500" b="0" dirty="0">
                          <a:solidFill>
                            <a:schemeClr val="tx1"/>
                          </a:solidFill>
                        </a:rPr>
                        <a:t>&lt;draft&gt; The identifying revision of the draft,</a:t>
                      </a:r>
                      <a:r>
                        <a:rPr lang="en-US" sz="1500" b="0" baseline="0" dirty="0">
                          <a:solidFill>
                            <a:schemeClr val="tx1"/>
                          </a:solidFill>
                        </a:rPr>
                        <a:t> e.g. D1.2</a:t>
                      </a:r>
                      <a:endParaRPr lang="en-US" sz="1500" b="0" dirty="0">
                        <a:solidFill>
                          <a:schemeClr val="tx1"/>
                        </a:solidFill>
                      </a:endParaRPr>
                    </a:p>
                    <a:p>
                      <a:r>
                        <a:rPr lang="en-US" sz="1500" b="0" dirty="0">
                          <a:solidFill>
                            <a:schemeClr val="tx1"/>
                          </a:solidFill>
                        </a:rPr>
                        <a:t>&lt;doc URL&gt; </a:t>
                      </a:r>
                      <a:r>
                        <a:rPr lang="en-GB" sz="1500" b="0" dirty="0">
                          <a:solidFill>
                            <a:schemeClr val="tx1"/>
                          </a:solidFill>
                        </a:rPr>
                        <a:t>An URL to a permanent </a:t>
                      </a:r>
                      <a:r>
                        <a:rPr lang="en-GB" sz="1500" b="0" kern="1200" dirty="0">
                          <a:solidFill>
                            <a:schemeClr val="tx1"/>
                          </a:solidFill>
                          <a:effectLst/>
                          <a:latin typeface="+mn-lt"/>
                          <a:ea typeface="+mn-ea"/>
                          <a:cs typeface="+mn-cs"/>
                        </a:rPr>
                        <a:t>unambiguous </a:t>
                      </a:r>
                      <a:r>
                        <a:rPr lang="en-GB" sz="1500" b="0" dirty="0">
                          <a:solidFill>
                            <a:schemeClr val="tx1"/>
                          </a:solidFill>
                        </a:rPr>
                        <a:t>location of the document</a:t>
                      </a:r>
                      <a:endParaRPr lang="en-US" sz="15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99433302"/>
                  </a:ext>
                </a:extLst>
              </a:tr>
            </a:tbl>
          </a:graphicData>
        </a:graphic>
      </p:graphicFrame>
      <p:sp>
        <p:nvSpPr>
          <p:cNvPr id="4" name="TextBox 3">
            <a:hlinkClick r:id="rId2" action="ppaction://hlinksldjump"/>
          </p:cNvPr>
          <p:cNvSpPr txBox="1"/>
          <p:nvPr/>
        </p:nvSpPr>
        <p:spPr>
          <a:xfrm>
            <a:off x="228600" y="6248400"/>
            <a:ext cx="1524000" cy="307777"/>
          </a:xfrm>
          <a:prstGeom prst="rect">
            <a:avLst/>
          </a:prstGeom>
          <a:solidFill>
            <a:srgbClr val="2FB1DF"/>
          </a:solidFill>
        </p:spPr>
        <p:txBody>
          <a:bodyPr wrap="square" rtlCol="0">
            <a:spAutoFit/>
          </a:bodyPr>
          <a:lstStyle/>
          <a:p>
            <a:pPr algn="ctr"/>
            <a:r>
              <a:rPr lang="en-US" sz="1400" dirty="0">
                <a:solidFill>
                  <a:schemeClr val="bg1"/>
                </a:solidFill>
              </a:rPr>
              <a:t>Return</a:t>
            </a:r>
          </a:p>
        </p:txBody>
      </p:sp>
      <p:sp>
        <p:nvSpPr>
          <p:cNvPr id="3" name="Date Placeholder 2">
            <a:extLst>
              <a:ext uri="{FF2B5EF4-FFF2-40B4-BE49-F238E27FC236}">
                <a16:creationId xmlns:a16="http://schemas.microsoft.com/office/drawing/2014/main" id="{BD56353D-BBB2-0342-8BFD-8563C1466EA1}"/>
              </a:ext>
            </a:extLst>
          </p:cNvPr>
          <p:cNvSpPr>
            <a:spLocks noGrp="1"/>
          </p:cNvSpPr>
          <p:nvPr>
            <p:ph type="dt" sz="half" idx="10"/>
          </p:nvPr>
        </p:nvSpPr>
        <p:spPr/>
        <p:txBody>
          <a:bodyPr/>
          <a:lstStyle/>
          <a:p>
            <a:pPr>
              <a:defRPr/>
            </a:pPr>
            <a:r>
              <a:rPr lang="en-US"/>
              <a:t>&lt;Sept 2020&gt;</a:t>
            </a:r>
            <a:endParaRPr lang="en-US" dirty="0"/>
          </a:p>
        </p:txBody>
      </p:sp>
      <p:sp>
        <p:nvSpPr>
          <p:cNvPr id="5" name="Footer Placeholder 4">
            <a:extLst>
              <a:ext uri="{FF2B5EF4-FFF2-40B4-BE49-F238E27FC236}">
                <a16:creationId xmlns:a16="http://schemas.microsoft.com/office/drawing/2014/main" id="{7145C05C-EF9A-D54F-BE83-6E360A712DC4}"/>
              </a:ext>
            </a:extLst>
          </p:cNvPr>
          <p:cNvSpPr>
            <a:spLocks noGrp="1"/>
          </p:cNvSpPr>
          <p:nvPr>
            <p:ph type="ftr" sz="quarter" idx="11"/>
          </p:nvPr>
        </p:nvSpPr>
        <p:spPr/>
        <p:txBody>
          <a:bodyPr/>
          <a:lstStyle/>
          <a:p>
            <a:pPr>
              <a:defRPr/>
            </a:pPr>
            <a:r>
              <a:rPr lang="en-US"/>
              <a:t>&lt;Pat Kinney&gt;, &lt;Kinney Consulting LLC&gt;</a:t>
            </a:r>
          </a:p>
        </p:txBody>
      </p:sp>
      <p:sp>
        <p:nvSpPr>
          <p:cNvPr id="6" name="Slide Number Placeholder 5">
            <a:extLst>
              <a:ext uri="{FF2B5EF4-FFF2-40B4-BE49-F238E27FC236}">
                <a16:creationId xmlns:a16="http://schemas.microsoft.com/office/drawing/2014/main" id="{77DDC9C0-DFF3-AC41-8049-F02439DA967F}"/>
              </a:ext>
            </a:extLst>
          </p:cNvPr>
          <p:cNvSpPr>
            <a:spLocks noGrp="1"/>
          </p:cNvSpPr>
          <p:nvPr>
            <p:ph type="sldNum" sz="quarter" idx="12"/>
          </p:nvPr>
        </p:nvSpPr>
        <p:spPr/>
        <p:txBody>
          <a:bodyPr/>
          <a:lstStyle/>
          <a:p>
            <a:pPr>
              <a:defRPr/>
            </a:pPr>
            <a:r>
              <a:rPr lang="en-US"/>
              <a:t>Slide </a:t>
            </a:r>
            <a:fld id="{44D6F7E7-F846-9C47-8234-F22A6D728C69}" type="slidenum">
              <a:rPr lang="en-US" smtClean="0"/>
              <a:pPr>
                <a:defRPr/>
              </a:pPr>
              <a:t>25</a:t>
            </a:fld>
            <a:endParaRPr lang="en-US"/>
          </a:p>
        </p:txBody>
      </p:sp>
    </p:spTree>
    <p:extLst>
      <p:ext uri="{BB962C8B-B14F-4D97-AF65-F5344CB8AC3E}">
        <p14:creationId xmlns:p14="http://schemas.microsoft.com/office/powerpoint/2010/main" val="3336523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a:xfrm>
            <a:off x="533400" y="208280"/>
            <a:ext cx="7772400" cy="1066800"/>
          </a:xfrm>
        </p:spPr>
        <p:txBody>
          <a:bodyPr/>
          <a:lstStyle/>
          <a:p>
            <a:r>
              <a:rPr lang="en-US" altLang="en-US" sz="3200" dirty="0"/>
              <a:t>Motion: </a:t>
            </a:r>
            <a:r>
              <a:rPr lang="en-GB" sz="3200" dirty="0"/>
              <a:t>Approval to send a draft to </a:t>
            </a:r>
            <a:r>
              <a:rPr lang="en-GB" sz="3200" dirty="0" err="1"/>
              <a:t>RevCom</a:t>
            </a:r>
            <a:endParaRPr lang="en-US" altLang="en-US" sz="3200" dirty="0"/>
          </a:p>
        </p:txBody>
      </p:sp>
      <p:graphicFrame>
        <p:nvGraphicFramePr>
          <p:cNvPr id="2" name="Table 1"/>
          <p:cNvGraphicFramePr>
            <a:graphicFrameLocks noGrp="1"/>
          </p:cNvGraphicFramePr>
          <p:nvPr>
            <p:extLst>
              <p:ext uri="{D42A27DB-BD31-4B8C-83A1-F6EECF244321}">
                <p14:modId xmlns:p14="http://schemas.microsoft.com/office/powerpoint/2010/main" val="1275544371"/>
              </p:ext>
            </p:extLst>
          </p:nvPr>
        </p:nvGraphicFramePr>
        <p:xfrm>
          <a:off x="228600" y="1275080"/>
          <a:ext cx="8534400" cy="481584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852815221"/>
                    </a:ext>
                  </a:extLst>
                </a:gridCol>
                <a:gridCol w="6781800">
                  <a:extLst>
                    <a:ext uri="{9D8B030D-6E8A-4147-A177-3AD203B41FA5}">
                      <a16:colId xmlns:a16="http://schemas.microsoft.com/office/drawing/2014/main" val="1500439343"/>
                    </a:ext>
                  </a:extLst>
                </a:gridCol>
              </a:tblGrid>
              <a:tr h="355600">
                <a:tc rowSpan="2">
                  <a:txBody>
                    <a:bodyPr/>
                    <a:lstStyle/>
                    <a:p>
                      <a:r>
                        <a:rPr lang="en-US" sz="1500" b="0" dirty="0">
                          <a:solidFill>
                            <a:schemeClr val="tx1"/>
                          </a:solidFill>
                        </a:rPr>
                        <a:t>Motion</a:t>
                      </a:r>
                      <a:r>
                        <a:rPr lang="en-US" sz="1500" b="0" baseline="0" dirty="0">
                          <a:solidFill>
                            <a:schemeClr val="tx1"/>
                          </a:solidFill>
                        </a:rPr>
                        <a:t> Text</a:t>
                      </a:r>
                    </a:p>
                    <a:p>
                      <a:r>
                        <a:rPr lang="en-US" sz="1500" b="0" baseline="0" dirty="0">
                          <a:solidFill>
                            <a:schemeClr val="tx1"/>
                          </a:solidFill>
                        </a:rPr>
                        <a:t>(include)</a:t>
                      </a:r>
                      <a:endParaRPr lang="en-US" sz="15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500" b="1" i="1" dirty="0">
                          <a:solidFill>
                            <a:schemeClr val="tx1"/>
                          </a:solidFill>
                        </a:rPr>
                        <a:t>(Insert</a:t>
                      </a:r>
                      <a:r>
                        <a:rPr lang="en-US" sz="1500" b="1" i="1" baseline="0" dirty="0">
                          <a:solidFill>
                            <a:schemeClr val="tx1"/>
                          </a:solidFill>
                        </a:rPr>
                        <a:t> contents of this cell into your presentation)</a:t>
                      </a:r>
                      <a:endParaRPr lang="en-US" sz="1500" b="1"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3303780694"/>
                  </a:ext>
                </a:extLst>
              </a:tr>
              <a:tr h="502920">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buFont typeface="Arial" panose="020B0604020202020204" pitchFamily="34" charset="0"/>
                        <a:buChar char="•"/>
                      </a:pPr>
                      <a:r>
                        <a:rPr lang="en-US" sz="1500" b="0" dirty="0">
                          <a:solidFill>
                            <a:schemeClr val="tx1"/>
                          </a:solidFill>
                        </a:rPr>
                        <a:t>Approve sending &lt;project&gt; &lt;draft&gt; to </a:t>
                      </a:r>
                      <a:r>
                        <a:rPr lang="en-US" sz="1500" b="0" dirty="0" err="1">
                          <a:solidFill>
                            <a:schemeClr val="tx1"/>
                          </a:solidFill>
                        </a:rPr>
                        <a:t>RevCom</a:t>
                      </a:r>
                      <a:r>
                        <a:rPr lang="en-US" sz="1500" b="0" dirty="0">
                          <a:solidFill>
                            <a:schemeClr val="tx1"/>
                          </a:solidFill>
                        </a:rPr>
                        <a: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500" b="0" baseline="0" dirty="0">
                          <a:solidFill>
                            <a:schemeClr val="tx1"/>
                          </a:solidFill>
                        </a:rPr>
                        <a:t>[Approve CSD [modification] documentation in &lt;doc-</a:t>
                      </a:r>
                      <a:r>
                        <a:rPr lang="en-US" sz="1500" b="0" baseline="0" dirty="0" err="1">
                          <a:solidFill>
                            <a:schemeClr val="tx1"/>
                          </a:solidFill>
                        </a:rPr>
                        <a:t>url</a:t>
                      </a:r>
                      <a:r>
                        <a:rPr lang="en-US" sz="1500" b="0" baseline="0" dirty="0">
                          <a:solidFill>
                            <a:schemeClr val="tx1"/>
                          </a:solidFill>
                        </a:rPr>
                        <a:t>&gt;]</a:t>
                      </a:r>
                      <a:endParaRPr lang="en-US" sz="15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238244"/>
                  </a:ext>
                </a:extLst>
              </a:tr>
              <a:tr h="665480">
                <a:tc>
                  <a:txBody>
                    <a:bodyPr/>
                    <a:lstStyle/>
                    <a:p>
                      <a:r>
                        <a:rPr lang="en-US" sz="1500" b="0" dirty="0">
                          <a:solidFill>
                            <a:schemeClr val="tx1"/>
                          </a:solidFill>
                        </a:rPr>
                        <a:t>Other Info</a:t>
                      </a:r>
                    </a:p>
                    <a:p>
                      <a:r>
                        <a:rPr lang="en-US" sz="15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buFont typeface="Arial" panose="020B0604020202020204" pitchFamily="34" charset="0"/>
                        <a:buChar char="•"/>
                      </a:pPr>
                      <a:r>
                        <a:rPr lang="en-US" sz="1500" b="0" dirty="0">
                          <a:solidFill>
                            <a:schemeClr val="tx1"/>
                          </a:solidFill>
                        </a:rPr>
                        <a:t>&lt;project&gt; &lt;draft&gt; had &lt;number&gt;% approval at the end of the last sponsor recirculation ballot. [Subsequently &lt;number&gt; of the “no” voters changed their vote to “yes” resulting in an approval of &lt;number&gt;%.]</a:t>
                      </a:r>
                    </a:p>
                    <a:p>
                      <a:pPr marL="285750" indent="-285750">
                        <a:buFont typeface="Arial" panose="020B0604020202020204" pitchFamily="34" charset="0"/>
                        <a:buChar char="•"/>
                      </a:pPr>
                      <a:r>
                        <a:rPr lang="en-US" sz="1500" b="0" dirty="0">
                          <a:solidFill>
                            <a:schemeClr val="tx1"/>
                          </a:solidFill>
                        </a:rPr>
                        <a:t>See &lt;doc-</a:t>
                      </a:r>
                      <a:r>
                        <a:rPr lang="en-US" sz="1500" b="0" dirty="0" err="1">
                          <a:solidFill>
                            <a:schemeClr val="tx1"/>
                          </a:solidFill>
                        </a:rPr>
                        <a:t>url</a:t>
                      </a:r>
                      <a:r>
                        <a:rPr lang="en-US" sz="1500" b="0" dirty="0">
                          <a:solidFill>
                            <a:schemeClr val="tx1"/>
                          </a:solidFill>
                        </a:rPr>
                        <a:t>&gt; for supporting documentation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500" b="0" dirty="0">
                          <a:solidFill>
                            <a:schemeClr val="tx1"/>
                          </a:solidFill>
                        </a:rPr>
                        <a:t>In the WG, </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500" b="0" dirty="0">
                          <a:solidFill>
                            <a:schemeClr val="tx1"/>
                          </a:solidFill>
                        </a:rPr>
                        <a:t>forwarding draft to </a:t>
                      </a:r>
                      <a:r>
                        <a:rPr lang="en-US" sz="1500" b="0" dirty="0" err="1">
                          <a:solidFill>
                            <a:schemeClr val="tx1"/>
                          </a:solidFill>
                        </a:rPr>
                        <a:t>RevCom</a:t>
                      </a:r>
                      <a:r>
                        <a:rPr lang="en-US" sz="1500" b="0" dirty="0">
                          <a:solidFill>
                            <a:schemeClr val="tx1"/>
                          </a:solidFill>
                        </a:rPr>
                        <a:t> (y/n/a): &lt;y&gt;,&lt;n&gt;,&lt;a&gt;;</a:t>
                      </a:r>
                    </a:p>
                    <a:p>
                      <a:pPr marL="742950" lvl="1" indent="-285750">
                        <a:buFont typeface="Arial" panose="020B0604020202020204" pitchFamily="34" charset="0"/>
                        <a:buChar char="•"/>
                      </a:pPr>
                      <a:r>
                        <a:rPr lang="en-US" sz="1500" b="0" dirty="0">
                          <a:solidFill>
                            <a:schemeClr val="tx1"/>
                          </a:solidFill>
                        </a:rPr>
                        <a:t>[CSD (y/n/a): &lt;y&gt;,&lt;n&gt;,&lt;a&gt;]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665480">
                <a:tc>
                  <a:txBody>
                    <a:bodyPr/>
                    <a:lstStyle/>
                    <a:p>
                      <a:r>
                        <a:rPr lang="en-US" sz="15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buFont typeface="Arial" panose="020B0604020202020204" pitchFamily="34" charset="0"/>
                        <a:buNone/>
                      </a:pPr>
                      <a:r>
                        <a:rPr lang="en-US" sz="1500" b="0" dirty="0">
                          <a:solidFill>
                            <a:schemeClr val="tx1"/>
                          </a:solidFill>
                        </a:rPr>
                        <a:t>Applies to:  a project that has passed sponsor ballot with at least 75% approval and has completed any necessary recirculation ballots.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355600">
                <a:tc>
                  <a:txBody>
                    <a:bodyPr/>
                    <a:lstStyle/>
                    <a:p>
                      <a:r>
                        <a:rPr lang="en-US" sz="15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500" b="0" dirty="0">
                          <a:solidFill>
                            <a:schemeClr val="tx1"/>
                          </a:solidFill>
                        </a:rPr>
                        <a:t>LMSC P&amp;P – “Actions Requiring Approval by a Majority Vote”</a:t>
                      </a:r>
                    </a:p>
                    <a:p>
                      <a:r>
                        <a:rPr lang="en-US" sz="1500" b="0" dirty="0">
                          <a:solidFill>
                            <a:schemeClr val="tx1"/>
                          </a:solidFill>
                        </a:rPr>
                        <a:t>LMSC OM – “The IEEE 802 LMSC EC”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81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a:solidFill>
                            <a:schemeClr val="tx1"/>
                          </a:solidFill>
                        </a:rPr>
                        <a:t>Field</a:t>
                      </a:r>
                      <a:r>
                        <a:rPr lang="en-US" sz="1500" b="0" baseline="0" dirty="0">
                          <a:solidFill>
                            <a:schemeClr val="tx1"/>
                          </a:solidFill>
                        </a:rPr>
                        <a:t> Definitions</a:t>
                      </a:r>
                      <a:endParaRPr lang="en-US" sz="15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500" b="0" dirty="0">
                          <a:solidFill>
                            <a:schemeClr val="tx1"/>
                          </a:solidFill>
                        </a:rPr>
                        <a:t>&lt;project&gt; </a:t>
                      </a:r>
                      <a:r>
                        <a:rPr lang="en-GB" sz="1500" b="0" dirty="0">
                          <a:solidFill>
                            <a:schemeClr val="tx1"/>
                          </a:solidFill>
                        </a:rPr>
                        <a:t>The name of the project, or (in the case of a PAR) the anticipated name of the project,</a:t>
                      </a:r>
                      <a:r>
                        <a:rPr lang="en-GB" sz="1500" b="0" baseline="0" dirty="0">
                          <a:solidFill>
                            <a:schemeClr val="tx1"/>
                          </a:solidFill>
                        </a:rPr>
                        <a:t> e.g. P802.11ba</a:t>
                      </a:r>
                      <a:endParaRPr lang="en-US" sz="1500" b="0" dirty="0">
                        <a:solidFill>
                          <a:schemeClr val="tx1"/>
                        </a:solidFill>
                      </a:endParaRPr>
                    </a:p>
                    <a:p>
                      <a:r>
                        <a:rPr lang="en-US" sz="1500" b="0" dirty="0">
                          <a:solidFill>
                            <a:schemeClr val="tx1"/>
                          </a:solidFill>
                        </a:rPr>
                        <a:t>&lt;draft&gt; The identifying revision of the draft,</a:t>
                      </a:r>
                      <a:r>
                        <a:rPr lang="en-US" sz="1500" b="0" baseline="0" dirty="0">
                          <a:solidFill>
                            <a:schemeClr val="tx1"/>
                          </a:solidFill>
                        </a:rPr>
                        <a:t> e.g. D1.2</a:t>
                      </a:r>
                      <a:endParaRPr lang="en-US" sz="1500" b="0" dirty="0">
                        <a:solidFill>
                          <a:schemeClr val="tx1"/>
                        </a:solidFill>
                      </a:endParaRPr>
                    </a:p>
                    <a:p>
                      <a:r>
                        <a:rPr lang="en-US" sz="1500" b="0" dirty="0">
                          <a:solidFill>
                            <a:schemeClr val="tx1"/>
                          </a:solidFill>
                        </a:rPr>
                        <a:t>&lt;doc URL&gt; </a:t>
                      </a:r>
                      <a:r>
                        <a:rPr lang="en-GB" sz="1500" b="0" dirty="0">
                          <a:solidFill>
                            <a:schemeClr val="tx1"/>
                          </a:solidFill>
                        </a:rPr>
                        <a:t>An URL to a permanent </a:t>
                      </a:r>
                      <a:r>
                        <a:rPr lang="en-GB" sz="1500" b="0" kern="1200" dirty="0">
                          <a:solidFill>
                            <a:schemeClr val="tx1"/>
                          </a:solidFill>
                          <a:effectLst/>
                          <a:latin typeface="+mn-lt"/>
                          <a:ea typeface="+mn-ea"/>
                          <a:cs typeface="+mn-cs"/>
                        </a:rPr>
                        <a:t>unambiguous</a:t>
                      </a:r>
                      <a:r>
                        <a:rPr lang="en-GB" sz="1500" b="0" dirty="0">
                          <a:solidFill>
                            <a:schemeClr val="tx1"/>
                          </a:solidFill>
                        </a:rPr>
                        <a:t> location of the document</a:t>
                      </a:r>
                      <a:endParaRPr lang="en-US" sz="15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66658179"/>
                  </a:ext>
                </a:extLst>
              </a:tr>
            </a:tbl>
          </a:graphicData>
        </a:graphic>
      </p:graphicFrame>
      <p:sp>
        <p:nvSpPr>
          <p:cNvPr id="4" name="TextBox 3">
            <a:hlinkClick r:id="rId2" action="ppaction://hlinksldjump"/>
          </p:cNvPr>
          <p:cNvSpPr txBox="1"/>
          <p:nvPr/>
        </p:nvSpPr>
        <p:spPr>
          <a:xfrm>
            <a:off x="228600" y="6248400"/>
            <a:ext cx="1524000" cy="307777"/>
          </a:xfrm>
          <a:prstGeom prst="rect">
            <a:avLst/>
          </a:prstGeom>
          <a:solidFill>
            <a:srgbClr val="2FB1DF"/>
          </a:solidFill>
        </p:spPr>
        <p:txBody>
          <a:bodyPr wrap="square" rtlCol="0">
            <a:spAutoFit/>
          </a:bodyPr>
          <a:lstStyle/>
          <a:p>
            <a:pPr algn="ctr"/>
            <a:r>
              <a:rPr lang="en-US" sz="1400" dirty="0">
                <a:solidFill>
                  <a:schemeClr val="bg1"/>
                </a:solidFill>
              </a:rPr>
              <a:t>Return</a:t>
            </a:r>
          </a:p>
        </p:txBody>
      </p:sp>
      <p:sp>
        <p:nvSpPr>
          <p:cNvPr id="3" name="Date Placeholder 2">
            <a:extLst>
              <a:ext uri="{FF2B5EF4-FFF2-40B4-BE49-F238E27FC236}">
                <a16:creationId xmlns:a16="http://schemas.microsoft.com/office/drawing/2014/main" id="{135AF816-11E8-BB4F-8FDF-5ADF15A385DB}"/>
              </a:ext>
            </a:extLst>
          </p:cNvPr>
          <p:cNvSpPr>
            <a:spLocks noGrp="1"/>
          </p:cNvSpPr>
          <p:nvPr>
            <p:ph type="dt" sz="half" idx="10"/>
          </p:nvPr>
        </p:nvSpPr>
        <p:spPr/>
        <p:txBody>
          <a:bodyPr/>
          <a:lstStyle/>
          <a:p>
            <a:pPr>
              <a:defRPr/>
            </a:pPr>
            <a:r>
              <a:rPr lang="en-US"/>
              <a:t>&lt;Sept 2020&gt;</a:t>
            </a:r>
            <a:endParaRPr lang="en-US" dirty="0"/>
          </a:p>
        </p:txBody>
      </p:sp>
      <p:sp>
        <p:nvSpPr>
          <p:cNvPr id="5" name="Footer Placeholder 4">
            <a:extLst>
              <a:ext uri="{FF2B5EF4-FFF2-40B4-BE49-F238E27FC236}">
                <a16:creationId xmlns:a16="http://schemas.microsoft.com/office/drawing/2014/main" id="{2A3AA5C8-842B-924F-B153-53AA31D04280}"/>
              </a:ext>
            </a:extLst>
          </p:cNvPr>
          <p:cNvSpPr>
            <a:spLocks noGrp="1"/>
          </p:cNvSpPr>
          <p:nvPr>
            <p:ph type="ftr" sz="quarter" idx="11"/>
          </p:nvPr>
        </p:nvSpPr>
        <p:spPr/>
        <p:txBody>
          <a:bodyPr/>
          <a:lstStyle/>
          <a:p>
            <a:pPr>
              <a:defRPr/>
            </a:pPr>
            <a:r>
              <a:rPr lang="en-US"/>
              <a:t>&lt;Pat Kinney&gt;, &lt;Kinney Consulting LLC&gt;</a:t>
            </a:r>
          </a:p>
        </p:txBody>
      </p:sp>
      <p:sp>
        <p:nvSpPr>
          <p:cNvPr id="6" name="Slide Number Placeholder 5">
            <a:extLst>
              <a:ext uri="{FF2B5EF4-FFF2-40B4-BE49-F238E27FC236}">
                <a16:creationId xmlns:a16="http://schemas.microsoft.com/office/drawing/2014/main" id="{EDA97AE7-F1CD-4248-8E84-2D74C8962AF6}"/>
              </a:ext>
            </a:extLst>
          </p:cNvPr>
          <p:cNvSpPr>
            <a:spLocks noGrp="1"/>
          </p:cNvSpPr>
          <p:nvPr>
            <p:ph type="sldNum" sz="quarter" idx="12"/>
          </p:nvPr>
        </p:nvSpPr>
        <p:spPr/>
        <p:txBody>
          <a:bodyPr/>
          <a:lstStyle/>
          <a:p>
            <a:pPr>
              <a:defRPr/>
            </a:pPr>
            <a:r>
              <a:rPr lang="en-US"/>
              <a:t>Slide </a:t>
            </a:r>
            <a:fld id="{44D6F7E7-F846-9C47-8234-F22A6D728C69}" type="slidenum">
              <a:rPr lang="en-US" smtClean="0"/>
              <a:pPr>
                <a:defRPr/>
              </a:pPr>
              <a:t>26</a:t>
            </a:fld>
            <a:endParaRPr lang="en-US"/>
          </a:p>
        </p:txBody>
      </p:sp>
    </p:spTree>
    <p:extLst>
      <p:ext uri="{BB962C8B-B14F-4D97-AF65-F5344CB8AC3E}">
        <p14:creationId xmlns:p14="http://schemas.microsoft.com/office/powerpoint/2010/main" val="27844271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a:xfrm>
            <a:off x="1203960" y="387350"/>
            <a:ext cx="5817870" cy="1066800"/>
          </a:xfrm>
        </p:spPr>
        <p:txBody>
          <a:bodyPr/>
          <a:lstStyle/>
          <a:p>
            <a:r>
              <a:rPr lang="en-US" altLang="en-US" dirty="0"/>
              <a:t>Motion: </a:t>
            </a:r>
            <a:r>
              <a:rPr lang="en-GB" dirty="0"/>
              <a:t>Conditional approval to send a draft to </a:t>
            </a:r>
            <a:r>
              <a:rPr lang="en-GB" dirty="0" err="1"/>
              <a:t>RevCom</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569571194"/>
              </p:ext>
            </p:extLst>
          </p:nvPr>
        </p:nvGraphicFramePr>
        <p:xfrm>
          <a:off x="228600" y="1777841"/>
          <a:ext cx="8534400" cy="437388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852815221"/>
                    </a:ext>
                  </a:extLst>
                </a:gridCol>
                <a:gridCol w="6781800">
                  <a:extLst>
                    <a:ext uri="{9D8B030D-6E8A-4147-A177-3AD203B41FA5}">
                      <a16:colId xmlns:a16="http://schemas.microsoft.com/office/drawing/2014/main" val="1500439343"/>
                    </a:ext>
                  </a:extLst>
                </a:gridCol>
              </a:tblGrid>
              <a:tr h="355600">
                <a:tc rowSpan="2">
                  <a:txBody>
                    <a:bodyPr/>
                    <a:lstStyle/>
                    <a:p>
                      <a:r>
                        <a:rPr lang="en-US" sz="1600" b="0" dirty="0">
                          <a:solidFill>
                            <a:schemeClr val="tx1"/>
                          </a:solidFill>
                        </a:rPr>
                        <a:t>Motion</a:t>
                      </a:r>
                      <a:r>
                        <a:rPr lang="en-US" sz="1600" b="0" baseline="0" dirty="0">
                          <a:solidFill>
                            <a:schemeClr val="tx1"/>
                          </a:solidFill>
                        </a:rPr>
                        <a:t> Text</a:t>
                      </a:r>
                    </a:p>
                    <a:p>
                      <a:r>
                        <a:rPr lang="en-US" sz="1600" b="0" baseline="0" dirty="0">
                          <a:solidFill>
                            <a:schemeClr val="tx1"/>
                          </a:solidFill>
                        </a:rPr>
                        <a:t>(include)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i="1" dirty="0">
                          <a:solidFill>
                            <a:schemeClr val="tx1"/>
                          </a:solidFill>
                        </a:rPr>
                        <a:t>(Insert</a:t>
                      </a:r>
                      <a:r>
                        <a:rPr lang="en-US" sz="1600" b="1" i="1" baseline="0" dirty="0">
                          <a:solidFill>
                            <a:schemeClr val="tx1"/>
                          </a:solidFill>
                        </a:rPr>
                        <a:t> contents of this cell into your presentation)</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2902643349"/>
                  </a:ext>
                </a:extLst>
              </a:tr>
              <a:tr h="401320">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buFont typeface="Arial" panose="020B0604020202020204" pitchFamily="34" charset="0"/>
                        <a:buChar char="•"/>
                      </a:pPr>
                      <a:r>
                        <a:rPr lang="en-US" sz="1600" b="0" dirty="0">
                          <a:solidFill>
                            <a:schemeClr val="tx1"/>
                          </a:solidFill>
                        </a:rPr>
                        <a:t>Conditionally approve sending &lt;project&gt; to </a:t>
                      </a:r>
                      <a:r>
                        <a:rPr lang="en-US" sz="1600" b="0" dirty="0" err="1">
                          <a:solidFill>
                            <a:schemeClr val="tx1"/>
                          </a:solidFill>
                        </a:rPr>
                        <a:t>RevCom</a:t>
                      </a:r>
                      <a:r>
                        <a:rPr lang="en-US" sz="1600" b="0" dirty="0">
                          <a:solidFill>
                            <a:schemeClr val="tx1"/>
                          </a:solidFill>
                        </a:rPr>
                        <a: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0" baseline="0" dirty="0">
                          <a:solidFill>
                            <a:schemeClr val="tx1"/>
                          </a:solidFill>
                        </a:rPr>
                        <a:t>[Approve CSD [modification] documentation in &lt;doc-</a:t>
                      </a:r>
                      <a:r>
                        <a:rPr lang="en-US" sz="1600" b="0" baseline="0" dirty="0" err="1">
                          <a:solidFill>
                            <a:schemeClr val="tx1"/>
                          </a:solidFill>
                        </a:rPr>
                        <a:t>url</a:t>
                      </a:r>
                      <a:r>
                        <a:rPr lang="en-US" sz="1600" b="0" baseline="0" dirty="0">
                          <a:solidFill>
                            <a:schemeClr val="tx1"/>
                          </a:solidFill>
                        </a:rPr>
                        <a:t>&gt;]</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238244"/>
                  </a:ext>
                </a:extLst>
              </a:tr>
              <a:tr h="665480">
                <a:tc>
                  <a:txBody>
                    <a:bodyPr/>
                    <a:lstStyle/>
                    <a:p>
                      <a:r>
                        <a:rPr lang="en-US" sz="1600" b="0" dirty="0">
                          <a:solidFill>
                            <a:schemeClr val="tx1"/>
                          </a:solidFill>
                        </a:rPr>
                        <a:t>Other Info</a:t>
                      </a:r>
                    </a:p>
                    <a:p>
                      <a:r>
                        <a:rPr lang="en-US" sz="16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tx1"/>
                          </a:solidFill>
                        </a:rPr>
                        <a:t>See &lt;doc-</a:t>
                      </a:r>
                      <a:r>
                        <a:rPr lang="en-US" sz="1400" b="0" dirty="0" err="1">
                          <a:solidFill>
                            <a:schemeClr val="tx1"/>
                          </a:solidFill>
                        </a:rPr>
                        <a:t>url</a:t>
                      </a:r>
                      <a:r>
                        <a:rPr lang="en-US" sz="1400" b="0" dirty="0">
                          <a:solidFill>
                            <a:schemeClr val="tx1"/>
                          </a:solidFill>
                        </a:rPr>
                        <a:t>&gt; for supporting documentation, </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kern="1200" dirty="0">
                          <a:solidFill>
                            <a:schemeClr val="dk1"/>
                          </a:solidFill>
                          <a:effectLst/>
                          <a:latin typeface="+mn-lt"/>
                          <a:ea typeface="+mn-ea"/>
                          <a:cs typeface="+mn-cs"/>
                        </a:rPr>
                        <a:t>Date the ballot closed</a:t>
                      </a:r>
                    </a:p>
                    <a:p>
                      <a:pPr lvl="1"/>
                      <a:r>
                        <a:rPr lang="en-US" sz="1400" kern="1200" dirty="0">
                          <a:solidFill>
                            <a:schemeClr val="dk1"/>
                          </a:solidFill>
                          <a:effectLst/>
                          <a:latin typeface="+mn-lt"/>
                          <a:ea typeface="+mn-ea"/>
                          <a:cs typeface="+mn-cs"/>
                        </a:rPr>
                        <a:t>• Ballot vote tally including Approve, Disapprove and Abstain votes</a:t>
                      </a:r>
                    </a:p>
                    <a:p>
                      <a:pPr lvl="1"/>
                      <a:r>
                        <a:rPr lang="en-US" sz="1400" kern="1200" dirty="0">
                          <a:solidFill>
                            <a:schemeClr val="dk1"/>
                          </a:solidFill>
                          <a:effectLst/>
                          <a:latin typeface="+mn-lt"/>
                          <a:ea typeface="+mn-ea"/>
                          <a:cs typeface="+mn-cs"/>
                        </a:rPr>
                        <a:t>• Comments that support the remaining disapprove votes and WG responses.</a:t>
                      </a:r>
                    </a:p>
                    <a:p>
                      <a:pPr lvl="1"/>
                      <a:r>
                        <a:rPr lang="en-US" sz="1400" kern="1200" dirty="0">
                          <a:solidFill>
                            <a:schemeClr val="dk1"/>
                          </a:solidFill>
                          <a:effectLst/>
                          <a:latin typeface="+mn-lt"/>
                          <a:ea typeface="+mn-ea"/>
                          <a:cs typeface="+mn-cs"/>
                        </a:rPr>
                        <a:t>• Schedule for recirculation ballot and resolution meeting.</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tx1"/>
                          </a:solidFill>
                        </a:rPr>
                        <a:t>In the WG, PAR (y/n/a): &lt;y&gt;,&lt;n&gt;,&lt;a&gt;; [CSD (y/n/a): &lt;y&gt;,&lt;n&gt;,&lt;a&gt;]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665480">
                <a:tc>
                  <a:txBody>
                    <a:bodyPr/>
                    <a:lstStyle/>
                    <a:p>
                      <a:r>
                        <a:rPr lang="en-US" sz="14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Applies to:  a project that has passed sponsor ballot with at least 75% approval and ballot resolution efforts have been substantially completed. See rules reference below for the definition of "substantially complete" and for the required supporting documentation.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391160">
                <a:tc>
                  <a:txBody>
                    <a:bodyPr/>
                    <a:lstStyle/>
                    <a:p>
                      <a:r>
                        <a:rPr lang="en-US" sz="14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baseline="0" dirty="0">
                          <a:solidFill>
                            <a:schemeClr val="tx1"/>
                          </a:solidFill>
                        </a:rPr>
                        <a:t>LMSC OM - “Procedure for conditional approval to forward a draft standard”</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81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solidFill>
                            <a:schemeClr val="tx1"/>
                          </a:solidFill>
                        </a:rPr>
                        <a:t>Field</a:t>
                      </a:r>
                      <a:r>
                        <a:rPr lang="en-US" sz="1400" b="0" baseline="0" dirty="0">
                          <a:solidFill>
                            <a:schemeClr val="tx1"/>
                          </a:solidFill>
                        </a:rPr>
                        <a:t> Definitions</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&lt;project&gt; </a:t>
                      </a:r>
                      <a:r>
                        <a:rPr lang="en-GB" sz="1400" b="0" dirty="0">
                          <a:solidFill>
                            <a:schemeClr val="tx1"/>
                          </a:solidFill>
                        </a:rPr>
                        <a:t>The name of the project, or (in the case of a PAR) the anticipated name of the project,</a:t>
                      </a:r>
                      <a:r>
                        <a:rPr lang="en-GB" sz="1400" b="0" baseline="0" dirty="0">
                          <a:solidFill>
                            <a:schemeClr val="tx1"/>
                          </a:solidFill>
                        </a:rPr>
                        <a:t> e.g. P802.11ba</a:t>
                      </a:r>
                      <a:endParaRPr lang="en-US" sz="1400" b="0" dirty="0">
                        <a:solidFill>
                          <a:schemeClr val="tx1"/>
                        </a:solidFill>
                      </a:endParaRPr>
                    </a:p>
                    <a:p>
                      <a:r>
                        <a:rPr lang="en-US" sz="1400" b="0" dirty="0">
                          <a:solidFill>
                            <a:schemeClr val="tx1"/>
                          </a:solidFill>
                        </a:rPr>
                        <a:t>&lt;doc URL&gt; </a:t>
                      </a:r>
                      <a:r>
                        <a:rPr lang="en-GB" sz="1400" b="0" dirty="0">
                          <a:solidFill>
                            <a:schemeClr val="tx1"/>
                          </a:solidFill>
                        </a:rPr>
                        <a:t>An URL to a permanent </a:t>
                      </a:r>
                      <a:r>
                        <a:rPr lang="en-GB" sz="1400" b="0" kern="1200" dirty="0">
                          <a:solidFill>
                            <a:schemeClr val="tx1"/>
                          </a:solidFill>
                          <a:effectLst/>
                          <a:latin typeface="+mn-lt"/>
                          <a:ea typeface="+mn-ea"/>
                          <a:cs typeface="+mn-cs"/>
                        </a:rPr>
                        <a:t>unambiguous</a:t>
                      </a:r>
                      <a:r>
                        <a:rPr lang="en-GB" sz="1400" b="0" dirty="0">
                          <a:solidFill>
                            <a:schemeClr val="tx1"/>
                          </a:solidFill>
                        </a:rPr>
                        <a:t> location of the document</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08692074"/>
                  </a:ext>
                </a:extLst>
              </a:tr>
            </a:tbl>
          </a:graphicData>
        </a:graphic>
      </p:graphicFrame>
      <p:sp>
        <p:nvSpPr>
          <p:cNvPr id="4" name="TextBox 3">
            <a:hlinkClick r:id="rId2" action="ppaction://hlinksldjump"/>
          </p:cNvPr>
          <p:cNvSpPr txBox="1"/>
          <p:nvPr/>
        </p:nvSpPr>
        <p:spPr>
          <a:xfrm>
            <a:off x="228600" y="6248400"/>
            <a:ext cx="1524000" cy="307777"/>
          </a:xfrm>
          <a:prstGeom prst="rect">
            <a:avLst/>
          </a:prstGeom>
          <a:solidFill>
            <a:srgbClr val="2FB1DF"/>
          </a:solidFill>
        </p:spPr>
        <p:txBody>
          <a:bodyPr wrap="square" rtlCol="0">
            <a:spAutoFit/>
          </a:bodyPr>
          <a:lstStyle/>
          <a:p>
            <a:pPr algn="ctr"/>
            <a:r>
              <a:rPr lang="en-US" sz="1400" dirty="0">
                <a:solidFill>
                  <a:schemeClr val="bg1"/>
                </a:solidFill>
              </a:rPr>
              <a:t>Return</a:t>
            </a:r>
          </a:p>
        </p:txBody>
      </p:sp>
      <p:sp>
        <p:nvSpPr>
          <p:cNvPr id="3" name="Date Placeholder 2">
            <a:extLst>
              <a:ext uri="{FF2B5EF4-FFF2-40B4-BE49-F238E27FC236}">
                <a16:creationId xmlns:a16="http://schemas.microsoft.com/office/drawing/2014/main" id="{F35EC47E-03E5-604A-A217-178A60119FC9}"/>
              </a:ext>
            </a:extLst>
          </p:cNvPr>
          <p:cNvSpPr>
            <a:spLocks noGrp="1"/>
          </p:cNvSpPr>
          <p:nvPr>
            <p:ph type="dt" sz="half" idx="10"/>
          </p:nvPr>
        </p:nvSpPr>
        <p:spPr/>
        <p:txBody>
          <a:bodyPr/>
          <a:lstStyle/>
          <a:p>
            <a:pPr>
              <a:defRPr/>
            </a:pPr>
            <a:r>
              <a:rPr lang="en-US"/>
              <a:t>&lt;Sept 2020&gt;</a:t>
            </a:r>
            <a:endParaRPr lang="en-US" dirty="0"/>
          </a:p>
        </p:txBody>
      </p:sp>
      <p:sp>
        <p:nvSpPr>
          <p:cNvPr id="5" name="Footer Placeholder 4">
            <a:extLst>
              <a:ext uri="{FF2B5EF4-FFF2-40B4-BE49-F238E27FC236}">
                <a16:creationId xmlns:a16="http://schemas.microsoft.com/office/drawing/2014/main" id="{F957EA18-C0C6-2E40-BAC4-37B07B6D6950}"/>
              </a:ext>
            </a:extLst>
          </p:cNvPr>
          <p:cNvSpPr>
            <a:spLocks noGrp="1"/>
          </p:cNvSpPr>
          <p:nvPr>
            <p:ph type="ftr" sz="quarter" idx="11"/>
          </p:nvPr>
        </p:nvSpPr>
        <p:spPr/>
        <p:txBody>
          <a:bodyPr/>
          <a:lstStyle/>
          <a:p>
            <a:pPr>
              <a:defRPr/>
            </a:pPr>
            <a:r>
              <a:rPr lang="en-US"/>
              <a:t>&lt;Pat Kinney&gt;, &lt;Kinney Consulting LLC&gt;</a:t>
            </a:r>
          </a:p>
        </p:txBody>
      </p:sp>
      <p:sp>
        <p:nvSpPr>
          <p:cNvPr id="6" name="Slide Number Placeholder 5">
            <a:extLst>
              <a:ext uri="{FF2B5EF4-FFF2-40B4-BE49-F238E27FC236}">
                <a16:creationId xmlns:a16="http://schemas.microsoft.com/office/drawing/2014/main" id="{DB3D5535-3861-444D-9404-940AE7ADFF3B}"/>
              </a:ext>
            </a:extLst>
          </p:cNvPr>
          <p:cNvSpPr>
            <a:spLocks noGrp="1"/>
          </p:cNvSpPr>
          <p:nvPr>
            <p:ph type="sldNum" sz="quarter" idx="12"/>
          </p:nvPr>
        </p:nvSpPr>
        <p:spPr/>
        <p:txBody>
          <a:bodyPr/>
          <a:lstStyle/>
          <a:p>
            <a:pPr>
              <a:defRPr/>
            </a:pPr>
            <a:r>
              <a:rPr lang="en-US"/>
              <a:t>Slide </a:t>
            </a:r>
            <a:fld id="{44D6F7E7-F846-9C47-8234-F22A6D728C69}" type="slidenum">
              <a:rPr lang="en-US" smtClean="0"/>
              <a:pPr>
                <a:defRPr/>
              </a:pPr>
              <a:t>27</a:t>
            </a:fld>
            <a:endParaRPr lang="en-US"/>
          </a:p>
        </p:txBody>
      </p:sp>
    </p:spTree>
    <p:extLst>
      <p:ext uri="{BB962C8B-B14F-4D97-AF65-F5344CB8AC3E}">
        <p14:creationId xmlns:p14="http://schemas.microsoft.com/office/powerpoint/2010/main" val="3321293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AE04B6-19A2-5844-8FAF-7CB06E63243B}"/>
              </a:ext>
            </a:extLst>
          </p:cNvPr>
          <p:cNvSpPr>
            <a:spLocks noGrp="1"/>
          </p:cNvSpPr>
          <p:nvPr>
            <p:ph type="title"/>
          </p:nvPr>
        </p:nvSpPr>
        <p:spPr>
          <a:xfrm>
            <a:off x="678180" y="1600200"/>
            <a:ext cx="7772400" cy="1066800"/>
          </a:xfrm>
        </p:spPr>
        <p:txBody>
          <a:bodyPr/>
          <a:lstStyle/>
          <a:p>
            <a:r>
              <a:rPr lang="en-US" dirty="0"/>
              <a:t>Conditional Approval to Start SA Ballot</a:t>
            </a:r>
          </a:p>
        </p:txBody>
      </p:sp>
      <p:sp>
        <p:nvSpPr>
          <p:cNvPr id="3" name="Content Placeholder 2">
            <a:extLst>
              <a:ext uri="{FF2B5EF4-FFF2-40B4-BE49-F238E27FC236}">
                <a16:creationId xmlns:a16="http://schemas.microsoft.com/office/drawing/2014/main" id="{9AA6E14C-87D8-3F42-99D0-C137D8564EBA}"/>
              </a:ext>
            </a:extLst>
          </p:cNvPr>
          <p:cNvSpPr>
            <a:spLocks noGrp="1"/>
          </p:cNvSpPr>
          <p:nvPr>
            <p:ph idx="1"/>
          </p:nvPr>
        </p:nvSpPr>
        <p:spPr>
          <a:xfrm>
            <a:off x="815340" y="4111844"/>
            <a:ext cx="7772400" cy="1143000"/>
          </a:xfrm>
        </p:spPr>
        <p:txBody>
          <a:bodyPr/>
          <a:lstStyle/>
          <a:p>
            <a:pPr marL="0" indent="0">
              <a:buNone/>
            </a:pPr>
            <a:r>
              <a:rPr lang="en-US" dirty="0"/>
              <a:t>Example used is 802.15.4w, July 2019</a:t>
            </a:r>
          </a:p>
        </p:txBody>
      </p:sp>
      <p:sp>
        <p:nvSpPr>
          <p:cNvPr id="4" name="Date Placeholder 3">
            <a:extLst>
              <a:ext uri="{FF2B5EF4-FFF2-40B4-BE49-F238E27FC236}">
                <a16:creationId xmlns:a16="http://schemas.microsoft.com/office/drawing/2014/main" id="{4B1E2863-1EBD-E941-9F9B-49B067BD73D9}"/>
              </a:ext>
            </a:extLst>
          </p:cNvPr>
          <p:cNvSpPr>
            <a:spLocks noGrp="1"/>
          </p:cNvSpPr>
          <p:nvPr>
            <p:ph type="dt" sz="half" idx="10"/>
          </p:nvPr>
        </p:nvSpPr>
        <p:spPr/>
        <p:txBody>
          <a:bodyPr/>
          <a:lstStyle/>
          <a:p>
            <a:pPr>
              <a:defRPr/>
            </a:pPr>
            <a:r>
              <a:rPr lang="en-US"/>
              <a:t>&lt;Sept 2020&gt;</a:t>
            </a:r>
            <a:endParaRPr lang="en-US" dirty="0"/>
          </a:p>
        </p:txBody>
      </p:sp>
      <p:sp>
        <p:nvSpPr>
          <p:cNvPr id="5" name="Footer Placeholder 4">
            <a:extLst>
              <a:ext uri="{FF2B5EF4-FFF2-40B4-BE49-F238E27FC236}">
                <a16:creationId xmlns:a16="http://schemas.microsoft.com/office/drawing/2014/main" id="{98A512AE-3C2A-A049-8525-E94A6F94A4E7}"/>
              </a:ext>
            </a:extLst>
          </p:cNvPr>
          <p:cNvSpPr>
            <a:spLocks noGrp="1"/>
          </p:cNvSpPr>
          <p:nvPr>
            <p:ph type="ftr" sz="quarter" idx="11"/>
          </p:nvPr>
        </p:nvSpPr>
        <p:spPr/>
        <p:txBody>
          <a:bodyPr/>
          <a:lstStyle/>
          <a:p>
            <a:pPr>
              <a:defRPr/>
            </a:pPr>
            <a:r>
              <a:rPr lang="en-US"/>
              <a:t>&lt;Pat Kinney&gt;, &lt;Kinney Consulting LLC&gt;</a:t>
            </a:r>
          </a:p>
        </p:txBody>
      </p:sp>
      <p:sp>
        <p:nvSpPr>
          <p:cNvPr id="7" name="TextBox 6">
            <a:extLst>
              <a:ext uri="{FF2B5EF4-FFF2-40B4-BE49-F238E27FC236}">
                <a16:creationId xmlns:a16="http://schemas.microsoft.com/office/drawing/2014/main" id="{5A4869D3-FB40-8F4B-A46F-875345F3274C}"/>
              </a:ext>
            </a:extLst>
          </p:cNvPr>
          <p:cNvSpPr txBox="1"/>
          <p:nvPr/>
        </p:nvSpPr>
        <p:spPr>
          <a:xfrm>
            <a:off x="3276600" y="838200"/>
            <a:ext cx="1890261" cy="646331"/>
          </a:xfrm>
          <a:prstGeom prst="rect">
            <a:avLst/>
          </a:prstGeom>
          <a:noFill/>
        </p:spPr>
        <p:txBody>
          <a:bodyPr wrap="none" rtlCol="0">
            <a:spAutoFit/>
          </a:bodyPr>
          <a:lstStyle/>
          <a:p>
            <a:r>
              <a:rPr lang="en-US" sz="3600" b="1" dirty="0"/>
              <a:t>Annex B</a:t>
            </a:r>
          </a:p>
        </p:txBody>
      </p:sp>
      <p:sp>
        <p:nvSpPr>
          <p:cNvPr id="8" name="Slide Number Placeholder 7">
            <a:extLst>
              <a:ext uri="{FF2B5EF4-FFF2-40B4-BE49-F238E27FC236}">
                <a16:creationId xmlns:a16="http://schemas.microsoft.com/office/drawing/2014/main" id="{3F32D254-EDF8-4A49-A357-DFEF20B2D518}"/>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28</a:t>
            </a:fld>
            <a:endParaRPr lang="en-US"/>
          </a:p>
        </p:txBody>
      </p:sp>
    </p:spTree>
    <p:extLst>
      <p:ext uri="{BB962C8B-B14F-4D97-AF65-F5344CB8AC3E}">
        <p14:creationId xmlns:p14="http://schemas.microsoft.com/office/powerpoint/2010/main" val="19723182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Conditional Approval to Start SB</a:t>
            </a:r>
            <a:br>
              <a:rPr lang="en-US" dirty="0"/>
            </a:br>
            <a:r>
              <a:rPr lang="en-US" dirty="0"/>
              <a:t>802.15.4w Ballot History ( I / II )</a:t>
            </a:r>
          </a:p>
        </p:txBody>
      </p:sp>
      <p:sp>
        <p:nvSpPr>
          <p:cNvPr id="3" name="Inhaltsplatzhalter 2"/>
          <p:cNvSpPr>
            <a:spLocks noGrp="1"/>
          </p:cNvSpPr>
          <p:nvPr>
            <p:ph idx="1"/>
          </p:nvPr>
        </p:nvSpPr>
        <p:spPr/>
        <p:txBody>
          <a:bodyPr/>
          <a:lstStyle/>
          <a:p>
            <a:pPr marL="0" indent="0">
              <a:buNone/>
            </a:pPr>
            <a:r>
              <a:rPr lang="en-US" sz="2000" dirty="0"/>
              <a:t>Letter Ballot 155: March 22 – April 22</a:t>
            </a:r>
          </a:p>
          <a:p>
            <a:r>
              <a:rPr lang="en-US" sz="2000" dirty="0"/>
              <a:t>VOTERS  92 , VOTED   48 </a:t>
            </a:r>
          </a:p>
          <a:p>
            <a:r>
              <a:rPr lang="en-US" sz="2000" dirty="0"/>
              <a:t>YES  35,  ABSTAIN 12 , NO 1 </a:t>
            </a:r>
          </a:p>
          <a:p>
            <a:pPr lvl="1"/>
            <a:endParaRPr lang="en-US" sz="1800" dirty="0"/>
          </a:p>
          <a:p>
            <a:r>
              <a:rPr lang="en-US" sz="2000" dirty="0"/>
              <a:t>100 comments (57 technical, 43 editorial), 4 must be satisfied (MBS) comments</a:t>
            </a:r>
          </a:p>
          <a:p>
            <a:pPr lvl="1"/>
            <a:r>
              <a:rPr lang="en-US" sz="1600" dirty="0"/>
              <a:t>Accepted comments: 36 (1 MBS)</a:t>
            </a:r>
          </a:p>
          <a:p>
            <a:pPr lvl="1"/>
            <a:r>
              <a:rPr lang="en-US" sz="1600" dirty="0"/>
              <a:t>Revised comments: 	50 (1 MBS) </a:t>
            </a:r>
          </a:p>
          <a:p>
            <a:pPr lvl="1"/>
            <a:r>
              <a:rPr lang="en-US" sz="1600" dirty="0"/>
              <a:t>Rejected comments: 	14 (2 MBS) </a:t>
            </a:r>
          </a:p>
          <a:p>
            <a:endParaRPr lang="en-US" sz="2000" dirty="0"/>
          </a:p>
          <a:p>
            <a:r>
              <a:rPr lang="en-US" sz="2000" dirty="0"/>
              <a:t>Comment resolution contained in document 15-19/193r10</a:t>
            </a:r>
          </a:p>
        </p:txBody>
      </p:sp>
      <p:sp>
        <p:nvSpPr>
          <p:cNvPr id="4" name="Datumsplatzhalter 3"/>
          <p:cNvSpPr>
            <a:spLocks noGrp="1"/>
          </p:cNvSpPr>
          <p:nvPr>
            <p:ph type="dt" sz="half" idx="10"/>
          </p:nvPr>
        </p:nvSpPr>
        <p:spPr/>
        <p:txBody>
          <a:bodyPr/>
          <a:lstStyle/>
          <a:p>
            <a:pPr>
              <a:defRPr/>
            </a:pPr>
            <a:r>
              <a:rPr lang="en-US" altLang="en-US" sz="1400"/>
              <a:t>&lt;Sept 2020&gt;</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a:t>&lt;Pat Kinney&gt;, &lt;Kinney Consulting LLC&gt;</a:t>
            </a:r>
          </a:p>
        </p:txBody>
      </p:sp>
      <p:sp>
        <p:nvSpPr>
          <p:cNvPr id="8" name="Slide Number Placeholder 7">
            <a:extLst>
              <a:ext uri="{FF2B5EF4-FFF2-40B4-BE49-F238E27FC236}">
                <a16:creationId xmlns:a16="http://schemas.microsoft.com/office/drawing/2014/main" id="{B47F0ABC-FAEE-954C-992E-27648FE32599}"/>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29</a:t>
            </a:fld>
            <a:endParaRPr lang="en-US"/>
          </a:p>
        </p:txBody>
      </p:sp>
    </p:spTree>
    <p:extLst>
      <p:ext uri="{BB962C8B-B14F-4D97-AF65-F5344CB8AC3E}">
        <p14:creationId xmlns:p14="http://schemas.microsoft.com/office/powerpoint/2010/main" val="38344570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5990" y="457200"/>
            <a:ext cx="8839200" cy="685800"/>
          </a:xfrm>
        </p:spPr>
        <p:txBody>
          <a:bodyPr/>
          <a:lstStyle/>
          <a:p>
            <a:r>
              <a:rPr lang="en-US" sz="3200" u="sng" dirty="0">
                <a:solidFill>
                  <a:schemeClr val="tx1"/>
                </a:solidFill>
                <a:latin typeface="Calibri" charset="0"/>
                <a:cs typeface="Calibri" charset="0"/>
              </a:rPr>
              <a:t>Participants have a duty to inform the IEEE</a:t>
            </a:r>
            <a:endParaRPr lang="en-US" sz="3200" dirty="0">
              <a:latin typeface="Arial" charset="0"/>
            </a:endParaRPr>
          </a:p>
        </p:txBody>
      </p:sp>
      <p:sp>
        <p:nvSpPr>
          <p:cNvPr id="8195" name="Rectangle 1027"/>
          <p:cNvSpPr>
            <a:spLocks noGrp="1" noChangeArrowheads="1"/>
          </p:cNvSpPr>
          <p:nvPr>
            <p:ph type="body" idx="1"/>
          </p:nvPr>
        </p:nvSpPr>
        <p:spPr>
          <a:xfrm>
            <a:off x="-35621" y="1371600"/>
            <a:ext cx="9144001" cy="4876800"/>
          </a:xfrm>
        </p:spPr>
        <p:txBody>
          <a:bodyPr/>
          <a:lstStyle/>
          <a:p>
            <a:pPr lvl="1">
              <a:buSzPct val="150000"/>
              <a:buFont typeface="Arial" charset="0"/>
              <a:buChar char="•"/>
            </a:pPr>
            <a:r>
              <a:rPr lang="en-US" sz="2000" b="1" dirty="0">
                <a:solidFill>
                  <a:schemeClr val="tx1"/>
                </a:solidFill>
                <a:latin typeface="Calibri" charset="0"/>
                <a:cs typeface="Calibri" charset="0"/>
              </a:rPr>
              <a:t>Participants </a:t>
            </a:r>
            <a:r>
              <a:rPr lang="en-US" sz="2000" b="1" u="sng" dirty="0">
                <a:solidFill>
                  <a:schemeClr val="tx1"/>
                </a:solidFill>
                <a:latin typeface="Calibri" charset="0"/>
                <a:cs typeface="Calibri" charset="0"/>
              </a:rPr>
              <a:t>shall</a:t>
            </a:r>
            <a:r>
              <a:rPr lang="en-US" sz="2000" b="1" dirty="0">
                <a:solidFill>
                  <a:schemeClr val="tx1"/>
                </a:solidFill>
                <a:latin typeface="Calibri" charset="0"/>
                <a:cs typeface="Calibri"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charset="0"/>
              <a:buChar char="•"/>
            </a:pPr>
            <a:endParaRPr lang="en-US" sz="2000" b="1" dirty="0">
              <a:solidFill>
                <a:schemeClr val="tx1"/>
              </a:solidFill>
              <a:latin typeface="Calibri" charset="0"/>
              <a:cs typeface="Calibri" charset="0"/>
            </a:endParaRPr>
          </a:p>
          <a:p>
            <a:pPr lvl="1">
              <a:buSzPct val="150000"/>
              <a:buFont typeface="Arial" charset="0"/>
              <a:buChar char="•"/>
            </a:pPr>
            <a:r>
              <a:rPr lang="en-US" sz="2000" b="1" dirty="0">
                <a:solidFill>
                  <a:schemeClr val="tx1"/>
                </a:solidFill>
                <a:latin typeface="Calibri" charset="0"/>
                <a:cs typeface="Calibri" charset="0"/>
              </a:rPr>
              <a:t>Participants </a:t>
            </a:r>
            <a:r>
              <a:rPr lang="en-US" sz="2000" b="1" u="sng" dirty="0">
                <a:solidFill>
                  <a:schemeClr val="tx1"/>
                </a:solidFill>
                <a:latin typeface="Calibri" charset="0"/>
                <a:cs typeface="Calibri" charset="0"/>
              </a:rPr>
              <a:t>should </a:t>
            </a:r>
            <a:r>
              <a:rPr lang="en-US" sz="2000" b="1" dirty="0">
                <a:solidFill>
                  <a:schemeClr val="tx1"/>
                </a:solidFill>
                <a:latin typeface="Calibri" charset="0"/>
                <a:cs typeface="Calibri" charset="0"/>
              </a:rPr>
              <a:t>inform the IEEE (or cause the IEEE to be informed) of the identity of any other holders of potential Essential Patent Claims</a:t>
            </a:r>
          </a:p>
          <a:p>
            <a:pPr lvl="1">
              <a:buSzPct val="150000"/>
              <a:buFont typeface="Arial" charset="0"/>
              <a:buChar char="•"/>
            </a:pPr>
            <a:endParaRPr lang="en-US" sz="2000" b="1" dirty="0">
              <a:solidFill>
                <a:schemeClr val="tx1"/>
              </a:solidFill>
              <a:latin typeface="Calibri" charset="0"/>
              <a:cs typeface="Calibri" charset="0"/>
            </a:endParaRPr>
          </a:p>
          <a:p>
            <a:pPr lvl="1" algn="ctr">
              <a:buFont typeface="Monotype Sorts" charset="0"/>
              <a:buNone/>
            </a:pPr>
            <a:r>
              <a:rPr lang="en-US" sz="3200" b="1" dirty="0">
                <a:solidFill>
                  <a:schemeClr val="tx1"/>
                </a:solidFill>
                <a:latin typeface="Calibri" charset="0"/>
                <a:cs typeface="Calibri" charset="0"/>
              </a:rPr>
              <a:t>Early identification of holders of potential Essential Patent Claims is encouraged</a:t>
            </a:r>
          </a:p>
        </p:txBody>
      </p:sp>
      <p:sp>
        <p:nvSpPr>
          <p:cNvPr id="8196" name="Text Box 1028"/>
          <p:cNvSpPr txBox="1">
            <a:spLocks noChangeArrowheads="1"/>
          </p:cNvSpPr>
          <p:nvPr/>
        </p:nvSpPr>
        <p:spPr bwMode="auto">
          <a:xfrm>
            <a:off x="152400" y="5867400"/>
            <a:ext cx="960438"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#1</a:t>
            </a:r>
          </a:p>
        </p:txBody>
      </p:sp>
      <p:sp>
        <p:nvSpPr>
          <p:cNvPr id="2" name="Date Placeholder 1">
            <a:extLst>
              <a:ext uri="{FF2B5EF4-FFF2-40B4-BE49-F238E27FC236}">
                <a16:creationId xmlns:a16="http://schemas.microsoft.com/office/drawing/2014/main" id="{B8B18221-8834-D741-AB58-EDACA56F9D52}"/>
              </a:ext>
            </a:extLst>
          </p:cNvPr>
          <p:cNvSpPr>
            <a:spLocks noGrp="1"/>
          </p:cNvSpPr>
          <p:nvPr>
            <p:ph type="dt" sz="half" idx="10"/>
          </p:nvPr>
        </p:nvSpPr>
        <p:spPr/>
        <p:txBody>
          <a:bodyPr/>
          <a:lstStyle/>
          <a:p>
            <a:pPr>
              <a:defRPr/>
            </a:pPr>
            <a:r>
              <a:rPr lang="en-US"/>
              <a:t>&lt;Sept 2020&gt;</a:t>
            </a:r>
            <a:endParaRPr lang="en-US" dirty="0"/>
          </a:p>
        </p:txBody>
      </p:sp>
      <p:sp>
        <p:nvSpPr>
          <p:cNvPr id="3" name="Footer Placeholder 2">
            <a:extLst>
              <a:ext uri="{FF2B5EF4-FFF2-40B4-BE49-F238E27FC236}">
                <a16:creationId xmlns:a16="http://schemas.microsoft.com/office/drawing/2014/main" id="{7C0E736C-BC31-7845-A64F-63DBC91AE771}"/>
              </a:ext>
            </a:extLst>
          </p:cNvPr>
          <p:cNvSpPr>
            <a:spLocks noGrp="1"/>
          </p:cNvSpPr>
          <p:nvPr>
            <p:ph type="ftr" sz="quarter" idx="11"/>
          </p:nvPr>
        </p:nvSpPr>
        <p:spPr/>
        <p:txBody>
          <a:bodyPr/>
          <a:lstStyle/>
          <a:p>
            <a:pPr>
              <a:defRPr/>
            </a:pPr>
            <a:r>
              <a:rPr lang="en-US"/>
              <a:t>&lt;Pat Kinney&gt;, &lt;Kinney Consulting LLC&gt;</a:t>
            </a:r>
          </a:p>
        </p:txBody>
      </p:sp>
      <p:sp>
        <p:nvSpPr>
          <p:cNvPr id="5" name="Slide Number Placeholder 4">
            <a:extLst>
              <a:ext uri="{FF2B5EF4-FFF2-40B4-BE49-F238E27FC236}">
                <a16:creationId xmlns:a16="http://schemas.microsoft.com/office/drawing/2014/main" id="{7BFD2E7F-E4CF-AA45-B05C-B519379F2898}"/>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3</a:t>
            </a:fld>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Conditional Approval to Start SB</a:t>
            </a:r>
            <a:br>
              <a:rPr lang="en-US" dirty="0"/>
            </a:br>
            <a:r>
              <a:rPr lang="en-US" dirty="0"/>
              <a:t>802.15.4w Ballot History ( II / II )</a:t>
            </a:r>
          </a:p>
        </p:txBody>
      </p:sp>
      <p:sp>
        <p:nvSpPr>
          <p:cNvPr id="3" name="Inhaltsplatzhalter 2"/>
          <p:cNvSpPr>
            <a:spLocks noGrp="1"/>
          </p:cNvSpPr>
          <p:nvPr>
            <p:ph idx="1"/>
          </p:nvPr>
        </p:nvSpPr>
        <p:spPr>
          <a:xfrm>
            <a:off x="683568" y="1772816"/>
            <a:ext cx="7772400" cy="4114800"/>
          </a:xfrm>
        </p:spPr>
        <p:txBody>
          <a:bodyPr/>
          <a:lstStyle/>
          <a:p>
            <a:pPr marL="0" indent="0">
              <a:buNone/>
            </a:pPr>
            <a:r>
              <a:rPr lang="en-US" sz="2000" dirty="0"/>
              <a:t>Letter Ballot 157 Recirculation: May 23 – June 7</a:t>
            </a:r>
          </a:p>
          <a:p>
            <a:r>
              <a:rPr lang="en-US" sz="2000" dirty="0"/>
              <a:t>VOTERS  92 , VOTED   58</a:t>
            </a:r>
          </a:p>
          <a:p>
            <a:r>
              <a:rPr lang="en-US" sz="2000" dirty="0"/>
              <a:t>YES  44,  ABSTAIN 12 , NO 2 </a:t>
            </a:r>
          </a:p>
          <a:p>
            <a:r>
              <a:rPr lang="en-US" sz="2000" dirty="0"/>
              <a:t>18 comments (16 technical, 2 editorial), 16 must be satisfied (MBS) comments </a:t>
            </a:r>
          </a:p>
          <a:p>
            <a:pPr lvl="1"/>
            <a:endParaRPr lang="en-US" sz="1800" dirty="0"/>
          </a:p>
          <a:p>
            <a:r>
              <a:rPr lang="en-US" sz="2000" dirty="0"/>
              <a:t>Single new LB 157 “No” voter took part in comment resolution and was satisfied with the resolutions</a:t>
            </a:r>
            <a:endParaRPr lang="en-US" sz="1800" dirty="0"/>
          </a:p>
          <a:p>
            <a:pPr lvl="1"/>
            <a:r>
              <a:rPr lang="en-US" sz="1600" dirty="0"/>
              <a:t>Accepted comments: 4 (2 MBS)</a:t>
            </a:r>
          </a:p>
          <a:p>
            <a:pPr lvl="1"/>
            <a:r>
              <a:rPr lang="en-US" sz="1600" dirty="0"/>
              <a:t>Revised comments: 	14 (14 MBS) </a:t>
            </a:r>
          </a:p>
          <a:p>
            <a:pPr lvl="1"/>
            <a:r>
              <a:rPr lang="en-US" sz="1600" dirty="0"/>
              <a:t>Rejected comments: 	0 (0 MBS) </a:t>
            </a:r>
          </a:p>
          <a:p>
            <a:r>
              <a:rPr lang="en-US" sz="2000" dirty="0"/>
              <a:t>NO voter from original ballot has also agreed to vote YES</a:t>
            </a:r>
          </a:p>
          <a:p>
            <a:r>
              <a:rPr lang="en-US" sz="2000" dirty="0"/>
              <a:t>Comment resolution contained in document 15-19/267r2</a:t>
            </a:r>
          </a:p>
          <a:p>
            <a:endParaRPr lang="en-US" sz="2000" dirty="0"/>
          </a:p>
          <a:p>
            <a:pPr lvl="1"/>
            <a:endParaRPr lang="en-US" sz="1800" dirty="0"/>
          </a:p>
          <a:p>
            <a:pPr lvl="1"/>
            <a:endParaRPr lang="en-US" sz="1800" dirty="0"/>
          </a:p>
          <a:p>
            <a:pPr lvl="1"/>
            <a:endParaRPr lang="en-US" sz="1800" dirty="0"/>
          </a:p>
        </p:txBody>
      </p:sp>
      <p:sp>
        <p:nvSpPr>
          <p:cNvPr id="4" name="Datumsplatzhalter 3"/>
          <p:cNvSpPr>
            <a:spLocks noGrp="1"/>
          </p:cNvSpPr>
          <p:nvPr>
            <p:ph type="dt" sz="half" idx="10"/>
          </p:nvPr>
        </p:nvSpPr>
        <p:spPr/>
        <p:txBody>
          <a:bodyPr/>
          <a:lstStyle/>
          <a:p>
            <a:pPr>
              <a:defRPr/>
            </a:pPr>
            <a:r>
              <a:rPr lang="en-US" altLang="en-US" sz="1400"/>
              <a:t>&lt;Sept 2020&gt;</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a:t>&lt;Pat Kinney&gt;, &lt;Kinney Consulting LLC&gt;</a:t>
            </a:r>
          </a:p>
        </p:txBody>
      </p:sp>
      <p:sp>
        <p:nvSpPr>
          <p:cNvPr id="7" name="Slide Number Placeholder 6">
            <a:extLst>
              <a:ext uri="{FF2B5EF4-FFF2-40B4-BE49-F238E27FC236}">
                <a16:creationId xmlns:a16="http://schemas.microsoft.com/office/drawing/2014/main" id="{177A8671-6DEF-7B4E-8888-AD5B2279A163}"/>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30</a:t>
            </a:fld>
            <a:endParaRPr lang="en-US"/>
          </a:p>
        </p:txBody>
      </p:sp>
    </p:spTree>
    <p:extLst>
      <p:ext uri="{BB962C8B-B14F-4D97-AF65-F5344CB8AC3E}">
        <p14:creationId xmlns:p14="http://schemas.microsoft.com/office/powerpoint/2010/main" val="26909579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Conditional Approval to Start 15.4w SB</a:t>
            </a:r>
            <a:br>
              <a:rPr lang="en-US" dirty="0"/>
            </a:br>
            <a:r>
              <a:rPr lang="en-US" dirty="0"/>
              <a:t>802.15.4w Next Steps</a:t>
            </a:r>
          </a:p>
        </p:txBody>
      </p:sp>
      <p:sp>
        <p:nvSpPr>
          <p:cNvPr id="3" name="Content Placeholder 2"/>
          <p:cNvSpPr>
            <a:spLocks noGrp="1"/>
          </p:cNvSpPr>
          <p:nvPr>
            <p:ph idx="1"/>
          </p:nvPr>
        </p:nvSpPr>
        <p:spPr/>
        <p:txBody>
          <a:bodyPr/>
          <a:lstStyle/>
          <a:p>
            <a:r>
              <a:rPr lang="en-US" dirty="0"/>
              <a:t>Finish MEC review</a:t>
            </a:r>
          </a:p>
          <a:p>
            <a:r>
              <a:rPr lang="en-US" dirty="0"/>
              <a:t>LB159 (</a:t>
            </a:r>
            <a:r>
              <a:rPr lang="en-US" dirty="0" err="1"/>
              <a:t>recirc</a:t>
            </a:r>
            <a:r>
              <a:rPr lang="en-US" dirty="0"/>
              <a:t> 2) in process. Closes Thursday, August 1, 2019 </a:t>
            </a:r>
          </a:p>
          <a:p>
            <a:r>
              <a:rPr lang="en-US" dirty="0" err="1"/>
              <a:t>Recirc</a:t>
            </a:r>
            <a:r>
              <a:rPr lang="en-US" dirty="0"/>
              <a:t> 3 (if needed) Start Aug 5, close Aug 20.</a:t>
            </a:r>
          </a:p>
        </p:txBody>
      </p:sp>
      <p:sp>
        <p:nvSpPr>
          <p:cNvPr id="4" name="Date Placeholder 3"/>
          <p:cNvSpPr>
            <a:spLocks noGrp="1"/>
          </p:cNvSpPr>
          <p:nvPr>
            <p:ph type="dt" sz="half" idx="10"/>
          </p:nvPr>
        </p:nvSpPr>
        <p:spPr/>
        <p:txBody>
          <a:bodyPr/>
          <a:lstStyle/>
          <a:p>
            <a:pPr>
              <a:defRPr/>
            </a:pPr>
            <a:r>
              <a:rPr lang="en-US" altLang="en-US" sz="1400"/>
              <a:t>&lt;Sept 2020&gt;</a:t>
            </a:r>
            <a:endParaRPr lang="en-US" altLang="en-US" sz="1400" dirty="0"/>
          </a:p>
        </p:txBody>
      </p:sp>
      <p:sp>
        <p:nvSpPr>
          <p:cNvPr id="5" name="Footer Placeholder 4"/>
          <p:cNvSpPr>
            <a:spLocks noGrp="1"/>
          </p:cNvSpPr>
          <p:nvPr>
            <p:ph type="ftr" sz="quarter" idx="11"/>
          </p:nvPr>
        </p:nvSpPr>
        <p:spPr/>
        <p:txBody>
          <a:bodyPr/>
          <a:lstStyle/>
          <a:p>
            <a:pPr>
              <a:defRPr/>
            </a:pPr>
            <a:r>
              <a:rPr lang="en-US" altLang="en-US"/>
              <a:t>&lt;Pat Kinney&gt;, &lt;Kinney Consulting LLC&gt;</a:t>
            </a:r>
          </a:p>
        </p:txBody>
      </p:sp>
      <p:sp>
        <p:nvSpPr>
          <p:cNvPr id="7" name="Slide Number Placeholder 6">
            <a:extLst>
              <a:ext uri="{FF2B5EF4-FFF2-40B4-BE49-F238E27FC236}">
                <a16:creationId xmlns:a16="http://schemas.microsoft.com/office/drawing/2014/main" id="{DAA1F14F-6EC5-B349-B539-74446840A249}"/>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31</a:t>
            </a:fld>
            <a:endParaRPr lang="en-US"/>
          </a:p>
        </p:txBody>
      </p:sp>
    </p:spTree>
    <p:extLst>
      <p:ext uri="{BB962C8B-B14F-4D97-AF65-F5344CB8AC3E}">
        <p14:creationId xmlns:p14="http://schemas.microsoft.com/office/powerpoint/2010/main" val="26050826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Conditional Approval to Start 15.4w SB</a:t>
            </a:r>
          </a:p>
        </p:txBody>
      </p:sp>
      <p:sp>
        <p:nvSpPr>
          <p:cNvPr id="3" name="Content Placeholder 2"/>
          <p:cNvSpPr>
            <a:spLocks noGrp="1"/>
          </p:cNvSpPr>
          <p:nvPr>
            <p:ph idx="1"/>
          </p:nvPr>
        </p:nvSpPr>
        <p:spPr>
          <a:ln>
            <a:noFill/>
          </a:ln>
        </p:spPr>
        <p:txBody>
          <a:bodyPr/>
          <a:lstStyle/>
          <a:p>
            <a:pPr marL="0" indent="0">
              <a:buNone/>
            </a:pPr>
            <a:r>
              <a:rPr lang="en-US" sz="2800" dirty="0"/>
              <a:t>Motion</a:t>
            </a:r>
          </a:p>
          <a:p>
            <a:pPr marL="285750" indent="-285750">
              <a:buFont typeface="Arial" panose="020B0604020202020204" pitchFamily="34" charset="0"/>
              <a:buChar char="•"/>
            </a:pPr>
            <a:r>
              <a:rPr lang="en-US" sz="2800" dirty="0"/>
              <a:t>Conditionally approve sending 802.15.4w D03 (or current version) to Sponsor Ballot and</a:t>
            </a:r>
          </a:p>
          <a:p>
            <a:pPr marL="285750" indent="-285750">
              <a:buFont typeface="Arial" panose="020B0604020202020204" pitchFamily="34" charset="0"/>
              <a:buChar char="•"/>
            </a:pPr>
            <a:r>
              <a:rPr lang="en-US" sz="2800" dirty="0"/>
              <a:t>Confirm the CSD for 802.15.4w in </a:t>
            </a:r>
            <a:r>
              <a:rPr lang="en-US" sz="2800" dirty="0">
                <a:hlinkClick r:id="rId2"/>
              </a:rPr>
              <a:t>https://mentor.ieee.org/802-ec/dcn/18/ec-18-0081-00-ACSD-802-15-4w.docx</a:t>
            </a:r>
            <a:endParaRPr lang="en-US" sz="2800" dirty="0"/>
          </a:p>
          <a:p>
            <a:pPr marL="0" indent="0">
              <a:buNone/>
            </a:pPr>
            <a:r>
              <a:rPr lang="en-US" sz="2800" dirty="0"/>
              <a:t>(WG 26, 0, 0)</a:t>
            </a:r>
          </a:p>
          <a:p>
            <a:pPr marL="0" indent="0">
              <a:buNone/>
            </a:pPr>
            <a:r>
              <a:rPr lang="en-US" sz="2800" dirty="0"/>
              <a:t>Moved: Heile</a:t>
            </a:r>
          </a:p>
          <a:p>
            <a:pPr marL="0" indent="0">
              <a:buNone/>
            </a:pPr>
            <a:r>
              <a:rPr lang="en-US" sz="2800" dirty="0"/>
              <a:t>Second: </a:t>
            </a:r>
            <a:r>
              <a:rPr lang="en-US" sz="2800" dirty="0" err="1"/>
              <a:t>Gilb</a:t>
            </a:r>
            <a:endParaRPr lang="en-US" sz="2800" dirty="0"/>
          </a:p>
        </p:txBody>
      </p:sp>
      <p:sp>
        <p:nvSpPr>
          <p:cNvPr id="4" name="Date Placeholder 3"/>
          <p:cNvSpPr>
            <a:spLocks noGrp="1"/>
          </p:cNvSpPr>
          <p:nvPr>
            <p:ph type="dt" sz="half" idx="10"/>
          </p:nvPr>
        </p:nvSpPr>
        <p:spPr/>
        <p:txBody>
          <a:bodyPr/>
          <a:lstStyle/>
          <a:p>
            <a:pPr>
              <a:defRPr/>
            </a:pPr>
            <a:r>
              <a:rPr lang="en-US" altLang="en-US" sz="1400"/>
              <a:t>&lt;Sept 2020&gt;</a:t>
            </a:r>
            <a:endParaRPr lang="en-US" altLang="en-US" sz="1400" dirty="0"/>
          </a:p>
        </p:txBody>
      </p:sp>
      <p:sp>
        <p:nvSpPr>
          <p:cNvPr id="5" name="Footer Placeholder 4"/>
          <p:cNvSpPr>
            <a:spLocks noGrp="1"/>
          </p:cNvSpPr>
          <p:nvPr>
            <p:ph type="ftr" sz="quarter" idx="11"/>
          </p:nvPr>
        </p:nvSpPr>
        <p:spPr/>
        <p:txBody>
          <a:bodyPr/>
          <a:lstStyle/>
          <a:p>
            <a:pPr>
              <a:defRPr/>
            </a:pPr>
            <a:r>
              <a:rPr lang="en-US" altLang="en-US"/>
              <a:t>&lt;Pat Kinney&gt;, &lt;Kinney Consulting LLC&gt;</a:t>
            </a:r>
          </a:p>
        </p:txBody>
      </p:sp>
      <p:sp>
        <p:nvSpPr>
          <p:cNvPr id="7" name="Slide Number Placeholder 6">
            <a:extLst>
              <a:ext uri="{FF2B5EF4-FFF2-40B4-BE49-F238E27FC236}">
                <a16:creationId xmlns:a16="http://schemas.microsoft.com/office/drawing/2014/main" id="{120627A0-2602-F74D-AF95-D1CA153B49FF}"/>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32</a:t>
            </a:fld>
            <a:endParaRPr lang="en-US"/>
          </a:p>
        </p:txBody>
      </p:sp>
    </p:spTree>
    <p:extLst>
      <p:ext uri="{BB962C8B-B14F-4D97-AF65-F5344CB8AC3E}">
        <p14:creationId xmlns:p14="http://schemas.microsoft.com/office/powerpoint/2010/main" val="140265296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AE04B6-19A2-5844-8FAF-7CB06E63243B}"/>
              </a:ext>
            </a:extLst>
          </p:cNvPr>
          <p:cNvSpPr>
            <a:spLocks noGrp="1"/>
          </p:cNvSpPr>
          <p:nvPr>
            <p:ph type="title"/>
          </p:nvPr>
        </p:nvSpPr>
        <p:spPr>
          <a:xfrm>
            <a:off x="685800" y="1524000"/>
            <a:ext cx="7772400" cy="1066800"/>
          </a:xfrm>
        </p:spPr>
        <p:txBody>
          <a:bodyPr/>
          <a:lstStyle/>
          <a:p>
            <a:r>
              <a:rPr lang="en-US" sz="4000" dirty="0"/>
              <a:t>Approval to Start SA Ballot</a:t>
            </a:r>
          </a:p>
        </p:txBody>
      </p:sp>
      <p:sp>
        <p:nvSpPr>
          <p:cNvPr id="3" name="Content Placeholder 2">
            <a:extLst>
              <a:ext uri="{FF2B5EF4-FFF2-40B4-BE49-F238E27FC236}">
                <a16:creationId xmlns:a16="http://schemas.microsoft.com/office/drawing/2014/main" id="{9AA6E14C-87D8-3F42-99D0-C137D8564EBA}"/>
              </a:ext>
            </a:extLst>
          </p:cNvPr>
          <p:cNvSpPr>
            <a:spLocks noGrp="1"/>
          </p:cNvSpPr>
          <p:nvPr>
            <p:ph idx="1"/>
          </p:nvPr>
        </p:nvSpPr>
        <p:spPr>
          <a:xfrm>
            <a:off x="989013" y="4351973"/>
            <a:ext cx="7772400" cy="1143000"/>
          </a:xfrm>
        </p:spPr>
        <p:txBody>
          <a:bodyPr/>
          <a:lstStyle/>
          <a:p>
            <a:pPr marL="0" indent="0">
              <a:buNone/>
            </a:pPr>
            <a:r>
              <a:rPr lang="en-US" dirty="0"/>
              <a:t>Example used is 802.22.3, July 2019</a:t>
            </a:r>
          </a:p>
        </p:txBody>
      </p:sp>
      <p:sp>
        <p:nvSpPr>
          <p:cNvPr id="4" name="Date Placeholder 3">
            <a:extLst>
              <a:ext uri="{FF2B5EF4-FFF2-40B4-BE49-F238E27FC236}">
                <a16:creationId xmlns:a16="http://schemas.microsoft.com/office/drawing/2014/main" id="{4B1E2863-1EBD-E941-9F9B-49B067BD73D9}"/>
              </a:ext>
            </a:extLst>
          </p:cNvPr>
          <p:cNvSpPr>
            <a:spLocks noGrp="1"/>
          </p:cNvSpPr>
          <p:nvPr>
            <p:ph type="dt" sz="half" idx="10"/>
          </p:nvPr>
        </p:nvSpPr>
        <p:spPr/>
        <p:txBody>
          <a:bodyPr/>
          <a:lstStyle/>
          <a:p>
            <a:pPr>
              <a:defRPr/>
            </a:pPr>
            <a:r>
              <a:rPr lang="en-US"/>
              <a:t>&lt;Sept 2020&gt;</a:t>
            </a:r>
            <a:endParaRPr lang="en-US" dirty="0"/>
          </a:p>
        </p:txBody>
      </p:sp>
      <p:sp>
        <p:nvSpPr>
          <p:cNvPr id="5" name="Footer Placeholder 4">
            <a:extLst>
              <a:ext uri="{FF2B5EF4-FFF2-40B4-BE49-F238E27FC236}">
                <a16:creationId xmlns:a16="http://schemas.microsoft.com/office/drawing/2014/main" id="{98A512AE-3C2A-A049-8525-E94A6F94A4E7}"/>
              </a:ext>
            </a:extLst>
          </p:cNvPr>
          <p:cNvSpPr>
            <a:spLocks noGrp="1"/>
          </p:cNvSpPr>
          <p:nvPr>
            <p:ph type="ftr" sz="quarter" idx="11"/>
          </p:nvPr>
        </p:nvSpPr>
        <p:spPr/>
        <p:txBody>
          <a:bodyPr/>
          <a:lstStyle/>
          <a:p>
            <a:pPr>
              <a:defRPr/>
            </a:pPr>
            <a:r>
              <a:rPr lang="en-US"/>
              <a:t>&lt;Pat Kinney&gt;, &lt;Kinney Consulting LLC&gt;</a:t>
            </a:r>
          </a:p>
        </p:txBody>
      </p:sp>
      <p:sp>
        <p:nvSpPr>
          <p:cNvPr id="7" name="TextBox 6">
            <a:extLst>
              <a:ext uri="{FF2B5EF4-FFF2-40B4-BE49-F238E27FC236}">
                <a16:creationId xmlns:a16="http://schemas.microsoft.com/office/drawing/2014/main" id="{88C0A52D-8FE9-DE42-B112-5A9E4774F9F6}"/>
              </a:ext>
            </a:extLst>
          </p:cNvPr>
          <p:cNvSpPr txBox="1"/>
          <p:nvPr/>
        </p:nvSpPr>
        <p:spPr>
          <a:xfrm>
            <a:off x="2819400" y="543560"/>
            <a:ext cx="1915909" cy="646331"/>
          </a:xfrm>
          <a:prstGeom prst="rect">
            <a:avLst/>
          </a:prstGeom>
          <a:noFill/>
        </p:spPr>
        <p:txBody>
          <a:bodyPr wrap="none" rtlCol="0">
            <a:spAutoFit/>
          </a:bodyPr>
          <a:lstStyle/>
          <a:p>
            <a:r>
              <a:rPr lang="en-US" sz="3600" b="1" dirty="0"/>
              <a:t>Annex C</a:t>
            </a:r>
          </a:p>
        </p:txBody>
      </p:sp>
      <p:sp>
        <p:nvSpPr>
          <p:cNvPr id="8" name="Slide Number Placeholder 7">
            <a:extLst>
              <a:ext uri="{FF2B5EF4-FFF2-40B4-BE49-F238E27FC236}">
                <a16:creationId xmlns:a16="http://schemas.microsoft.com/office/drawing/2014/main" id="{19B8872D-3AE8-8D46-9F2E-A100A7636673}"/>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33</a:t>
            </a:fld>
            <a:endParaRPr lang="en-US"/>
          </a:p>
        </p:txBody>
      </p:sp>
    </p:spTree>
    <p:extLst>
      <p:ext uri="{BB962C8B-B14F-4D97-AF65-F5344CB8AC3E}">
        <p14:creationId xmlns:p14="http://schemas.microsoft.com/office/powerpoint/2010/main" val="384901009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rgbClr val="006600"/>
                </a:solidFill>
                <a:latin typeface="Arial Narrow" panose="020B0606020202030204" pitchFamily="34" charset="0"/>
              </a:rPr>
              <a:t>IEEE P802.22.3 Spectrum Characterization and Occupancy to Sponsor Ballot</a:t>
            </a:r>
            <a:br>
              <a:rPr lang="en-US" dirty="0">
                <a:solidFill>
                  <a:srgbClr val="006600"/>
                </a:solidFill>
                <a:latin typeface="Arial Narrow" panose="020B0606020202030204" pitchFamily="34" charset="0"/>
              </a:rPr>
            </a:br>
            <a:endParaRPr lang="en-US" dirty="0"/>
          </a:p>
        </p:txBody>
      </p:sp>
      <p:sp>
        <p:nvSpPr>
          <p:cNvPr id="3" name="Subtitle 2"/>
          <p:cNvSpPr>
            <a:spLocks noGrp="1"/>
          </p:cNvSpPr>
          <p:nvPr>
            <p:ph type="subTitle" idx="1"/>
          </p:nvPr>
        </p:nvSpPr>
        <p:spPr/>
        <p:txBody>
          <a:bodyPr/>
          <a:lstStyle/>
          <a:p>
            <a:r>
              <a:rPr lang="en-US" dirty="0"/>
              <a:t>Bob Heile</a:t>
            </a:r>
          </a:p>
          <a:p>
            <a:r>
              <a:rPr lang="en-US" dirty="0"/>
              <a:t>Chair, IEEE 802.15</a:t>
            </a:r>
          </a:p>
        </p:txBody>
      </p:sp>
      <p:sp>
        <p:nvSpPr>
          <p:cNvPr id="4" name="Footer Placeholder 3"/>
          <p:cNvSpPr>
            <a:spLocks noGrp="1"/>
          </p:cNvSpPr>
          <p:nvPr>
            <p:ph type="ftr" sz="quarter" idx="10"/>
          </p:nvPr>
        </p:nvSpPr>
        <p:spPr>
          <a:xfrm>
            <a:off x="5791200" y="6475413"/>
            <a:ext cx="3200400" cy="215444"/>
          </a:xfrm>
        </p:spPr>
        <p:txBody>
          <a:bodyPr/>
          <a:lstStyle/>
          <a:p>
            <a:pPr>
              <a:defRPr/>
            </a:pPr>
            <a:r>
              <a:rPr lang="en-US" dirty="0"/>
              <a:t>&lt;</a:t>
            </a:r>
            <a:r>
              <a:rPr lang="en-US" b="0" dirty="0"/>
              <a:t>Pat Kinney&gt;, &lt;Kinney Consulting LLC</a:t>
            </a:r>
            <a:r>
              <a:rPr lang="en-US" dirty="0"/>
              <a:t>&gt;</a:t>
            </a:r>
          </a:p>
        </p:txBody>
      </p:sp>
      <p:sp>
        <p:nvSpPr>
          <p:cNvPr id="6" name="Date Placeholder 5"/>
          <p:cNvSpPr>
            <a:spLocks noGrp="1"/>
          </p:cNvSpPr>
          <p:nvPr>
            <p:ph type="dt" sz="quarter" idx="12"/>
          </p:nvPr>
        </p:nvSpPr>
        <p:spPr>
          <a:xfrm>
            <a:off x="420687" y="152400"/>
            <a:ext cx="530225" cy="182562"/>
          </a:xfrm>
        </p:spPr>
        <p:txBody>
          <a:bodyPr/>
          <a:lstStyle/>
          <a:p>
            <a:pPr>
              <a:defRPr/>
            </a:pPr>
            <a:r>
              <a:rPr lang="en-US" dirty="0"/>
              <a:t>&lt;Sept 2020&gt;</a:t>
            </a:r>
          </a:p>
        </p:txBody>
      </p:sp>
      <p:sp>
        <p:nvSpPr>
          <p:cNvPr id="7" name="Slide Number Placeholder 6">
            <a:extLst>
              <a:ext uri="{FF2B5EF4-FFF2-40B4-BE49-F238E27FC236}">
                <a16:creationId xmlns:a16="http://schemas.microsoft.com/office/drawing/2014/main" id="{DB1FD0D5-BCAF-654C-AD7F-4771461F201F}"/>
              </a:ext>
            </a:extLst>
          </p:cNvPr>
          <p:cNvSpPr>
            <a:spLocks noGrp="1"/>
          </p:cNvSpPr>
          <p:nvPr>
            <p:ph type="sldNum" sz="quarter" idx="12"/>
          </p:nvPr>
        </p:nvSpPr>
        <p:spPr>
          <a:xfrm>
            <a:off x="4419600" y="6475413"/>
            <a:ext cx="530225" cy="182562"/>
          </a:xfrm>
        </p:spPr>
        <p:txBody>
          <a:bodyPr/>
          <a:lstStyle/>
          <a:p>
            <a:pPr>
              <a:defRPr/>
            </a:pPr>
            <a:r>
              <a:rPr lang="en-US" dirty="0"/>
              <a:t>Slide </a:t>
            </a:r>
            <a:fld id="{610FB486-AAD8-7A45-91E4-F1992B1AD250}" type="slidenum">
              <a:rPr lang="en-US" smtClean="0"/>
              <a:pPr>
                <a:defRPr/>
              </a:pPr>
              <a:t>34</a:t>
            </a:fld>
            <a:endParaRPr lang="en-US" dirty="0"/>
          </a:p>
        </p:txBody>
      </p:sp>
    </p:spTree>
    <p:extLst>
      <p:ext uri="{BB962C8B-B14F-4D97-AF65-F5344CB8AC3E}">
        <p14:creationId xmlns:p14="http://schemas.microsoft.com/office/powerpoint/2010/main" val="37910282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a:p>
        </p:txBody>
      </p:sp>
      <p:sp>
        <p:nvSpPr>
          <p:cNvPr id="4" name="Footer Placeholder 3"/>
          <p:cNvSpPr>
            <a:spLocks noGrp="1"/>
          </p:cNvSpPr>
          <p:nvPr>
            <p:ph type="ftr" sz="quarter" idx="10"/>
          </p:nvPr>
        </p:nvSpPr>
        <p:spPr>
          <a:xfrm>
            <a:off x="5562600" y="6481901"/>
            <a:ext cx="3276600" cy="215444"/>
          </a:xfrm>
        </p:spPr>
        <p:txBody>
          <a:bodyPr/>
          <a:lstStyle/>
          <a:p>
            <a:pPr>
              <a:defRPr/>
            </a:pPr>
            <a:r>
              <a:rPr lang="en-US" dirty="0"/>
              <a:t>&lt;</a:t>
            </a:r>
            <a:r>
              <a:rPr lang="en-US" b="0" dirty="0"/>
              <a:t>Pat Kinney&gt;, &lt;Kinney Consulting LLC</a:t>
            </a:r>
            <a:r>
              <a:rPr lang="en-US" dirty="0"/>
              <a:t>&gt;</a:t>
            </a:r>
          </a:p>
        </p:txBody>
      </p:sp>
      <p:sp>
        <p:nvSpPr>
          <p:cNvPr id="7" name="Rectangle 2">
            <a:extLst>
              <a:ext uri="{FF2B5EF4-FFF2-40B4-BE49-F238E27FC236}">
                <a16:creationId xmlns:a16="http://schemas.microsoft.com/office/drawing/2014/main" id="{2A9C6171-7D68-45FF-BA64-E8F2BEE9E0EF}"/>
              </a:ext>
            </a:extLst>
          </p:cNvPr>
          <p:cNvSpPr txBox="1">
            <a:spLocks noChangeArrowheads="1"/>
          </p:cNvSpPr>
          <p:nvPr/>
        </p:nvSpPr>
        <p:spPr bwMode="auto">
          <a:xfrm>
            <a:off x="685800" y="685800"/>
            <a:ext cx="7772400" cy="762000"/>
          </a:xfrm>
          <a:prstGeom prst="rect">
            <a:avLst/>
          </a:prstGeom>
          <a:noFill/>
          <a:ln w="9525">
            <a:noFill/>
            <a:miter lim="800000"/>
            <a:headEnd/>
            <a:tailEnd/>
          </a:ln>
        </p:spPr>
        <p:txBody>
          <a:bodyPr lIns="92075" tIns="46038" rIns="92075" bIns="46038" anchor="ctr"/>
          <a:lstStyle/>
          <a:p>
            <a:pPr algn="ctr">
              <a:defRPr/>
            </a:pPr>
            <a:r>
              <a:rPr lang="en-US" sz="2800" kern="0" dirty="0">
                <a:solidFill>
                  <a:srgbClr val="006600"/>
                </a:solidFill>
                <a:latin typeface="Arial Narrow" panose="020B0606020202030204" pitchFamily="34" charset="0"/>
              </a:rPr>
              <a:t>IEEE P802.22.3 Spectrum Characterization and Occupancy to Sponsor Ballot</a:t>
            </a:r>
          </a:p>
        </p:txBody>
      </p:sp>
      <p:graphicFrame>
        <p:nvGraphicFramePr>
          <p:cNvPr id="8" name="Table 7">
            <a:extLst>
              <a:ext uri="{FF2B5EF4-FFF2-40B4-BE49-F238E27FC236}">
                <a16:creationId xmlns:a16="http://schemas.microsoft.com/office/drawing/2014/main" id="{B9C63ED4-E5F5-41F5-9A06-21403642549F}"/>
              </a:ext>
            </a:extLst>
          </p:cNvPr>
          <p:cNvGraphicFramePr>
            <a:graphicFrameLocks noGrp="1"/>
          </p:cNvGraphicFramePr>
          <p:nvPr>
            <p:extLst>
              <p:ext uri="{D42A27DB-BD31-4B8C-83A1-F6EECF244321}">
                <p14:modId xmlns:p14="http://schemas.microsoft.com/office/powerpoint/2010/main" val="2337083235"/>
              </p:ext>
            </p:extLst>
          </p:nvPr>
        </p:nvGraphicFramePr>
        <p:xfrm>
          <a:off x="152400" y="1676400"/>
          <a:ext cx="8915399" cy="4368798"/>
        </p:xfrm>
        <a:graphic>
          <a:graphicData uri="http://schemas.openxmlformats.org/drawingml/2006/table">
            <a:tbl>
              <a:tblPr firstRow="1" bandRow="1">
                <a:tableStyleId>{5C22544A-7EE6-4342-B048-85BDC9FD1C3A}</a:tableStyleId>
              </a:tblPr>
              <a:tblGrid>
                <a:gridCol w="1485902">
                  <a:extLst>
                    <a:ext uri="{9D8B030D-6E8A-4147-A177-3AD203B41FA5}">
                      <a16:colId xmlns:a16="http://schemas.microsoft.com/office/drawing/2014/main" val="20000"/>
                    </a:ext>
                  </a:extLst>
                </a:gridCol>
                <a:gridCol w="1016668">
                  <a:extLst>
                    <a:ext uri="{9D8B030D-6E8A-4147-A177-3AD203B41FA5}">
                      <a16:colId xmlns:a16="http://schemas.microsoft.com/office/drawing/2014/main" val="20001"/>
                    </a:ext>
                  </a:extLst>
                </a:gridCol>
                <a:gridCol w="1407694">
                  <a:extLst>
                    <a:ext uri="{9D8B030D-6E8A-4147-A177-3AD203B41FA5}">
                      <a16:colId xmlns:a16="http://schemas.microsoft.com/office/drawing/2014/main" val="20002"/>
                    </a:ext>
                  </a:extLst>
                </a:gridCol>
                <a:gridCol w="1084757">
                  <a:extLst>
                    <a:ext uri="{9D8B030D-6E8A-4147-A177-3AD203B41FA5}">
                      <a16:colId xmlns:a16="http://schemas.microsoft.com/office/drawing/2014/main" val="20003"/>
                    </a:ext>
                  </a:extLst>
                </a:gridCol>
                <a:gridCol w="1026785">
                  <a:extLst>
                    <a:ext uri="{9D8B030D-6E8A-4147-A177-3AD203B41FA5}">
                      <a16:colId xmlns:a16="http://schemas.microsoft.com/office/drawing/2014/main" val="20004"/>
                    </a:ext>
                  </a:extLst>
                </a:gridCol>
                <a:gridCol w="1329489">
                  <a:extLst>
                    <a:ext uri="{9D8B030D-6E8A-4147-A177-3AD203B41FA5}">
                      <a16:colId xmlns:a16="http://schemas.microsoft.com/office/drawing/2014/main" val="20005"/>
                    </a:ext>
                  </a:extLst>
                </a:gridCol>
                <a:gridCol w="1564104">
                  <a:extLst>
                    <a:ext uri="{9D8B030D-6E8A-4147-A177-3AD203B41FA5}">
                      <a16:colId xmlns:a16="http://schemas.microsoft.com/office/drawing/2014/main" val="20006"/>
                    </a:ext>
                  </a:extLst>
                </a:gridCol>
              </a:tblGrid>
              <a:tr h="711853">
                <a:tc>
                  <a:txBody>
                    <a:bodyPr/>
                    <a:lstStyle/>
                    <a:p>
                      <a:pPr algn="ctr"/>
                      <a:r>
                        <a:rPr lang="en-US" sz="1200" b="1" dirty="0">
                          <a:latin typeface="Arial" panose="020B0604020202020204" pitchFamily="34" charset="0"/>
                          <a:cs typeface="Arial" panose="020B0604020202020204" pitchFamily="34" charset="0"/>
                        </a:rPr>
                        <a:t>IEEE</a:t>
                      </a:r>
                      <a:r>
                        <a:rPr lang="en-US" sz="1200" b="1" baseline="0" dirty="0">
                          <a:latin typeface="Arial" panose="020B0604020202020204" pitchFamily="34" charset="0"/>
                          <a:cs typeface="Arial" panose="020B0604020202020204" pitchFamily="34" charset="0"/>
                        </a:rPr>
                        <a:t> WG Letter Ballot</a:t>
                      </a:r>
                      <a:endParaRPr lang="en-US" sz="1200" b="1" dirty="0">
                        <a:latin typeface="Arial" panose="020B0604020202020204" pitchFamily="34" charset="0"/>
                        <a:cs typeface="Arial" panose="020B0604020202020204" pitchFamily="34" charset="0"/>
                      </a:endParaRPr>
                    </a:p>
                  </a:txBody>
                  <a:tcPr marT="45688" marB="45688"/>
                </a:tc>
                <a:tc>
                  <a:txBody>
                    <a:bodyPr/>
                    <a:lstStyle/>
                    <a:p>
                      <a:pPr algn="ctr"/>
                      <a:r>
                        <a:rPr lang="en-US" sz="1200" b="1" dirty="0">
                          <a:latin typeface="Arial" panose="020B0604020202020204" pitchFamily="34" charset="0"/>
                          <a:cs typeface="Arial" panose="020B0604020202020204" pitchFamily="34" charset="0"/>
                        </a:rPr>
                        <a:t>Launch Date</a:t>
                      </a:r>
                    </a:p>
                  </a:txBody>
                  <a:tcPr marT="45688" marB="45688"/>
                </a:tc>
                <a:tc>
                  <a:txBody>
                    <a:bodyPr/>
                    <a:lstStyle/>
                    <a:p>
                      <a:pPr algn="ctr"/>
                      <a:r>
                        <a:rPr lang="en-US" sz="1200" b="1" dirty="0">
                          <a:latin typeface="Arial" panose="020B0604020202020204" pitchFamily="34" charset="0"/>
                          <a:cs typeface="Arial" panose="020B0604020202020204" pitchFamily="34" charset="0"/>
                        </a:rPr>
                        <a:t># of Comments Received</a:t>
                      </a:r>
                    </a:p>
                  </a:txBody>
                  <a:tcPr marT="45688" marB="45688"/>
                </a:tc>
                <a:tc>
                  <a:txBody>
                    <a:bodyPr/>
                    <a:lstStyle/>
                    <a:p>
                      <a:pPr algn="ctr"/>
                      <a:r>
                        <a:rPr lang="en-US" sz="1200" b="1" dirty="0">
                          <a:latin typeface="Arial" panose="020B0604020202020204" pitchFamily="34" charset="0"/>
                          <a:cs typeface="Arial" panose="020B0604020202020204" pitchFamily="34" charset="0"/>
                        </a:rPr>
                        <a:t>Comment Resolution Status</a:t>
                      </a:r>
                    </a:p>
                  </a:txBody>
                  <a:tcPr marT="45688" marB="45688"/>
                </a:tc>
                <a:tc>
                  <a:txBody>
                    <a:bodyPr/>
                    <a:lstStyle/>
                    <a:p>
                      <a:pPr algn="ctr"/>
                      <a:r>
                        <a:rPr lang="en-US" sz="1200" b="1" dirty="0">
                          <a:latin typeface="Arial" panose="020B0604020202020204" pitchFamily="34" charset="0"/>
                          <a:cs typeface="Arial" panose="020B0604020202020204" pitchFamily="34" charset="0"/>
                        </a:rPr>
                        <a:t>Response Ratio</a:t>
                      </a:r>
                    </a:p>
                  </a:txBody>
                  <a:tcPr marT="45688" marB="45688"/>
                </a:tc>
                <a:tc>
                  <a:txBody>
                    <a:bodyPr/>
                    <a:lstStyle/>
                    <a:p>
                      <a:pPr algn="ctr"/>
                      <a:r>
                        <a:rPr lang="en-US" sz="1200" b="1" dirty="0">
                          <a:latin typeface="Arial" panose="020B0604020202020204" pitchFamily="34" charset="0"/>
                          <a:cs typeface="Arial" panose="020B0604020202020204" pitchFamily="34" charset="0"/>
                        </a:rPr>
                        <a:t>Approval Ratio</a:t>
                      </a:r>
                    </a:p>
                  </a:txBody>
                  <a:tcPr marT="45688" marB="45688"/>
                </a:tc>
                <a:tc>
                  <a:txBody>
                    <a:bodyPr/>
                    <a:lstStyle/>
                    <a:p>
                      <a:pPr algn="ctr"/>
                      <a:r>
                        <a:rPr lang="en-US" sz="1200" b="1" dirty="0">
                          <a:latin typeface="Arial" panose="020B0604020202020204" pitchFamily="34" charset="0"/>
                          <a:cs typeface="Arial" panose="020B0604020202020204" pitchFamily="34" charset="0"/>
                        </a:rPr>
                        <a:t>Draft Status</a:t>
                      </a:r>
                    </a:p>
                  </a:txBody>
                  <a:tcPr marT="45688" marB="45688"/>
                </a:tc>
                <a:extLst>
                  <a:ext uri="{0D108BD9-81ED-4DB2-BD59-A6C34878D82A}">
                    <a16:rowId xmlns:a16="http://schemas.microsoft.com/office/drawing/2014/main" val="10000"/>
                  </a:ext>
                </a:extLst>
              </a:tr>
              <a:tr h="731389">
                <a:tc>
                  <a:txBody>
                    <a:bodyPr/>
                    <a:lstStyle/>
                    <a:p>
                      <a:pPr algn="ctr"/>
                      <a:r>
                        <a:rPr lang="en-US" sz="1000" b="1" dirty="0">
                          <a:latin typeface="Arial" panose="020B0604020202020204" pitchFamily="34" charset="0"/>
                          <a:cs typeface="Arial" panose="020B0604020202020204" pitchFamily="34" charset="0"/>
                        </a:rPr>
                        <a:t>WG</a:t>
                      </a:r>
                      <a:r>
                        <a:rPr lang="en-US" sz="1000" b="1" baseline="0" dirty="0">
                          <a:latin typeface="Arial" panose="020B0604020202020204" pitchFamily="34" charset="0"/>
                          <a:cs typeface="Arial" panose="020B0604020202020204" pitchFamily="34" charset="0"/>
                        </a:rPr>
                        <a:t> LB #1</a:t>
                      </a:r>
                    </a:p>
                    <a:p>
                      <a:pPr algn="ctr"/>
                      <a:r>
                        <a:rPr lang="en-US" sz="1000" b="1" baseline="0" dirty="0">
                          <a:latin typeface="Arial" panose="020B0604020202020204" pitchFamily="34" charset="0"/>
                          <a:cs typeface="Arial" panose="020B0604020202020204" pitchFamily="34" charset="0"/>
                        </a:rPr>
                        <a:t>(P802.22.3 Draft v1.0)</a:t>
                      </a:r>
                      <a:endParaRPr lang="en-US" sz="1000" b="1" dirty="0">
                        <a:latin typeface="Arial" panose="020B0604020202020204" pitchFamily="34" charset="0"/>
                        <a:cs typeface="Arial" panose="020B0604020202020204" pitchFamily="34" charset="0"/>
                      </a:endParaRPr>
                    </a:p>
                  </a:txBody>
                  <a:tcPr marT="45688" marB="45688"/>
                </a:tc>
                <a:tc>
                  <a:txBody>
                    <a:bodyPr/>
                    <a:lstStyle/>
                    <a:p>
                      <a:pPr algn="ctr"/>
                      <a:r>
                        <a:rPr lang="en-US" sz="1000" b="1" dirty="0">
                          <a:latin typeface="Arial" panose="020B0604020202020204" pitchFamily="34" charset="0"/>
                          <a:cs typeface="Arial" panose="020B0604020202020204" pitchFamily="34" charset="0"/>
                        </a:rPr>
                        <a:t>February 12</a:t>
                      </a:r>
                      <a:r>
                        <a:rPr lang="en-US" sz="1000" b="1" baseline="30000" dirty="0">
                          <a:latin typeface="Arial" panose="020B0604020202020204" pitchFamily="34" charset="0"/>
                          <a:cs typeface="Arial" panose="020B0604020202020204" pitchFamily="34" charset="0"/>
                        </a:rPr>
                        <a:t>th</a:t>
                      </a:r>
                      <a:r>
                        <a:rPr lang="en-US" sz="1000" b="1" dirty="0">
                          <a:latin typeface="Arial" panose="020B0604020202020204" pitchFamily="34" charset="0"/>
                          <a:cs typeface="Arial" panose="020B0604020202020204" pitchFamily="34" charset="0"/>
                        </a:rPr>
                        <a:t> 2017 to March 13</a:t>
                      </a:r>
                      <a:r>
                        <a:rPr lang="en-US" sz="1000" b="1" baseline="30000" dirty="0">
                          <a:latin typeface="Arial" panose="020B0604020202020204" pitchFamily="34" charset="0"/>
                          <a:cs typeface="Arial" panose="020B0604020202020204" pitchFamily="34" charset="0"/>
                        </a:rPr>
                        <a:t>th</a:t>
                      </a:r>
                      <a:r>
                        <a:rPr lang="en-US" sz="1000" b="1" dirty="0">
                          <a:latin typeface="Arial" panose="020B0604020202020204" pitchFamily="34" charset="0"/>
                          <a:cs typeface="Arial" panose="020B0604020202020204" pitchFamily="34" charset="0"/>
                        </a:rPr>
                        <a:t> 2017</a:t>
                      </a:r>
                    </a:p>
                  </a:txBody>
                  <a:tcPr marT="45688" marB="45688"/>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b="1" dirty="0">
                          <a:latin typeface="Arial" panose="020B0604020202020204" pitchFamily="34" charset="0"/>
                          <a:cs typeface="Arial" panose="020B0604020202020204" pitchFamily="34" charset="0"/>
                        </a:rPr>
                        <a:t>153</a:t>
                      </a:r>
                    </a:p>
                  </a:txBody>
                  <a:tcPr marT="45688" marB="45688"/>
                </a:tc>
                <a:tc>
                  <a:txBody>
                    <a:bodyPr/>
                    <a:lstStyle/>
                    <a:p>
                      <a:pPr algn="ctr"/>
                      <a:r>
                        <a:rPr lang="en-US" sz="1000" b="1" dirty="0">
                          <a:latin typeface="Arial" panose="020B0604020202020204" pitchFamily="34" charset="0"/>
                          <a:cs typeface="Arial" panose="020B0604020202020204" pitchFamily="34" charset="0"/>
                        </a:rPr>
                        <a:t>Comments were addressed and Resolved</a:t>
                      </a:r>
                    </a:p>
                  </a:txBody>
                  <a:tcPr marT="45688" marB="45688"/>
                </a:tc>
                <a:tc>
                  <a:txBody>
                    <a:bodyPr/>
                    <a:lstStyle/>
                    <a:p>
                      <a:pPr algn="ctr"/>
                      <a:r>
                        <a:rPr lang="en-US" sz="1000" b="1" dirty="0">
                          <a:solidFill>
                            <a:schemeClr val="tx1"/>
                          </a:solidFill>
                          <a:latin typeface="Arial" panose="020B0604020202020204" pitchFamily="34" charset="0"/>
                          <a:cs typeface="Arial" panose="020B0604020202020204" pitchFamily="34" charset="0"/>
                        </a:rPr>
                        <a:t>76%</a:t>
                      </a:r>
                    </a:p>
                  </a:txBody>
                  <a:tcPr marT="45688" marB="45688"/>
                </a:tc>
                <a:tc>
                  <a:txBody>
                    <a:bodyPr/>
                    <a:lstStyle/>
                    <a:p>
                      <a:pPr marL="0" algn="ctr" defTabSz="914400" rtl="0" eaLnBrk="1" latinLnBrk="0" hangingPunct="1"/>
                      <a:r>
                        <a:rPr lang="en-US" sz="1000" b="1" kern="1200" dirty="0">
                          <a:solidFill>
                            <a:schemeClr val="tx1"/>
                          </a:solidFill>
                          <a:latin typeface="Arial" panose="020B0604020202020204" pitchFamily="34" charset="0"/>
                          <a:ea typeface="+mn-ea"/>
                          <a:cs typeface="Arial" panose="020B0604020202020204" pitchFamily="34" charset="0"/>
                        </a:rPr>
                        <a:t>17%</a:t>
                      </a:r>
                    </a:p>
                  </a:txBody>
                  <a:tcPr marT="45688" marB="45688"/>
                </a:tc>
                <a:tc>
                  <a:txBody>
                    <a:bodyPr/>
                    <a:lstStyle/>
                    <a:p>
                      <a:pPr algn="ctr"/>
                      <a:r>
                        <a:rPr lang="en-US" sz="1000" b="1" dirty="0">
                          <a:latin typeface="Arial" panose="020B0604020202020204" pitchFamily="34" charset="0"/>
                          <a:cs typeface="Arial" panose="020B0604020202020204" pitchFamily="34" charset="0"/>
                        </a:rPr>
                        <a:t>P802.22 Draft v2.0 Prepared </a:t>
                      </a:r>
                    </a:p>
                  </a:txBody>
                  <a:tcPr marT="45688" marB="45688"/>
                </a:tc>
                <a:extLst>
                  <a:ext uri="{0D108BD9-81ED-4DB2-BD59-A6C34878D82A}">
                    <a16:rowId xmlns:a16="http://schemas.microsoft.com/office/drawing/2014/main" val="10001"/>
                  </a:ext>
                </a:extLst>
              </a:tr>
              <a:tr h="731389">
                <a:tc>
                  <a:txBody>
                    <a:bodyPr/>
                    <a:lstStyle/>
                    <a:p>
                      <a:pPr algn="ctr"/>
                      <a:r>
                        <a:rPr lang="en-US" sz="1000" b="1" dirty="0">
                          <a:latin typeface="Arial" panose="020B0604020202020204" pitchFamily="34" charset="0"/>
                          <a:cs typeface="Arial" panose="020B0604020202020204" pitchFamily="34" charset="0"/>
                        </a:rPr>
                        <a:t>WG LB #2</a:t>
                      </a:r>
                    </a:p>
                    <a:p>
                      <a:pPr marL="0" marR="0" indent="0" algn="ctr" defTabSz="914400" rtl="0" eaLnBrk="1" fontAlgn="auto" latinLnBrk="0" hangingPunct="1">
                        <a:lnSpc>
                          <a:spcPct val="100000"/>
                        </a:lnSpc>
                        <a:spcBef>
                          <a:spcPts val="0"/>
                        </a:spcBef>
                        <a:spcAft>
                          <a:spcPts val="0"/>
                        </a:spcAft>
                        <a:buClrTx/>
                        <a:buSzTx/>
                        <a:buFontTx/>
                        <a:buNone/>
                        <a:tabLst/>
                        <a:defRPr/>
                      </a:pPr>
                      <a:r>
                        <a:rPr lang="en-US" sz="1000" b="1" baseline="0" dirty="0">
                          <a:latin typeface="Arial" panose="020B0604020202020204" pitchFamily="34" charset="0"/>
                          <a:cs typeface="Arial" panose="020B0604020202020204" pitchFamily="34" charset="0"/>
                        </a:rPr>
                        <a:t>(P802.22.3 Draft v2.0)</a:t>
                      </a:r>
                      <a:endParaRPr lang="en-US" sz="1000" b="1" dirty="0">
                        <a:latin typeface="Arial" panose="020B0604020202020204" pitchFamily="34" charset="0"/>
                        <a:cs typeface="Arial" panose="020B0604020202020204" pitchFamily="34" charset="0"/>
                      </a:endParaRPr>
                    </a:p>
                  </a:txBody>
                  <a:tcPr marT="45688" marB="45688"/>
                </a:tc>
                <a:tc>
                  <a:txBody>
                    <a:bodyPr/>
                    <a:lstStyle/>
                    <a:p>
                      <a:pPr algn="ctr"/>
                      <a:r>
                        <a:rPr lang="en-US" sz="1000" b="1" dirty="0">
                          <a:latin typeface="Arial" panose="020B0604020202020204" pitchFamily="34" charset="0"/>
                          <a:cs typeface="Arial" panose="020B0604020202020204" pitchFamily="34" charset="0"/>
                        </a:rPr>
                        <a:t>October1st to October 30th 2017</a:t>
                      </a:r>
                    </a:p>
                  </a:txBody>
                  <a:tcPr marT="45688" marB="45688"/>
                </a:tc>
                <a:tc>
                  <a:txBody>
                    <a:bodyPr/>
                    <a:lstStyle/>
                    <a:p>
                      <a:pPr algn="ctr"/>
                      <a:r>
                        <a:rPr lang="en-US" sz="1000" b="1" dirty="0">
                          <a:latin typeface="Arial" panose="020B0604020202020204" pitchFamily="34" charset="0"/>
                          <a:cs typeface="Arial" panose="020B0604020202020204" pitchFamily="34" charset="0"/>
                        </a:rPr>
                        <a:t>95</a:t>
                      </a:r>
                    </a:p>
                  </a:txBody>
                  <a:tcPr marT="45688" marB="45688"/>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b="1" dirty="0">
                          <a:latin typeface="Arial" panose="020B0604020202020204" pitchFamily="34" charset="0"/>
                          <a:cs typeface="Arial" panose="020B0604020202020204" pitchFamily="34" charset="0"/>
                        </a:rPr>
                        <a:t>Comments were addressed and Resolved</a:t>
                      </a:r>
                    </a:p>
                  </a:txBody>
                  <a:tcPr marT="45688" marB="45688"/>
                </a:tc>
                <a:tc>
                  <a:txBody>
                    <a:bodyPr/>
                    <a:lstStyle/>
                    <a:p>
                      <a:pPr algn="ctr"/>
                      <a:r>
                        <a:rPr lang="en-US" sz="1000" b="1" dirty="0">
                          <a:solidFill>
                            <a:schemeClr val="tx1"/>
                          </a:solidFill>
                          <a:latin typeface="Arial" panose="020B0604020202020204" pitchFamily="34" charset="0"/>
                          <a:cs typeface="Arial" panose="020B0604020202020204" pitchFamily="34" charset="0"/>
                        </a:rPr>
                        <a:t>77%</a:t>
                      </a:r>
                    </a:p>
                  </a:txBody>
                  <a:tcPr marT="45688" marB="45688"/>
                </a:tc>
                <a:tc>
                  <a:txBody>
                    <a:bodyPr/>
                    <a:lstStyle/>
                    <a:p>
                      <a:pPr marL="0" algn="ctr" defTabSz="914400" rtl="0" eaLnBrk="1" latinLnBrk="0" hangingPunct="1"/>
                      <a:r>
                        <a:rPr lang="en-US" sz="1000" b="1" kern="1200" dirty="0">
                          <a:solidFill>
                            <a:schemeClr val="tx1"/>
                          </a:solidFill>
                          <a:latin typeface="Arial" panose="020B0604020202020204" pitchFamily="34" charset="0"/>
                          <a:ea typeface="+mn-ea"/>
                          <a:cs typeface="Arial" panose="020B0604020202020204" pitchFamily="34" charset="0"/>
                        </a:rPr>
                        <a:t>50%</a:t>
                      </a:r>
                    </a:p>
                  </a:txBody>
                  <a:tcPr marT="45688" marB="45688"/>
                </a:tc>
                <a:tc>
                  <a:txBody>
                    <a:bodyPr/>
                    <a:lstStyle/>
                    <a:p>
                      <a:pPr algn="ctr"/>
                      <a:r>
                        <a:rPr lang="en-US" sz="1000" b="1" dirty="0">
                          <a:latin typeface="Arial" panose="020B0604020202020204" pitchFamily="34" charset="0"/>
                          <a:cs typeface="Arial" panose="020B0604020202020204" pitchFamily="34" charset="0"/>
                        </a:rPr>
                        <a:t>P802.22 Draft</a:t>
                      </a:r>
                      <a:r>
                        <a:rPr lang="en-US" sz="1000" b="1" baseline="0" dirty="0">
                          <a:latin typeface="Arial" panose="020B0604020202020204" pitchFamily="34" charset="0"/>
                          <a:cs typeface="Arial" panose="020B0604020202020204" pitchFamily="34" charset="0"/>
                        </a:rPr>
                        <a:t> v3.0 Prepared</a:t>
                      </a:r>
                      <a:endParaRPr lang="en-US" sz="1000" b="1" dirty="0">
                        <a:latin typeface="Arial" panose="020B0604020202020204" pitchFamily="34" charset="0"/>
                        <a:cs typeface="Arial" panose="020B0604020202020204" pitchFamily="34" charset="0"/>
                      </a:endParaRPr>
                    </a:p>
                  </a:txBody>
                  <a:tcPr marT="45688" marB="45688"/>
                </a:tc>
                <a:extLst>
                  <a:ext uri="{0D108BD9-81ED-4DB2-BD59-A6C34878D82A}">
                    <a16:rowId xmlns:a16="http://schemas.microsoft.com/office/drawing/2014/main" val="10002"/>
                  </a:ext>
                </a:extLst>
              </a:tr>
              <a:tr h="73138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b="1" dirty="0">
                          <a:latin typeface="Arial" panose="020B0604020202020204" pitchFamily="34" charset="0"/>
                          <a:cs typeface="Arial" panose="020B0604020202020204" pitchFamily="34" charset="0"/>
                        </a:rPr>
                        <a:t>WG LB #3</a:t>
                      </a:r>
                    </a:p>
                    <a:p>
                      <a:pPr marL="0" marR="0" indent="0" algn="ctr" defTabSz="914400" rtl="0" eaLnBrk="1" fontAlgn="auto" latinLnBrk="0" hangingPunct="1">
                        <a:lnSpc>
                          <a:spcPct val="100000"/>
                        </a:lnSpc>
                        <a:spcBef>
                          <a:spcPts val="0"/>
                        </a:spcBef>
                        <a:spcAft>
                          <a:spcPts val="0"/>
                        </a:spcAft>
                        <a:buClrTx/>
                        <a:buSzTx/>
                        <a:buFontTx/>
                        <a:buNone/>
                        <a:tabLst/>
                        <a:defRPr/>
                      </a:pPr>
                      <a:r>
                        <a:rPr lang="en-US" sz="1000" b="1" dirty="0">
                          <a:latin typeface="Arial" panose="020B0604020202020204" pitchFamily="34" charset="0"/>
                          <a:cs typeface="Arial" panose="020B0604020202020204" pitchFamily="34" charset="0"/>
                        </a:rPr>
                        <a:t>(P802.22.3 Draft</a:t>
                      </a:r>
                      <a:r>
                        <a:rPr lang="en-US" sz="1000" b="1" baseline="0" dirty="0">
                          <a:latin typeface="Arial" panose="020B0604020202020204" pitchFamily="34" charset="0"/>
                          <a:cs typeface="Arial" panose="020B0604020202020204" pitchFamily="34" charset="0"/>
                        </a:rPr>
                        <a:t> 3.0</a:t>
                      </a:r>
                      <a:r>
                        <a:rPr lang="en-US" sz="1000" b="1" dirty="0">
                          <a:latin typeface="Arial" panose="020B0604020202020204" pitchFamily="34" charset="0"/>
                          <a:cs typeface="Arial" panose="020B0604020202020204" pitchFamily="34" charset="0"/>
                        </a:rPr>
                        <a:t>)</a:t>
                      </a:r>
                    </a:p>
                  </a:txBody>
                  <a:tcPr marT="45688" marB="45688"/>
                </a:tc>
                <a:tc>
                  <a:txBody>
                    <a:bodyPr/>
                    <a:lstStyle/>
                    <a:p>
                      <a:pPr algn="ctr"/>
                      <a:r>
                        <a:rPr lang="en-US" sz="1000" b="1" dirty="0">
                          <a:latin typeface="Arial" panose="020B0604020202020204" pitchFamily="34" charset="0"/>
                          <a:cs typeface="Arial" panose="020B0604020202020204" pitchFamily="34" charset="0"/>
                        </a:rPr>
                        <a:t>February21st  2018 to March 4</a:t>
                      </a:r>
                      <a:r>
                        <a:rPr lang="en-US" sz="1000" b="1" baseline="30000" dirty="0">
                          <a:latin typeface="Arial" panose="020B0604020202020204" pitchFamily="34" charset="0"/>
                          <a:cs typeface="Arial" panose="020B0604020202020204" pitchFamily="34" charset="0"/>
                        </a:rPr>
                        <a:t>th</a:t>
                      </a:r>
                      <a:r>
                        <a:rPr lang="en-US" sz="1000" b="1" dirty="0">
                          <a:latin typeface="Arial" panose="020B0604020202020204" pitchFamily="34" charset="0"/>
                          <a:cs typeface="Arial" panose="020B0604020202020204" pitchFamily="34" charset="0"/>
                        </a:rPr>
                        <a:t> 2018</a:t>
                      </a:r>
                    </a:p>
                  </a:txBody>
                  <a:tcPr marT="45688" marB="45688"/>
                </a:tc>
                <a:tc>
                  <a:txBody>
                    <a:bodyPr/>
                    <a:lstStyle/>
                    <a:p>
                      <a:pPr algn="ctr"/>
                      <a:r>
                        <a:rPr lang="en-US" sz="1000" b="1" dirty="0">
                          <a:latin typeface="Arial" panose="020B0604020202020204" pitchFamily="34" charset="0"/>
                          <a:cs typeface="Arial" panose="020B0604020202020204" pitchFamily="34" charset="0"/>
                        </a:rPr>
                        <a:t>60</a:t>
                      </a:r>
                    </a:p>
                  </a:txBody>
                  <a:tcPr marT="45688" marB="45688"/>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b="1" dirty="0">
                          <a:latin typeface="Arial" panose="020B0604020202020204" pitchFamily="34" charset="0"/>
                          <a:cs typeface="Arial" panose="020B0604020202020204" pitchFamily="34" charset="0"/>
                        </a:rPr>
                        <a:t>Comments were addressed and Resolved</a:t>
                      </a:r>
                    </a:p>
                  </a:txBody>
                  <a:tcPr marT="45688" marB="45688"/>
                </a:tc>
                <a:tc>
                  <a:txBody>
                    <a:bodyPr/>
                    <a:lstStyle/>
                    <a:p>
                      <a:pPr algn="ctr"/>
                      <a:r>
                        <a:rPr lang="en-US" sz="1000" b="1" dirty="0">
                          <a:solidFill>
                            <a:schemeClr val="tx1"/>
                          </a:solidFill>
                          <a:latin typeface="Arial" panose="020B0604020202020204" pitchFamily="34" charset="0"/>
                          <a:cs typeface="Arial" panose="020B0604020202020204" pitchFamily="34" charset="0"/>
                        </a:rPr>
                        <a:t>61.54%</a:t>
                      </a:r>
                    </a:p>
                  </a:txBody>
                  <a:tcPr marT="45688" marB="45688"/>
                </a:tc>
                <a:tc>
                  <a:txBody>
                    <a:bodyPr/>
                    <a:lstStyle/>
                    <a:p>
                      <a:pPr marL="0" algn="ctr" defTabSz="914400" rtl="0" eaLnBrk="1" latinLnBrk="0" hangingPunct="1"/>
                      <a:r>
                        <a:rPr lang="en-US" sz="1000" b="1" kern="1200" dirty="0">
                          <a:solidFill>
                            <a:schemeClr val="tx1"/>
                          </a:solidFill>
                          <a:latin typeface="Arial" panose="020B0604020202020204" pitchFamily="34" charset="0"/>
                          <a:ea typeface="+mn-ea"/>
                          <a:cs typeface="Arial" panose="020B0604020202020204" pitchFamily="34" charset="0"/>
                        </a:rPr>
                        <a:t>60%</a:t>
                      </a:r>
                    </a:p>
                  </a:txBody>
                  <a:tcPr marT="45688" marB="45688"/>
                </a:tc>
                <a:tc>
                  <a:txBody>
                    <a:bodyPr/>
                    <a:lstStyle/>
                    <a:p>
                      <a:pPr algn="ctr"/>
                      <a:r>
                        <a:rPr lang="en-US" sz="1000" b="1" dirty="0">
                          <a:latin typeface="Arial" panose="020B0604020202020204" pitchFamily="34" charset="0"/>
                          <a:cs typeface="Arial" panose="020B0604020202020204" pitchFamily="34" charset="0"/>
                        </a:rPr>
                        <a:t>P802.22 Draft v4.0 </a:t>
                      </a:r>
                      <a:r>
                        <a:rPr lang="en-US" sz="1000" b="1" baseline="0" dirty="0">
                          <a:latin typeface="Arial" panose="020B0604020202020204" pitchFamily="34" charset="0"/>
                          <a:cs typeface="Arial" panose="020B0604020202020204" pitchFamily="34" charset="0"/>
                        </a:rPr>
                        <a:t> prepared</a:t>
                      </a:r>
                      <a:endParaRPr lang="en-US" sz="1000" b="1" dirty="0">
                        <a:latin typeface="Arial" panose="020B0604020202020204" pitchFamily="34" charset="0"/>
                        <a:cs typeface="Arial" panose="020B0604020202020204" pitchFamily="34" charset="0"/>
                      </a:endParaRPr>
                    </a:p>
                  </a:txBody>
                  <a:tcPr marT="45688" marB="45688"/>
                </a:tc>
                <a:extLst>
                  <a:ext uri="{0D108BD9-81ED-4DB2-BD59-A6C34878D82A}">
                    <a16:rowId xmlns:a16="http://schemas.microsoft.com/office/drawing/2014/main" val="10003"/>
                  </a:ext>
                </a:extLst>
              </a:tr>
              <a:tr h="73138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b="1" dirty="0">
                          <a:latin typeface="Arial" panose="020B0604020202020204" pitchFamily="34" charset="0"/>
                          <a:cs typeface="Arial" panose="020B0604020202020204" pitchFamily="34" charset="0"/>
                        </a:rPr>
                        <a:t>WG LB #4</a:t>
                      </a:r>
                    </a:p>
                    <a:p>
                      <a:pPr marL="0" marR="0" indent="0" algn="ctr" defTabSz="914400" rtl="0" eaLnBrk="1" fontAlgn="auto" latinLnBrk="0" hangingPunct="1">
                        <a:lnSpc>
                          <a:spcPct val="100000"/>
                        </a:lnSpc>
                        <a:spcBef>
                          <a:spcPts val="0"/>
                        </a:spcBef>
                        <a:spcAft>
                          <a:spcPts val="0"/>
                        </a:spcAft>
                        <a:buClrTx/>
                        <a:buSzTx/>
                        <a:buFontTx/>
                        <a:buNone/>
                        <a:tabLst/>
                        <a:defRPr/>
                      </a:pPr>
                      <a:r>
                        <a:rPr lang="en-US" sz="1000" b="1" dirty="0">
                          <a:latin typeface="Arial" panose="020B0604020202020204" pitchFamily="34" charset="0"/>
                          <a:cs typeface="Arial" panose="020B0604020202020204" pitchFamily="34" charset="0"/>
                        </a:rPr>
                        <a:t>(P802.22.3 Draft 4.0)</a:t>
                      </a:r>
                    </a:p>
                  </a:txBody>
                  <a:tcPr marT="45688" marB="45688"/>
                </a:tc>
                <a:tc>
                  <a:txBody>
                    <a:bodyPr/>
                    <a:lstStyle/>
                    <a:p>
                      <a:pPr algn="ctr"/>
                      <a:r>
                        <a:rPr lang="en-US" sz="1000" b="1" dirty="0">
                          <a:latin typeface="Arial" panose="020B0604020202020204" pitchFamily="34" charset="0"/>
                          <a:cs typeface="Arial" panose="020B0604020202020204" pitchFamily="34" charset="0"/>
                        </a:rPr>
                        <a:t>October 2nd  2018 to October 31</a:t>
                      </a:r>
                      <a:r>
                        <a:rPr lang="en-US" sz="1000" b="1" baseline="30000" dirty="0">
                          <a:latin typeface="Arial" panose="020B0604020202020204" pitchFamily="34" charset="0"/>
                          <a:cs typeface="Arial" panose="020B0604020202020204" pitchFamily="34" charset="0"/>
                        </a:rPr>
                        <a:t>st</a:t>
                      </a:r>
                      <a:r>
                        <a:rPr lang="en-US" sz="1000" b="1" dirty="0">
                          <a:latin typeface="Arial" panose="020B0604020202020204" pitchFamily="34" charset="0"/>
                          <a:cs typeface="Arial" panose="020B0604020202020204" pitchFamily="34" charset="0"/>
                        </a:rPr>
                        <a:t> 2018</a:t>
                      </a:r>
                    </a:p>
                  </a:txBody>
                  <a:tcPr marT="45688" marB="45688"/>
                </a:tc>
                <a:tc>
                  <a:txBody>
                    <a:bodyPr/>
                    <a:lstStyle/>
                    <a:p>
                      <a:pPr algn="ctr"/>
                      <a:r>
                        <a:rPr lang="en-US" sz="1000" b="1" dirty="0">
                          <a:latin typeface="Arial" panose="020B0604020202020204" pitchFamily="34" charset="0"/>
                          <a:cs typeface="Arial" panose="020B0604020202020204" pitchFamily="34" charset="0"/>
                        </a:rPr>
                        <a:t>72</a:t>
                      </a:r>
                    </a:p>
                  </a:txBody>
                  <a:tcPr marT="45688" marB="45688"/>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b="1" dirty="0">
                          <a:latin typeface="Arial" panose="020B0604020202020204" pitchFamily="34" charset="0"/>
                          <a:cs typeface="Arial" panose="020B0604020202020204" pitchFamily="34" charset="0"/>
                        </a:rPr>
                        <a:t>Comments were</a:t>
                      </a:r>
                      <a:r>
                        <a:rPr lang="en-US" sz="1000" b="1" baseline="0" dirty="0">
                          <a:latin typeface="Arial" panose="020B0604020202020204" pitchFamily="34" charset="0"/>
                          <a:cs typeface="Arial" panose="020B0604020202020204" pitchFamily="34" charset="0"/>
                        </a:rPr>
                        <a:t> addressed and resolved</a:t>
                      </a:r>
                      <a:endParaRPr lang="en-US" sz="1000" b="1" dirty="0">
                        <a:latin typeface="Arial" panose="020B0604020202020204" pitchFamily="34" charset="0"/>
                        <a:cs typeface="Arial" panose="020B0604020202020204" pitchFamily="34" charset="0"/>
                      </a:endParaRPr>
                    </a:p>
                  </a:txBody>
                  <a:tcPr marT="45688" marB="45688"/>
                </a:tc>
                <a:tc>
                  <a:txBody>
                    <a:bodyPr/>
                    <a:lstStyle/>
                    <a:p>
                      <a:pPr algn="ctr"/>
                      <a:r>
                        <a:rPr lang="en-US" sz="1000" b="1" dirty="0">
                          <a:solidFill>
                            <a:schemeClr val="tx1"/>
                          </a:solidFill>
                          <a:latin typeface="Arial" panose="020B0604020202020204" pitchFamily="34" charset="0"/>
                          <a:cs typeface="Arial" panose="020B0604020202020204" pitchFamily="34" charset="0"/>
                        </a:rPr>
                        <a:t>73%</a:t>
                      </a:r>
                    </a:p>
                  </a:txBody>
                  <a:tcPr marT="45688" marB="45688"/>
                </a:tc>
                <a:tc>
                  <a:txBody>
                    <a:bodyPr/>
                    <a:lstStyle/>
                    <a:p>
                      <a:pPr marL="0" algn="ctr" defTabSz="914400" rtl="0" eaLnBrk="1" latinLnBrk="0" hangingPunct="1"/>
                      <a:r>
                        <a:rPr lang="en-US" sz="1000" b="1" kern="1200" dirty="0">
                          <a:solidFill>
                            <a:schemeClr val="tx1"/>
                          </a:solidFill>
                          <a:latin typeface="Arial" panose="020B0604020202020204" pitchFamily="34" charset="0"/>
                          <a:ea typeface="+mn-ea"/>
                          <a:cs typeface="Arial" panose="020B0604020202020204" pitchFamily="34" charset="0"/>
                        </a:rPr>
                        <a:t>71%</a:t>
                      </a:r>
                    </a:p>
                  </a:txBody>
                  <a:tcPr marT="45688" marB="45688"/>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dirty="0">
                          <a:latin typeface="Arial" panose="020B0604020202020204" pitchFamily="34" charset="0"/>
                          <a:cs typeface="Arial" panose="020B0604020202020204" pitchFamily="34" charset="0"/>
                        </a:rPr>
                        <a:t>P802.22 Draft v5.0 </a:t>
                      </a:r>
                      <a:r>
                        <a:rPr lang="en-US" sz="1000" b="1" baseline="0" dirty="0">
                          <a:latin typeface="Arial" panose="020B0604020202020204" pitchFamily="34" charset="0"/>
                          <a:cs typeface="Arial" panose="020B0604020202020204" pitchFamily="34" charset="0"/>
                        </a:rPr>
                        <a:t>prepared</a:t>
                      </a:r>
                      <a:endParaRPr lang="en-US" sz="1000" b="1" dirty="0">
                        <a:latin typeface="Arial" panose="020B0604020202020204" pitchFamily="34" charset="0"/>
                        <a:cs typeface="Arial" panose="020B0604020202020204" pitchFamily="34" charset="0"/>
                      </a:endParaRPr>
                    </a:p>
                    <a:p>
                      <a:pPr algn="ctr"/>
                      <a:endParaRPr lang="en-US" sz="1000" b="1" dirty="0">
                        <a:latin typeface="Arial" panose="020B0604020202020204" pitchFamily="34" charset="0"/>
                        <a:cs typeface="Arial" panose="020B0604020202020204" pitchFamily="34" charset="0"/>
                      </a:endParaRPr>
                    </a:p>
                  </a:txBody>
                  <a:tcPr marT="45688" marB="45688"/>
                </a:tc>
                <a:extLst>
                  <a:ext uri="{0D108BD9-81ED-4DB2-BD59-A6C34878D82A}">
                    <a16:rowId xmlns:a16="http://schemas.microsoft.com/office/drawing/2014/main" val="287359437"/>
                  </a:ext>
                </a:extLst>
              </a:tr>
              <a:tr h="73138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b="1" dirty="0">
                          <a:latin typeface="Arial" panose="020B0604020202020204" pitchFamily="34" charset="0"/>
                          <a:cs typeface="Arial" panose="020B0604020202020204" pitchFamily="34" charset="0"/>
                        </a:rPr>
                        <a:t>WG LB #5</a:t>
                      </a:r>
                    </a:p>
                    <a:p>
                      <a:pPr marL="0" marR="0" indent="0" algn="ctr" defTabSz="914400" rtl="0" eaLnBrk="1" fontAlgn="auto" latinLnBrk="0" hangingPunct="1">
                        <a:lnSpc>
                          <a:spcPct val="100000"/>
                        </a:lnSpc>
                        <a:spcBef>
                          <a:spcPts val="0"/>
                        </a:spcBef>
                        <a:spcAft>
                          <a:spcPts val="0"/>
                        </a:spcAft>
                        <a:buClrTx/>
                        <a:buSzTx/>
                        <a:buFontTx/>
                        <a:buNone/>
                        <a:tabLst/>
                        <a:defRPr/>
                      </a:pPr>
                      <a:r>
                        <a:rPr lang="en-US" sz="1000" b="1" dirty="0">
                          <a:latin typeface="Arial" panose="020B0604020202020204" pitchFamily="34" charset="0"/>
                          <a:cs typeface="Arial" panose="020B0604020202020204" pitchFamily="34" charset="0"/>
                        </a:rPr>
                        <a:t>(P802.22.3 Draft 5.0)</a:t>
                      </a:r>
                    </a:p>
                  </a:txBody>
                  <a:tcPr marT="45688" marB="45688"/>
                </a:tc>
                <a:tc>
                  <a:txBody>
                    <a:bodyPr/>
                    <a:lstStyle/>
                    <a:p>
                      <a:pPr algn="ctr"/>
                      <a:r>
                        <a:rPr lang="en-US" sz="1000" b="1" dirty="0">
                          <a:latin typeface="Arial" panose="020B0604020202020204" pitchFamily="34" charset="0"/>
                          <a:cs typeface="Arial" panose="020B0604020202020204" pitchFamily="34" charset="0"/>
                        </a:rPr>
                        <a:t>Feb 18</a:t>
                      </a:r>
                      <a:r>
                        <a:rPr lang="en-US" sz="1000" b="1" baseline="30000" dirty="0">
                          <a:latin typeface="Arial" panose="020B0604020202020204" pitchFamily="34" charset="0"/>
                          <a:cs typeface="Arial" panose="020B0604020202020204" pitchFamily="34" charset="0"/>
                        </a:rPr>
                        <a:t>th</a:t>
                      </a:r>
                      <a:r>
                        <a:rPr lang="en-US" sz="1000" b="1" dirty="0">
                          <a:latin typeface="Arial" panose="020B0604020202020204" pitchFamily="34" charset="0"/>
                          <a:cs typeface="Arial" panose="020B0604020202020204" pitchFamily="34" charset="0"/>
                        </a:rPr>
                        <a:t> 2019 to March 20</a:t>
                      </a:r>
                      <a:r>
                        <a:rPr lang="en-US" sz="1000" b="1" baseline="30000" dirty="0">
                          <a:latin typeface="Arial" panose="020B0604020202020204" pitchFamily="34" charset="0"/>
                          <a:cs typeface="Arial" panose="020B0604020202020204" pitchFamily="34" charset="0"/>
                        </a:rPr>
                        <a:t>th</a:t>
                      </a:r>
                      <a:r>
                        <a:rPr lang="en-US" sz="1000" b="1" dirty="0">
                          <a:latin typeface="Arial" panose="020B0604020202020204" pitchFamily="34" charset="0"/>
                          <a:cs typeface="Arial" panose="020B0604020202020204" pitchFamily="34" charset="0"/>
                        </a:rPr>
                        <a:t> 2019</a:t>
                      </a:r>
                    </a:p>
                  </a:txBody>
                  <a:tcPr marT="45688" marB="45688"/>
                </a:tc>
                <a:tc>
                  <a:txBody>
                    <a:bodyPr/>
                    <a:lstStyle/>
                    <a:p>
                      <a:pPr algn="ctr"/>
                      <a:r>
                        <a:rPr lang="en-US" sz="1000" b="1" dirty="0">
                          <a:latin typeface="Arial" panose="020B0604020202020204" pitchFamily="34" charset="0"/>
                          <a:cs typeface="Arial" panose="020B0604020202020204" pitchFamily="34" charset="0"/>
                        </a:rPr>
                        <a:t>55 </a:t>
                      </a:r>
                    </a:p>
                    <a:p>
                      <a:pPr algn="ctr"/>
                      <a:r>
                        <a:rPr lang="en-US" sz="1000" b="1" dirty="0">
                          <a:solidFill>
                            <a:srgbClr val="00B050"/>
                          </a:solidFill>
                          <a:latin typeface="Arial" panose="020B0604020202020204" pitchFamily="34" charset="0"/>
                          <a:cs typeface="Arial" panose="020B0604020202020204" pitchFamily="34" charset="0"/>
                        </a:rPr>
                        <a:t>NO MUST BE SATISFIED COMMENTS</a:t>
                      </a:r>
                    </a:p>
                  </a:txBody>
                  <a:tcPr marT="45688" marB="45688"/>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b="1" dirty="0">
                          <a:latin typeface="Arial" panose="020B0604020202020204" pitchFamily="34" charset="0"/>
                          <a:cs typeface="Arial" panose="020B0604020202020204" pitchFamily="34" charset="0"/>
                        </a:rPr>
                        <a:t>Comments were</a:t>
                      </a:r>
                      <a:r>
                        <a:rPr lang="en-US" sz="1000" b="1" baseline="0" dirty="0">
                          <a:latin typeface="Arial" panose="020B0604020202020204" pitchFamily="34" charset="0"/>
                          <a:cs typeface="Arial" panose="020B0604020202020204" pitchFamily="34" charset="0"/>
                        </a:rPr>
                        <a:t> addressed and resolved</a:t>
                      </a:r>
                      <a:endParaRPr lang="en-US" sz="1000" b="1" dirty="0">
                        <a:latin typeface="Arial" panose="020B0604020202020204" pitchFamily="34" charset="0"/>
                        <a:cs typeface="Arial" panose="020B0604020202020204" pitchFamily="34" charset="0"/>
                      </a:endParaRPr>
                    </a:p>
                  </a:txBody>
                  <a:tcPr marT="45688" marB="45688"/>
                </a:tc>
                <a:tc>
                  <a:txBody>
                    <a:bodyPr/>
                    <a:lstStyle/>
                    <a:p>
                      <a:pPr algn="ctr"/>
                      <a:r>
                        <a:rPr lang="en-US" sz="1000" b="1" dirty="0">
                          <a:solidFill>
                            <a:schemeClr val="tx1"/>
                          </a:solidFill>
                          <a:latin typeface="Arial" panose="020B0604020202020204" pitchFamily="34" charset="0"/>
                          <a:cs typeface="Arial" panose="020B0604020202020204" pitchFamily="34" charset="0"/>
                        </a:rPr>
                        <a:t>75%</a:t>
                      </a:r>
                    </a:p>
                    <a:p>
                      <a:pPr algn="ctr"/>
                      <a:r>
                        <a:rPr lang="en-US" sz="1000" b="1" dirty="0">
                          <a:solidFill>
                            <a:schemeClr val="tx1"/>
                          </a:solidFill>
                          <a:latin typeface="Arial" panose="020B0604020202020204" pitchFamily="34" charset="0"/>
                          <a:cs typeface="Arial" panose="020B0604020202020204" pitchFamily="34" charset="0"/>
                        </a:rPr>
                        <a:t>9 yes</a:t>
                      </a:r>
                    </a:p>
                    <a:p>
                      <a:pPr algn="ctr"/>
                      <a:r>
                        <a:rPr lang="en-US" sz="1000" b="1" dirty="0">
                          <a:solidFill>
                            <a:schemeClr val="tx1"/>
                          </a:solidFill>
                          <a:latin typeface="Arial" panose="020B0604020202020204" pitchFamily="34" charset="0"/>
                          <a:cs typeface="Arial" panose="020B0604020202020204" pitchFamily="34" charset="0"/>
                        </a:rPr>
                        <a:t>9 returned</a:t>
                      </a:r>
                    </a:p>
                    <a:p>
                      <a:pPr algn="ctr"/>
                      <a:r>
                        <a:rPr lang="en-US" sz="1000" b="1" dirty="0">
                          <a:solidFill>
                            <a:schemeClr val="tx1"/>
                          </a:solidFill>
                          <a:latin typeface="Arial" panose="020B0604020202020204" pitchFamily="34" charset="0"/>
                          <a:cs typeface="Arial" panose="020B0604020202020204" pitchFamily="34" charset="0"/>
                        </a:rPr>
                        <a:t>12 voters</a:t>
                      </a:r>
                    </a:p>
                  </a:txBody>
                  <a:tcPr marT="45688" marB="45688"/>
                </a:tc>
                <a:tc>
                  <a:txBody>
                    <a:bodyPr/>
                    <a:lstStyle/>
                    <a:p>
                      <a:pPr marL="0" algn="ctr" defTabSz="914400" rtl="0" eaLnBrk="1" latinLnBrk="0" hangingPunct="1"/>
                      <a:r>
                        <a:rPr lang="en-US" sz="1000" b="1" kern="1200" dirty="0">
                          <a:solidFill>
                            <a:schemeClr val="tx1"/>
                          </a:solidFill>
                          <a:latin typeface="Arial" panose="020B0604020202020204" pitchFamily="34" charset="0"/>
                          <a:ea typeface="+mn-ea"/>
                          <a:cs typeface="Arial" panose="020B0604020202020204" pitchFamily="34" charset="0"/>
                        </a:rPr>
                        <a:t>100%</a:t>
                      </a:r>
                    </a:p>
                  </a:txBody>
                  <a:tcPr marT="45688" marB="45688"/>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1" dirty="0">
                          <a:latin typeface="Arial" panose="020B0604020202020204" pitchFamily="34" charset="0"/>
                          <a:cs typeface="Arial" panose="020B0604020202020204" pitchFamily="34" charset="0"/>
                        </a:rPr>
                        <a:t>P802.15.22.3 Draft v6.0 </a:t>
                      </a:r>
                      <a:r>
                        <a:rPr lang="en-US" sz="1000" b="1" baseline="0" dirty="0">
                          <a:latin typeface="Arial" panose="020B0604020202020204" pitchFamily="34" charset="0"/>
                          <a:cs typeface="Arial" panose="020B0604020202020204" pitchFamily="34" charset="0"/>
                        </a:rPr>
                        <a:t>prepared to start the Sponsor Ballot</a:t>
                      </a:r>
                      <a:endParaRPr lang="en-US" sz="1000" b="1" dirty="0">
                        <a:latin typeface="Arial" panose="020B0604020202020204" pitchFamily="34" charset="0"/>
                        <a:cs typeface="Arial" panose="020B0604020202020204" pitchFamily="34" charset="0"/>
                      </a:endParaRPr>
                    </a:p>
                  </a:txBody>
                  <a:tcPr marT="45688" marB="45688"/>
                </a:tc>
                <a:extLst>
                  <a:ext uri="{0D108BD9-81ED-4DB2-BD59-A6C34878D82A}">
                    <a16:rowId xmlns:a16="http://schemas.microsoft.com/office/drawing/2014/main" val="2315652510"/>
                  </a:ext>
                </a:extLst>
              </a:tr>
            </a:tbl>
          </a:graphicData>
        </a:graphic>
      </p:graphicFrame>
      <p:sp>
        <p:nvSpPr>
          <p:cNvPr id="2" name="Slide Number Placeholder 1">
            <a:extLst>
              <a:ext uri="{FF2B5EF4-FFF2-40B4-BE49-F238E27FC236}">
                <a16:creationId xmlns:a16="http://schemas.microsoft.com/office/drawing/2014/main" id="{851A03CE-9360-A646-AB6A-D9E727522AA8}"/>
              </a:ext>
            </a:extLst>
          </p:cNvPr>
          <p:cNvSpPr>
            <a:spLocks noGrp="1"/>
          </p:cNvSpPr>
          <p:nvPr>
            <p:ph type="sldNum" sz="quarter" idx="12"/>
          </p:nvPr>
        </p:nvSpPr>
        <p:spPr/>
        <p:txBody>
          <a:bodyPr/>
          <a:lstStyle/>
          <a:p>
            <a:pPr>
              <a:defRPr/>
            </a:pPr>
            <a:r>
              <a:rPr lang="en-US" dirty="0"/>
              <a:t>Slide </a:t>
            </a:r>
            <a:fld id="{7415733E-E371-8944-98C6-8B637C4A033A}" type="slidenum">
              <a:rPr lang="en-US" smtClean="0"/>
              <a:pPr>
                <a:defRPr/>
              </a:pPr>
              <a:t>35</a:t>
            </a:fld>
            <a:endParaRPr lang="en-US" dirty="0"/>
          </a:p>
        </p:txBody>
      </p:sp>
    </p:spTree>
    <p:extLst>
      <p:ext uri="{BB962C8B-B14F-4D97-AF65-F5344CB8AC3E}">
        <p14:creationId xmlns:p14="http://schemas.microsoft.com/office/powerpoint/2010/main" val="213021435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kern="0" dirty="0">
                <a:solidFill>
                  <a:srgbClr val="006600"/>
                </a:solidFill>
                <a:latin typeface="Arial Narrow" panose="020B0606020202030204" pitchFamily="34" charset="0"/>
              </a:rPr>
              <a:t>IEEE P802.22.3 Spectrum Characterization and Occupancy to Sponsor Ballot</a:t>
            </a:r>
            <a:endParaRPr lang="en-US" dirty="0"/>
          </a:p>
        </p:txBody>
      </p:sp>
      <p:sp>
        <p:nvSpPr>
          <p:cNvPr id="3" name="Content Placeholder 2"/>
          <p:cNvSpPr>
            <a:spLocks noGrp="1"/>
          </p:cNvSpPr>
          <p:nvPr>
            <p:ph idx="1"/>
          </p:nvPr>
        </p:nvSpPr>
        <p:spPr>
          <a:xfrm>
            <a:off x="228600" y="1981200"/>
            <a:ext cx="8686800" cy="4114800"/>
          </a:xfrm>
        </p:spPr>
        <p:txBody>
          <a:bodyPr/>
          <a:lstStyle/>
          <a:p>
            <a:r>
              <a:rPr lang="en-US" sz="2800" dirty="0"/>
              <a:t>Last Ballot on D5 was unanimous</a:t>
            </a:r>
          </a:p>
          <a:p>
            <a:r>
              <a:rPr lang="en-US" sz="2800" dirty="0"/>
              <a:t>MEC review successfully completed</a:t>
            </a:r>
          </a:p>
          <a:p>
            <a:r>
              <a:rPr lang="en-US" sz="2800" dirty="0"/>
              <a:t>All 55 (non MBS) comments rejected</a:t>
            </a:r>
          </a:p>
          <a:p>
            <a:r>
              <a:rPr lang="en-US" sz="2800" dirty="0"/>
              <a:t>An unchanged draft D5 would go to Sponsor Ballot</a:t>
            </a:r>
          </a:p>
          <a:p>
            <a:r>
              <a:rPr lang="en-US" sz="2800" dirty="0"/>
              <a:t>Comment Resolution Spreadsheet can be found at: </a:t>
            </a:r>
            <a:r>
              <a:rPr lang="en-US" sz="2800" dirty="0">
                <a:hlinkClick r:id="rId2"/>
              </a:rPr>
              <a:t>https://mentor.ieee.org/802.22/dcn/19/22-19-0029-00-0003-802-22-3-draft-5-ballot-resolution.xlsx</a:t>
            </a:r>
            <a:endParaRPr lang="en-US" sz="2800" dirty="0"/>
          </a:p>
        </p:txBody>
      </p:sp>
      <p:sp>
        <p:nvSpPr>
          <p:cNvPr id="4" name="Footer Placeholder 3"/>
          <p:cNvSpPr>
            <a:spLocks noGrp="1"/>
          </p:cNvSpPr>
          <p:nvPr>
            <p:ph type="ftr" sz="quarter" idx="10"/>
          </p:nvPr>
        </p:nvSpPr>
        <p:spPr>
          <a:xfrm>
            <a:off x="5562600" y="6479361"/>
            <a:ext cx="3200400" cy="215444"/>
          </a:xfrm>
        </p:spPr>
        <p:txBody>
          <a:bodyPr/>
          <a:lstStyle/>
          <a:p>
            <a:pPr>
              <a:defRPr/>
            </a:pPr>
            <a:r>
              <a:rPr lang="en-US" dirty="0"/>
              <a:t>&lt;</a:t>
            </a:r>
            <a:r>
              <a:rPr lang="en-US" b="0" dirty="0"/>
              <a:t>Pat Kinney&gt;, &lt;Kinney Consulting LLC</a:t>
            </a:r>
            <a:r>
              <a:rPr lang="en-US" dirty="0"/>
              <a:t>&gt;</a:t>
            </a:r>
          </a:p>
        </p:txBody>
      </p:sp>
      <p:sp>
        <p:nvSpPr>
          <p:cNvPr id="6" name="Date Placeholder 5"/>
          <p:cNvSpPr>
            <a:spLocks noGrp="1"/>
          </p:cNvSpPr>
          <p:nvPr>
            <p:ph type="dt" sz="quarter" idx="12"/>
          </p:nvPr>
        </p:nvSpPr>
        <p:spPr>
          <a:xfrm>
            <a:off x="420687" y="152400"/>
            <a:ext cx="530225" cy="182562"/>
          </a:xfrm>
        </p:spPr>
        <p:txBody>
          <a:bodyPr/>
          <a:lstStyle/>
          <a:p>
            <a:pPr>
              <a:defRPr/>
            </a:pPr>
            <a:r>
              <a:rPr lang="en-US" dirty="0"/>
              <a:t>&lt;Sept 2020&gt;</a:t>
            </a:r>
          </a:p>
        </p:txBody>
      </p:sp>
      <p:sp>
        <p:nvSpPr>
          <p:cNvPr id="7" name="Slide Number Placeholder 6">
            <a:extLst>
              <a:ext uri="{FF2B5EF4-FFF2-40B4-BE49-F238E27FC236}">
                <a16:creationId xmlns:a16="http://schemas.microsoft.com/office/drawing/2014/main" id="{7392194D-2B18-8944-BFC1-0915DFB1A62B}"/>
              </a:ext>
            </a:extLst>
          </p:cNvPr>
          <p:cNvSpPr>
            <a:spLocks noGrp="1"/>
          </p:cNvSpPr>
          <p:nvPr>
            <p:ph type="sldNum" sz="quarter" idx="12"/>
          </p:nvPr>
        </p:nvSpPr>
        <p:spPr>
          <a:xfrm>
            <a:off x="4191000" y="6527483"/>
            <a:ext cx="530225" cy="182562"/>
          </a:xfrm>
        </p:spPr>
        <p:txBody>
          <a:bodyPr/>
          <a:lstStyle/>
          <a:p>
            <a:pPr>
              <a:defRPr/>
            </a:pPr>
            <a:r>
              <a:rPr lang="en-US" dirty="0"/>
              <a:t>Slide </a:t>
            </a:r>
            <a:fld id="{7415733E-E371-8944-98C6-8B637C4A033A}" type="slidenum">
              <a:rPr lang="en-US" smtClean="0"/>
              <a:pPr>
                <a:defRPr/>
              </a:pPr>
              <a:t>36</a:t>
            </a:fld>
            <a:endParaRPr lang="en-US" dirty="0"/>
          </a:p>
        </p:txBody>
      </p:sp>
    </p:spTree>
    <p:extLst>
      <p:ext uri="{BB962C8B-B14F-4D97-AF65-F5344CB8AC3E}">
        <p14:creationId xmlns:p14="http://schemas.microsoft.com/office/powerpoint/2010/main" val="286693369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kern="0" dirty="0">
                <a:solidFill>
                  <a:srgbClr val="006600"/>
                </a:solidFill>
                <a:latin typeface="Arial Narrow" panose="020B0606020202030204" pitchFamily="34" charset="0"/>
              </a:rPr>
              <a:t>IEEE P802.22.3 Spectrum Characterization and Occupancy to Sponsor Ballot</a:t>
            </a:r>
            <a:endParaRPr lang="en-US" dirty="0"/>
          </a:p>
        </p:txBody>
      </p:sp>
      <p:sp>
        <p:nvSpPr>
          <p:cNvPr id="3" name="Content Placeholder 2"/>
          <p:cNvSpPr>
            <a:spLocks noGrp="1"/>
          </p:cNvSpPr>
          <p:nvPr>
            <p:ph idx="1"/>
          </p:nvPr>
        </p:nvSpPr>
        <p:spPr>
          <a:xfrm>
            <a:off x="685800" y="1981200"/>
            <a:ext cx="7772400" cy="4343400"/>
          </a:xfrm>
        </p:spPr>
        <p:txBody>
          <a:bodyPr/>
          <a:lstStyle/>
          <a:p>
            <a:pPr marL="0" indent="0">
              <a:buNone/>
            </a:pPr>
            <a:r>
              <a:rPr lang="en-US" dirty="0"/>
              <a:t>Motion</a:t>
            </a:r>
          </a:p>
          <a:p>
            <a:r>
              <a:rPr lang="en-US" dirty="0"/>
              <a:t>Approve sending 802.15.22.3 D05 to SA Ballot</a:t>
            </a:r>
            <a:br>
              <a:rPr lang="en-US" dirty="0"/>
            </a:br>
            <a:r>
              <a:rPr lang="en-US" dirty="0"/>
              <a:t>Confirm the CSD for 802.15.22.3 in </a:t>
            </a:r>
            <a:r>
              <a:rPr lang="en-US" sz="1800" dirty="0">
                <a:hlinkClick r:id="rId2"/>
              </a:rPr>
              <a:t>https://mentor.ieee.org/802.22/dcn/19/22-19-0028-01-0003-updated-csd-for-p802-22-3-transfer-of-project-to-ieee-802-15-wg.docx</a:t>
            </a:r>
          </a:p>
          <a:p>
            <a:pPr marL="0" indent="0">
              <a:buNone/>
            </a:pPr>
            <a:r>
              <a:rPr lang="en-US" dirty="0"/>
              <a:t>(WG 26-0-2)</a:t>
            </a:r>
          </a:p>
          <a:p>
            <a:pPr marL="0" indent="0">
              <a:buNone/>
            </a:pPr>
            <a:r>
              <a:rPr lang="en-US" dirty="0"/>
              <a:t>Mover: Heile</a:t>
            </a:r>
          </a:p>
          <a:p>
            <a:pPr marL="0" indent="0">
              <a:buNone/>
            </a:pPr>
            <a:r>
              <a:rPr lang="en-US" dirty="0"/>
              <a:t>Second: </a:t>
            </a:r>
            <a:r>
              <a:rPr lang="en-US" dirty="0" err="1"/>
              <a:t>Mody</a:t>
            </a:r>
            <a:br>
              <a:rPr lang="en-US" dirty="0"/>
            </a:br>
            <a:endParaRPr lang="en-US" dirty="0"/>
          </a:p>
        </p:txBody>
      </p:sp>
      <p:sp>
        <p:nvSpPr>
          <p:cNvPr id="4" name="Footer Placeholder 3"/>
          <p:cNvSpPr>
            <a:spLocks noGrp="1"/>
          </p:cNvSpPr>
          <p:nvPr>
            <p:ph type="ftr" sz="quarter" idx="10"/>
          </p:nvPr>
        </p:nvSpPr>
        <p:spPr>
          <a:xfrm>
            <a:off x="5562600" y="6457771"/>
            <a:ext cx="3276600" cy="215444"/>
          </a:xfrm>
        </p:spPr>
        <p:txBody>
          <a:bodyPr/>
          <a:lstStyle/>
          <a:p>
            <a:pPr>
              <a:defRPr/>
            </a:pPr>
            <a:r>
              <a:rPr lang="en-US" dirty="0"/>
              <a:t>&lt;</a:t>
            </a:r>
            <a:r>
              <a:rPr lang="en-US" b="0" dirty="0"/>
              <a:t>Pat Kinney&gt;, &lt;Kinney Consulting LLC</a:t>
            </a:r>
            <a:r>
              <a:rPr lang="en-US" dirty="0"/>
              <a:t>&gt;</a:t>
            </a:r>
          </a:p>
        </p:txBody>
      </p:sp>
      <p:sp>
        <p:nvSpPr>
          <p:cNvPr id="6" name="Date Placeholder 5"/>
          <p:cNvSpPr>
            <a:spLocks noGrp="1"/>
          </p:cNvSpPr>
          <p:nvPr>
            <p:ph type="dt" sz="quarter" idx="12"/>
          </p:nvPr>
        </p:nvSpPr>
        <p:spPr>
          <a:xfrm>
            <a:off x="420687" y="215106"/>
            <a:ext cx="530225" cy="182562"/>
          </a:xfrm>
        </p:spPr>
        <p:txBody>
          <a:bodyPr/>
          <a:lstStyle/>
          <a:p>
            <a:pPr>
              <a:defRPr/>
            </a:pPr>
            <a:r>
              <a:rPr lang="en-US" dirty="0"/>
              <a:t>&lt;Sept 2020&gt;</a:t>
            </a:r>
          </a:p>
        </p:txBody>
      </p:sp>
      <p:sp>
        <p:nvSpPr>
          <p:cNvPr id="7" name="Slide Number Placeholder 6">
            <a:extLst>
              <a:ext uri="{FF2B5EF4-FFF2-40B4-BE49-F238E27FC236}">
                <a16:creationId xmlns:a16="http://schemas.microsoft.com/office/drawing/2014/main" id="{6943F0A0-F55E-7042-A6FE-A5FE17812420}"/>
              </a:ext>
            </a:extLst>
          </p:cNvPr>
          <p:cNvSpPr>
            <a:spLocks noGrp="1"/>
          </p:cNvSpPr>
          <p:nvPr>
            <p:ph type="sldNum" sz="quarter" idx="12"/>
          </p:nvPr>
        </p:nvSpPr>
        <p:spPr>
          <a:xfrm>
            <a:off x="4419600" y="6490653"/>
            <a:ext cx="530225" cy="182562"/>
          </a:xfrm>
        </p:spPr>
        <p:txBody>
          <a:bodyPr/>
          <a:lstStyle/>
          <a:p>
            <a:pPr>
              <a:defRPr/>
            </a:pPr>
            <a:r>
              <a:rPr lang="en-US" dirty="0"/>
              <a:t>Slide </a:t>
            </a:r>
            <a:fld id="{7415733E-E371-8944-98C6-8B637C4A033A}" type="slidenum">
              <a:rPr lang="en-US" smtClean="0"/>
              <a:pPr>
                <a:defRPr/>
              </a:pPr>
              <a:t>37</a:t>
            </a:fld>
            <a:endParaRPr lang="en-US" dirty="0"/>
          </a:p>
        </p:txBody>
      </p:sp>
    </p:spTree>
    <p:extLst>
      <p:ext uri="{BB962C8B-B14F-4D97-AF65-F5344CB8AC3E}">
        <p14:creationId xmlns:p14="http://schemas.microsoft.com/office/powerpoint/2010/main" val="32753495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52400" y="381000"/>
            <a:ext cx="7772400" cy="990600"/>
          </a:xfrm>
        </p:spPr>
        <p:txBody>
          <a:bodyPr/>
          <a:lstStyle/>
          <a:p>
            <a:r>
              <a:rPr lang="en-US" sz="3200" u="sng" dirty="0">
                <a:solidFill>
                  <a:schemeClr val="tx1"/>
                </a:solidFill>
                <a:latin typeface="Calibri" charset="0"/>
                <a:cs typeface="Calibri" charset="0"/>
              </a:rPr>
              <a:t>Ways to inform IEEE</a:t>
            </a:r>
            <a:endParaRPr lang="en-US" sz="3200" u="sng" dirty="0">
              <a:latin typeface="Arial" charset="0"/>
            </a:endParaRPr>
          </a:p>
        </p:txBody>
      </p:sp>
      <p:sp>
        <p:nvSpPr>
          <p:cNvPr id="9219" name="Rectangle 3"/>
          <p:cNvSpPr>
            <a:spLocks noGrp="1" noChangeArrowheads="1"/>
          </p:cNvSpPr>
          <p:nvPr>
            <p:ph type="body" idx="1"/>
          </p:nvPr>
        </p:nvSpPr>
        <p:spPr>
          <a:xfrm>
            <a:off x="228600" y="1295400"/>
            <a:ext cx="8610600" cy="3886200"/>
          </a:xfrm>
        </p:spPr>
        <p:txBody>
          <a:bodyPr/>
          <a:lstStyle/>
          <a:p>
            <a:pPr>
              <a:buSzPct val="150000"/>
              <a:buFont typeface="Arial" charset="0"/>
              <a:buChar char="•"/>
            </a:pPr>
            <a:r>
              <a:rPr lang="en-US" sz="2000" b="1" dirty="0">
                <a:solidFill>
                  <a:schemeClr val="tx1"/>
                </a:solidFill>
                <a:latin typeface="Calibri" charset="0"/>
                <a:cs typeface="Calibri" charset="0"/>
              </a:rPr>
              <a:t>Cause an LOA to be submitted to the IEEE-SA (</a:t>
            </a:r>
            <a:r>
              <a:rPr lang="en-US" sz="2000" b="1" dirty="0" err="1">
                <a:solidFill>
                  <a:schemeClr val="tx1"/>
                </a:solidFill>
                <a:latin typeface="Calibri" charset="0"/>
                <a:cs typeface="Calibri" charset="0"/>
              </a:rPr>
              <a:t>patcom@ieee.org</a:t>
            </a:r>
            <a:r>
              <a:rPr lang="en-US" sz="2000" b="1" dirty="0">
                <a:solidFill>
                  <a:schemeClr val="tx1"/>
                </a:solidFill>
                <a:latin typeface="Calibri" charset="0"/>
                <a:cs typeface="Calibri" charset="0"/>
              </a:rPr>
              <a:t>); or</a:t>
            </a:r>
          </a:p>
          <a:p>
            <a:pPr>
              <a:buSzPct val="150000"/>
              <a:buFont typeface="Monotype Sorts" charset="0"/>
              <a:buNone/>
            </a:pPr>
            <a:endParaRPr lang="en-US" sz="2000" b="1" dirty="0">
              <a:solidFill>
                <a:schemeClr val="tx1"/>
              </a:solidFill>
              <a:latin typeface="Calibri" charset="0"/>
              <a:cs typeface="Calibri" charset="0"/>
            </a:endParaRPr>
          </a:p>
          <a:p>
            <a:pPr>
              <a:buSzPct val="150000"/>
              <a:buFont typeface="Arial" charset="0"/>
              <a:buChar char="•"/>
            </a:pPr>
            <a:r>
              <a:rPr lang="en-US" sz="2000" b="1" dirty="0">
                <a:solidFill>
                  <a:schemeClr val="tx1"/>
                </a:solidFill>
                <a:latin typeface="Calibri" charset="0"/>
                <a:cs typeface="Calibri" charset="0"/>
              </a:rPr>
              <a:t>Provide the chair of this group with the identity of the holder(s) of any and all such claims as soon as possible; or</a:t>
            </a:r>
          </a:p>
          <a:p>
            <a:pPr>
              <a:buSzPct val="150000"/>
              <a:buFont typeface="Monotype Sorts" charset="0"/>
              <a:buNone/>
            </a:pPr>
            <a:endParaRPr lang="en-US" sz="2000" b="1" dirty="0">
              <a:solidFill>
                <a:schemeClr val="tx1"/>
              </a:solidFill>
              <a:latin typeface="Calibri" charset="0"/>
              <a:cs typeface="Calibri" charset="0"/>
            </a:endParaRPr>
          </a:p>
          <a:p>
            <a:pPr>
              <a:buSzPct val="150000"/>
              <a:buFont typeface="Arial" charset="0"/>
              <a:buChar char="•"/>
            </a:pPr>
            <a:r>
              <a:rPr lang="en-US" sz="2000" b="1" dirty="0">
                <a:solidFill>
                  <a:schemeClr val="tx1"/>
                </a:solidFill>
                <a:latin typeface="Calibri" charset="0"/>
                <a:cs typeface="Calibri" charset="0"/>
              </a:rPr>
              <a:t>Speak up now and respond to this Call for Potentially Essential Patents</a:t>
            </a:r>
          </a:p>
          <a:p>
            <a:pPr>
              <a:buFont typeface="Monotype Sorts" charset="0"/>
              <a:buNone/>
            </a:pPr>
            <a:r>
              <a:rPr lang="en-US" sz="2000" dirty="0">
                <a:solidFill>
                  <a:schemeClr val="tx1"/>
                </a:solidFill>
                <a:latin typeface="Calibri" charset="0"/>
                <a:cs typeface="Calibri"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sz="2000" dirty="0">
                <a:solidFill>
                  <a:schemeClr val="tx1"/>
                </a:solidFill>
                <a:latin typeface="Calibri" charset="0"/>
                <a:cs typeface="Calibri" charset="0"/>
              </a:rPr>
            </a:br>
            <a:endParaRPr lang="en-US" sz="2000" b="1" dirty="0">
              <a:solidFill>
                <a:schemeClr val="tx1"/>
              </a:solidFill>
              <a:latin typeface="Calibri" charset="0"/>
              <a:cs typeface="Calibri" charset="0"/>
            </a:endParaRPr>
          </a:p>
        </p:txBody>
      </p:sp>
      <p:sp>
        <p:nvSpPr>
          <p:cNvPr id="9220" name="Text Box 6"/>
          <p:cNvSpPr txBox="1">
            <a:spLocks noChangeArrowheads="1"/>
          </p:cNvSpPr>
          <p:nvPr/>
        </p:nvSpPr>
        <p:spPr bwMode="auto">
          <a:xfrm>
            <a:off x="152400" y="58674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#2</a:t>
            </a:r>
            <a:endParaRPr lang="en-US" sz="2400" dirty="0">
              <a:solidFill>
                <a:schemeClr val="tx1"/>
              </a:solidFill>
              <a:latin typeface="Times New Roman" charset="0"/>
            </a:endParaRPr>
          </a:p>
        </p:txBody>
      </p:sp>
      <p:sp>
        <p:nvSpPr>
          <p:cNvPr id="2" name="Date Placeholder 1">
            <a:extLst>
              <a:ext uri="{FF2B5EF4-FFF2-40B4-BE49-F238E27FC236}">
                <a16:creationId xmlns:a16="http://schemas.microsoft.com/office/drawing/2014/main" id="{014BA362-610B-0E40-AFE2-54EE34F03E35}"/>
              </a:ext>
            </a:extLst>
          </p:cNvPr>
          <p:cNvSpPr>
            <a:spLocks noGrp="1"/>
          </p:cNvSpPr>
          <p:nvPr>
            <p:ph type="dt" sz="half" idx="10"/>
          </p:nvPr>
        </p:nvSpPr>
        <p:spPr/>
        <p:txBody>
          <a:bodyPr/>
          <a:lstStyle/>
          <a:p>
            <a:pPr>
              <a:defRPr/>
            </a:pPr>
            <a:r>
              <a:rPr lang="en-US"/>
              <a:t>&lt;Sept 2020&gt;</a:t>
            </a:r>
            <a:endParaRPr lang="en-US" dirty="0"/>
          </a:p>
        </p:txBody>
      </p:sp>
      <p:sp>
        <p:nvSpPr>
          <p:cNvPr id="3" name="Footer Placeholder 2">
            <a:extLst>
              <a:ext uri="{FF2B5EF4-FFF2-40B4-BE49-F238E27FC236}">
                <a16:creationId xmlns:a16="http://schemas.microsoft.com/office/drawing/2014/main" id="{8402A8CE-B4CC-5D4D-AC98-0CEA8A30E21B}"/>
              </a:ext>
            </a:extLst>
          </p:cNvPr>
          <p:cNvSpPr>
            <a:spLocks noGrp="1"/>
          </p:cNvSpPr>
          <p:nvPr>
            <p:ph type="ftr" sz="quarter" idx="11"/>
          </p:nvPr>
        </p:nvSpPr>
        <p:spPr/>
        <p:txBody>
          <a:bodyPr/>
          <a:lstStyle/>
          <a:p>
            <a:pPr>
              <a:defRPr/>
            </a:pPr>
            <a:r>
              <a:rPr lang="en-US"/>
              <a:t>&lt;Pat Kinney&gt;, &lt;Kinney Consulting LLC&gt;</a:t>
            </a:r>
          </a:p>
        </p:txBody>
      </p:sp>
      <p:sp>
        <p:nvSpPr>
          <p:cNvPr id="5" name="Slide Number Placeholder 4">
            <a:extLst>
              <a:ext uri="{FF2B5EF4-FFF2-40B4-BE49-F238E27FC236}">
                <a16:creationId xmlns:a16="http://schemas.microsoft.com/office/drawing/2014/main" id="{3E25E23A-0981-CE47-A16D-80E73873B6FD}"/>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26988"/>
            <a:ext cx="8686800" cy="1143000"/>
          </a:xfrm>
        </p:spPr>
        <p:txBody>
          <a:bodyPr/>
          <a:lstStyle/>
          <a:p>
            <a:r>
              <a:rPr lang="en-US" sz="3200" u="sng">
                <a:solidFill>
                  <a:schemeClr val="tx1"/>
                </a:solidFill>
                <a:latin typeface="Calibri" charset="0"/>
                <a:cs typeface="Calibri" charset="0"/>
              </a:rPr>
              <a:t>Other guidelines for IEEE WG meetings</a:t>
            </a:r>
            <a:endParaRPr lang="en-US" sz="3200">
              <a:latin typeface="Arial" charset="0"/>
            </a:endParaRPr>
          </a:p>
        </p:txBody>
      </p:sp>
      <p:sp>
        <p:nvSpPr>
          <p:cNvPr id="10243" name="Rectangle 1027"/>
          <p:cNvSpPr>
            <a:spLocks noGrp="1" noChangeArrowheads="1"/>
          </p:cNvSpPr>
          <p:nvPr>
            <p:ph type="body" idx="1"/>
          </p:nvPr>
        </p:nvSpPr>
        <p:spPr>
          <a:xfrm>
            <a:off x="685800" y="1143000"/>
            <a:ext cx="7772400" cy="4114800"/>
          </a:xfrm>
        </p:spPr>
        <p:txBody>
          <a:bodyPr/>
          <a:lstStyle/>
          <a:p>
            <a:pPr>
              <a:lnSpc>
                <a:spcPct val="80000"/>
              </a:lnSpc>
              <a:spcAft>
                <a:spcPct val="40000"/>
              </a:spcAft>
              <a:buSzPct val="150000"/>
              <a:buFont typeface="Arial" charset="0"/>
              <a:buChar char="•"/>
            </a:pPr>
            <a:r>
              <a:rPr lang="en-US" sz="2000" b="1">
                <a:solidFill>
                  <a:schemeClr val="tx1"/>
                </a:solidFill>
                <a:latin typeface="Calibri" charset="0"/>
                <a:cs typeface="Calibri" charset="0"/>
              </a:rPr>
              <a:t>All IEEE-SA standards meetings shall be conducted in compliance with all applicable laws, including antitrust and competition laws. </a:t>
            </a: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discuss the interpretation, validity, or essentiality of patents/patent claims. </a:t>
            </a: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discuss specific license rates, terms, or conditions.</a:t>
            </a:r>
          </a:p>
          <a:p>
            <a:pPr lvl="2">
              <a:lnSpc>
                <a:spcPct val="80000"/>
              </a:lnSpc>
              <a:spcAft>
                <a:spcPct val="40000"/>
              </a:spcAft>
              <a:buSzPct val="150000"/>
              <a:buFont typeface="Arial" charset="0"/>
              <a:buChar char="•"/>
            </a:pPr>
            <a:r>
              <a:rPr lang="en-US" sz="1600">
                <a:solidFill>
                  <a:schemeClr val="tx1"/>
                </a:solidFill>
                <a:latin typeface="Calibri" charset="0"/>
                <a:cs typeface="Calibri"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charset="0"/>
              <a:buChar char="•"/>
            </a:pPr>
            <a:r>
              <a:rPr lang="en-GB" sz="1600" b="1">
                <a:solidFill>
                  <a:schemeClr val="tx1"/>
                </a:solidFill>
                <a:latin typeface="Calibri" charset="0"/>
                <a:cs typeface="Calibri" charset="0"/>
              </a:rPr>
              <a:t>Technical considerations remain the primary focus</a:t>
            </a:r>
            <a:endParaRPr lang="en-US" sz="1600" b="1">
              <a:solidFill>
                <a:schemeClr val="tx1"/>
              </a:solidFill>
              <a:latin typeface="Calibri" charset="0"/>
              <a:cs typeface="Calibri" charset="0"/>
            </a:endParaRP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discuss or engage in the fixing of product prices, allocation of customers, or division of sales markets.</a:t>
            </a: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discuss the status or substance of ongoing or threatened litigation.</a:t>
            </a:r>
          </a:p>
          <a:p>
            <a:pPr lvl="1">
              <a:lnSpc>
                <a:spcPct val="80000"/>
              </a:lnSpc>
              <a:spcAft>
                <a:spcPct val="40000"/>
              </a:spcAft>
              <a:buSzPct val="150000"/>
              <a:buFont typeface="Arial" charset="0"/>
              <a:buChar char="•"/>
            </a:pPr>
            <a:r>
              <a:rPr lang="en-US" sz="1800" b="1">
                <a:solidFill>
                  <a:schemeClr val="tx1"/>
                </a:solidFill>
                <a:latin typeface="Calibri" charset="0"/>
                <a:cs typeface="Calibri" charset="0"/>
              </a:rPr>
              <a:t>Don’t be silent if inappropriate topics are discussed … do formally object.</a:t>
            </a:r>
          </a:p>
          <a:p>
            <a:pPr algn="ctr">
              <a:lnSpc>
                <a:spcPct val="80000"/>
              </a:lnSpc>
              <a:buFont typeface="Monotype Sorts" charset="0"/>
              <a:buNone/>
            </a:pPr>
            <a:r>
              <a:rPr lang="en-US" sz="1000" b="1">
                <a:solidFill>
                  <a:schemeClr val="tx1"/>
                </a:solidFill>
                <a:latin typeface="Calibri" charset="0"/>
                <a:cs typeface="Calibri" charset="0"/>
              </a:rPr>
              <a:t>---------------------------------------------------------------   </a:t>
            </a:r>
            <a:endParaRPr lang="en-US" sz="1400" b="1">
              <a:solidFill>
                <a:schemeClr val="tx1"/>
              </a:solidFill>
              <a:latin typeface="Calibri" charset="0"/>
              <a:cs typeface="Calibri" charset="0"/>
            </a:endParaRPr>
          </a:p>
          <a:p>
            <a:pPr algn="ctr">
              <a:lnSpc>
                <a:spcPct val="80000"/>
              </a:lnSpc>
              <a:buFont typeface="Monotype Sorts" charset="0"/>
              <a:buNone/>
            </a:pPr>
            <a:r>
              <a:rPr lang="en-US" sz="1400" b="1">
                <a:solidFill>
                  <a:schemeClr val="tx1"/>
                </a:solidFill>
                <a:latin typeface="Calibri" charset="0"/>
                <a:cs typeface="Calibri" charset="0"/>
              </a:rPr>
              <a:t>For more details, see </a:t>
            </a:r>
            <a:r>
              <a:rPr lang="en-US" sz="1400" b="1" i="1">
                <a:solidFill>
                  <a:schemeClr val="tx1"/>
                </a:solidFill>
                <a:latin typeface="Calibri" charset="0"/>
                <a:cs typeface="Calibri" charset="0"/>
              </a:rPr>
              <a:t>IEEE-SA Standards Board Operations Manual</a:t>
            </a:r>
            <a:r>
              <a:rPr lang="en-US" sz="1400" b="1">
                <a:solidFill>
                  <a:schemeClr val="tx1"/>
                </a:solidFill>
                <a:latin typeface="Calibri" charset="0"/>
                <a:cs typeface="Calibri" charset="0"/>
              </a:rPr>
              <a:t>, clause 5.3.10 and </a:t>
            </a:r>
            <a:br>
              <a:rPr lang="en-US" sz="1400" b="1">
                <a:solidFill>
                  <a:schemeClr val="tx1"/>
                </a:solidFill>
                <a:latin typeface="Calibri" charset="0"/>
                <a:cs typeface="Calibri" charset="0"/>
              </a:rPr>
            </a:br>
            <a:r>
              <a:rPr lang="en-US" sz="1400" b="1" i="1">
                <a:solidFill>
                  <a:schemeClr val="tx1"/>
                </a:solidFill>
                <a:latin typeface="Calibri" charset="0"/>
                <a:cs typeface="Calibri" charset="0"/>
              </a:rPr>
              <a:t>Antitrust and Competition Policy: What You Need to Know </a:t>
            </a:r>
            <a:r>
              <a:rPr lang="en-US" sz="1400" b="1">
                <a:solidFill>
                  <a:schemeClr val="tx1"/>
                </a:solidFill>
                <a:latin typeface="Calibri" charset="0"/>
                <a:cs typeface="Calibri" charset="0"/>
              </a:rPr>
              <a:t>at http://standards.ieee.org/develop/policies/antitrust.pdf</a:t>
            </a:r>
          </a:p>
        </p:txBody>
      </p:sp>
      <p:sp>
        <p:nvSpPr>
          <p:cNvPr id="10244" name="Text Box 1028"/>
          <p:cNvSpPr txBox="1">
            <a:spLocks noChangeArrowheads="1"/>
          </p:cNvSpPr>
          <p:nvPr/>
        </p:nvSpPr>
        <p:spPr bwMode="auto">
          <a:xfrm>
            <a:off x="76200" y="6019800"/>
            <a:ext cx="960438" cy="3698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#3</a:t>
            </a:r>
          </a:p>
        </p:txBody>
      </p:sp>
      <p:sp>
        <p:nvSpPr>
          <p:cNvPr id="2" name="Date Placeholder 1">
            <a:extLst>
              <a:ext uri="{FF2B5EF4-FFF2-40B4-BE49-F238E27FC236}">
                <a16:creationId xmlns:a16="http://schemas.microsoft.com/office/drawing/2014/main" id="{1A813C81-3207-994E-9996-7F7338F63514}"/>
              </a:ext>
            </a:extLst>
          </p:cNvPr>
          <p:cNvSpPr>
            <a:spLocks noGrp="1"/>
          </p:cNvSpPr>
          <p:nvPr>
            <p:ph type="dt" sz="half" idx="10"/>
          </p:nvPr>
        </p:nvSpPr>
        <p:spPr/>
        <p:txBody>
          <a:bodyPr/>
          <a:lstStyle/>
          <a:p>
            <a:pPr>
              <a:defRPr/>
            </a:pPr>
            <a:r>
              <a:rPr lang="en-US"/>
              <a:t>&lt;Sept 2020&gt;</a:t>
            </a:r>
            <a:endParaRPr lang="en-US" dirty="0"/>
          </a:p>
        </p:txBody>
      </p:sp>
      <p:sp>
        <p:nvSpPr>
          <p:cNvPr id="3" name="Footer Placeholder 2">
            <a:extLst>
              <a:ext uri="{FF2B5EF4-FFF2-40B4-BE49-F238E27FC236}">
                <a16:creationId xmlns:a16="http://schemas.microsoft.com/office/drawing/2014/main" id="{17A9F199-F8FC-C24E-A2F6-808F6ED70B13}"/>
              </a:ext>
            </a:extLst>
          </p:cNvPr>
          <p:cNvSpPr>
            <a:spLocks noGrp="1"/>
          </p:cNvSpPr>
          <p:nvPr>
            <p:ph type="ftr" sz="quarter" idx="11"/>
          </p:nvPr>
        </p:nvSpPr>
        <p:spPr/>
        <p:txBody>
          <a:bodyPr/>
          <a:lstStyle/>
          <a:p>
            <a:pPr>
              <a:defRPr/>
            </a:pPr>
            <a:r>
              <a:rPr lang="en-US"/>
              <a:t>&lt;Pat Kinney&gt;, &lt;Kinney Consulting LLC&gt;</a:t>
            </a:r>
          </a:p>
        </p:txBody>
      </p:sp>
      <p:sp>
        <p:nvSpPr>
          <p:cNvPr id="5" name="Slide Number Placeholder 4">
            <a:extLst>
              <a:ext uri="{FF2B5EF4-FFF2-40B4-BE49-F238E27FC236}">
                <a16:creationId xmlns:a16="http://schemas.microsoft.com/office/drawing/2014/main" id="{2E5E423D-BCF5-E247-8500-195C6C0DF8BB}"/>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304800"/>
            <a:ext cx="8458200" cy="609600"/>
          </a:xfrm>
        </p:spPr>
        <p:txBody>
          <a:bodyPr/>
          <a:lstStyle/>
          <a:p>
            <a:r>
              <a:rPr lang="en-GB" sz="3200" u="sng">
                <a:solidFill>
                  <a:schemeClr val="tx1"/>
                </a:solidFill>
                <a:latin typeface="Calibri" charset="0"/>
                <a:cs typeface="Calibri" charset="0"/>
              </a:rPr>
              <a:t>Patent-related information</a:t>
            </a:r>
            <a:endParaRPr lang="en-US" sz="3200" u="sng">
              <a:latin typeface="Arial" charset="0"/>
            </a:endParaRP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11268" name="Rectangle 4"/>
          <p:cNvSpPr>
            <a:spLocks noChangeArrowheads="1"/>
          </p:cNvSpPr>
          <p:nvPr/>
        </p:nvSpPr>
        <p:spPr bwMode="auto">
          <a:xfrm>
            <a:off x="304800" y="1066800"/>
            <a:ext cx="8229600" cy="5181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The patent policy and the procedures used to execute that policy are documented in the:</a:t>
            </a:r>
          </a:p>
          <a:p>
            <a:pPr marL="1143000" lvl="2" indent="-228600" eaLnBrk="0" hangingPunct="0">
              <a:lnSpc>
                <a:spcPct val="90000"/>
              </a:lnSpc>
              <a:spcBef>
                <a:spcPct val="20000"/>
              </a:spcBef>
              <a:buClr>
                <a:srgbClr val="CC3300"/>
              </a:buClr>
              <a:buSzPct val="150000"/>
              <a:buFont typeface="Arial" charset="0"/>
              <a:buChar char="•"/>
            </a:pPr>
            <a:r>
              <a:rPr lang="en-US" sz="2000" b="1" i="1">
                <a:latin typeface="Calibri" charset="0"/>
                <a:cs typeface="Calibri" charset="0"/>
              </a:rPr>
              <a:t>IEEE-SA Standards Board Bylaws</a:t>
            </a:r>
            <a:r>
              <a:rPr lang="en-US" sz="2000" b="1">
                <a:latin typeface="Calibri" charset="0"/>
                <a:cs typeface="Calibri" charset="0"/>
              </a:rPr>
              <a:t> </a:t>
            </a:r>
            <a:r>
              <a:rPr lang="en-US" sz="1600" b="1">
                <a:latin typeface="Calibri" charset="0"/>
                <a:cs typeface="Calibri" charset="0"/>
              </a:rPr>
              <a:t>(http://standards.ieee.org/develop/policies/bylaws/sect6-7.html#6) </a:t>
            </a:r>
          </a:p>
          <a:p>
            <a:pPr marL="1143000" lvl="2" indent="-228600" eaLnBrk="0" hangingPunct="0">
              <a:lnSpc>
                <a:spcPct val="90000"/>
              </a:lnSpc>
              <a:spcBef>
                <a:spcPct val="20000"/>
              </a:spcBef>
              <a:buClr>
                <a:srgbClr val="CC3300"/>
              </a:buClr>
              <a:buSzPct val="150000"/>
              <a:buFont typeface="Arial" charset="0"/>
              <a:buChar char="•"/>
            </a:pPr>
            <a:r>
              <a:rPr lang="en-US" sz="2000" b="1" i="1">
                <a:latin typeface="Calibri" charset="0"/>
                <a:cs typeface="Calibri" charset="0"/>
              </a:rPr>
              <a:t>IEEE-SA Standards Board Operations Manual</a:t>
            </a:r>
            <a:r>
              <a:rPr lang="en-US" sz="2000" b="1">
                <a:latin typeface="Calibri" charset="0"/>
                <a:cs typeface="Calibri" charset="0"/>
              </a:rPr>
              <a:t> </a:t>
            </a:r>
            <a:r>
              <a:rPr lang="en-US" sz="1600" b="1">
                <a:latin typeface="Calibri" charset="0"/>
                <a:cs typeface="Calibri" charset="0"/>
              </a:rPr>
              <a:t>(http://standards.ieee.org/develop/policies/opman/sect6.html#6.3)</a:t>
            </a:r>
          </a:p>
          <a:p>
            <a:pPr marL="630238" lvl="1" indent="-285750" eaLnBrk="0" hangingPunct="0">
              <a:lnSpc>
                <a:spcPct val="90000"/>
              </a:lnSpc>
              <a:spcBef>
                <a:spcPct val="20000"/>
              </a:spcBef>
              <a:buClr>
                <a:srgbClr val="CC3300"/>
              </a:buClr>
              <a:buSzPct val="50000"/>
              <a:buFont typeface="Monotype Sorts" charset="0"/>
              <a:buNone/>
            </a:pPr>
            <a:endParaRPr lang="en-US" sz="2000">
              <a:solidFill>
                <a:srgbClr val="000099"/>
              </a:solidFill>
              <a:latin typeface="Arial" charset="0"/>
            </a:endParaRP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Material about the patent policy is available at </a:t>
            </a:r>
          </a:p>
          <a:p>
            <a:pPr marL="630238" lvl="1" indent="-285750" eaLnBrk="0" hangingPunct="0">
              <a:lnSpc>
                <a:spcPct val="90000"/>
              </a:lnSpc>
              <a:buClr>
                <a:srgbClr val="CC3300"/>
              </a:buClr>
              <a:buSzPct val="50000"/>
              <a:buFont typeface="Monotype Sorts" charset="0"/>
              <a:buNone/>
            </a:pPr>
            <a:r>
              <a:rPr lang="en-US" sz="2000" b="1">
                <a:latin typeface="Calibri" charset="0"/>
                <a:cs typeface="Calibri" charset="0"/>
              </a:rPr>
              <a:t>	</a:t>
            </a:r>
            <a:r>
              <a:rPr lang="en-US" sz="2000" b="1" i="1">
                <a:latin typeface="Calibri" charset="0"/>
                <a:cs typeface="Calibri" charset="0"/>
              </a:rPr>
              <a:t>http://standards.ieee.org/about/sasb/patcom/materials.html</a:t>
            </a:r>
          </a:p>
          <a:p>
            <a:pPr marL="630238" lvl="1" indent="-285750" eaLnBrk="0" hangingPunct="0">
              <a:lnSpc>
                <a:spcPct val="90000"/>
              </a:lnSpc>
              <a:buClr>
                <a:srgbClr val="CC3300"/>
              </a:buClr>
              <a:buSzPct val="50000"/>
              <a:buFont typeface="Monotype Sorts" charset="0"/>
              <a:buNone/>
            </a:pPr>
            <a:endParaRPr lang="en-US" sz="2000" b="1" i="1">
              <a:latin typeface="Calibri" charset="0"/>
              <a:cs typeface="Calibri" charset="0"/>
            </a:endParaRPr>
          </a:p>
          <a:p>
            <a:pPr marL="630238" lvl="1" indent="-285750" eaLnBrk="0" hangingPunct="0">
              <a:lnSpc>
                <a:spcPct val="90000"/>
              </a:lnSpc>
              <a:buClr>
                <a:srgbClr val="CC3300"/>
              </a:buClr>
              <a:buSzPct val="50000"/>
              <a:buFont typeface="Monotype Sorts" charset="0"/>
              <a:buNone/>
            </a:pPr>
            <a:endParaRPr lang="en-US" sz="3200" b="1">
              <a:latin typeface="Calibri" charset="0"/>
              <a:cs typeface="Calibri" charset="0"/>
            </a:endParaRPr>
          </a:p>
          <a:p>
            <a:pPr marL="630238" lvl="1" indent="-285750" algn="ctr" eaLnBrk="0" hangingPunct="0">
              <a:lnSpc>
                <a:spcPct val="90000"/>
              </a:lnSpc>
              <a:buClr>
                <a:srgbClr val="CC3300"/>
              </a:buClr>
              <a:buSzPct val="50000"/>
              <a:buFont typeface="Monotype Sorts" charset="0"/>
              <a:buNone/>
            </a:pPr>
            <a:r>
              <a:rPr lang="en-US" sz="3200" b="1">
                <a:latin typeface="Calibri" charset="0"/>
                <a:cs typeface="Calibri" charset="0"/>
              </a:rPr>
              <a:t>	If you have questions, contact the IEEE-SA Standards Board Patent Committee Administrator at patcom@ieee.org</a:t>
            </a:r>
          </a:p>
          <a:p>
            <a:pPr marL="630238" lvl="1" indent="-285750" eaLnBrk="0" hangingPunct="0">
              <a:lnSpc>
                <a:spcPct val="90000"/>
              </a:lnSpc>
              <a:buClr>
                <a:srgbClr val="CC3300"/>
              </a:buClr>
              <a:buSzPct val="50000"/>
              <a:buFont typeface="Monotype Sorts" charset="0"/>
              <a:buNone/>
            </a:pPr>
            <a:endParaRPr lang="en-US" sz="2000" b="1" i="1">
              <a:latin typeface="Calibri" charset="0"/>
              <a:cs typeface="Calibri" charset="0"/>
            </a:endParaRPr>
          </a:p>
        </p:txBody>
      </p:sp>
      <p:sp>
        <p:nvSpPr>
          <p:cNvPr id="11269" name="Text Box 7"/>
          <p:cNvSpPr txBox="1">
            <a:spLocks noChangeArrowheads="1"/>
          </p:cNvSpPr>
          <p:nvPr/>
        </p:nvSpPr>
        <p:spPr bwMode="auto">
          <a:xfrm>
            <a:off x="152400" y="5943600"/>
            <a:ext cx="9525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#4</a:t>
            </a:r>
            <a:endParaRPr lang="en-US" sz="2400" dirty="0">
              <a:solidFill>
                <a:schemeClr val="tx1"/>
              </a:solidFill>
              <a:latin typeface="Times New Roman" charset="0"/>
            </a:endParaRPr>
          </a:p>
        </p:txBody>
      </p:sp>
      <p:sp>
        <p:nvSpPr>
          <p:cNvPr id="2" name="Date Placeholder 1">
            <a:extLst>
              <a:ext uri="{FF2B5EF4-FFF2-40B4-BE49-F238E27FC236}">
                <a16:creationId xmlns:a16="http://schemas.microsoft.com/office/drawing/2014/main" id="{37556183-7AA5-F743-8866-80F08A94B36B}"/>
              </a:ext>
            </a:extLst>
          </p:cNvPr>
          <p:cNvSpPr>
            <a:spLocks noGrp="1"/>
          </p:cNvSpPr>
          <p:nvPr>
            <p:ph type="dt" sz="half" idx="10"/>
          </p:nvPr>
        </p:nvSpPr>
        <p:spPr/>
        <p:txBody>
          <a:bodyPr/>
          <a:lstStyle/>
          <a:p>
            <a:pPr>
              <a:defRPr/>
            </a:pPr>
            <a:r>
              <a:rPr lang="en-US"/>
              <a:t>&lt;Sept 2020&gt;</a:t>
            </a:r>
            <a:endParaRPr lang="en-US" dirty="0"/>
          </a:p>
        </p:txBody>
      </p:sp>
      <p:sp>
        <p:nvSpPr>
          <p:cNvPr id="3" name="Footer Placeholder 2">
            <a:extLst>
              <a:ext uri="{FF2B5EF4-FFF2-40B4-BE49-F238E27FC236}">
                <a16:creationId xmlns:a16="http://schemas.microsoft.com/office/drawing/2014/main" id="{D84122DC-2FC8-7047-B05D-CA2EED2CF2F2}"/>
              </a:ext>
            </a:extLst>
          </p:cNvPr>
          <p:cNvSpPr>
            <a:spLocks noGrp="1"/>
          </p:cNvSpPr>
          <p:nvPr>
            <p:ph type="ftr" sz="quarter" idx="11"/>
          </p:nvPr>
        </p:nvSpPr>
        <p:spPr/>
        <p:txBody>
          <a:bodyPr/>
          <a:lstStyle/>
          <a:p>
            <a:pPr>
              <a:defRPr/>
            </a:pPr>
            <a:r>
              <a:rPr lang="en-US"/>
              <a:t>&lt;Pat Kinney&gt;, &lt;Kinney Consulting LLC&gt;</a:t>
            </a:r>
          </a:p>
        </p:txBody>
      </p:sp>
      <p:sp>
        <p:nvSpPr>
          <p:cNvPr id="5" name="Slide Number Placeholder 4">
            <a:extLst>
              <a:ext uri="{FF2B5EF4-FFF2-40B4-BE49-F238E27FC236}">
                <a16:creationId xmlns:a16="http://schemas.microsoft.com/office/drawing/2014/main" id="{01D48DBE-9A4F-C24E-9CAF-C5B7538CE6C3}"/>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6</a:t>
            </a:fld>
            <a:endParaRPr lang="en-US"/>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982588-92C3-CE46-86E4-B9304B6370F6}"/>
              </a:ext>
            </a:extLst>
          </p:cNvPr>
          <p:cNvSpPr>
            <a:spLocks noGrp="1"/>
          </p:cNvSpPr>
          <p:nvPr>
            <p:ph type="title"/>
          </p:nvPr>
        </p:nvSpPr>
        <p:spPr>
          <a:xfrm>
            <a:off x="632460" y="65087"/>
            <a:ext cx="7772400" cy="1066800"/>
          </a:xfrm>
        </p:spPr>
        <p:txBody>
          <a:bodyPr/>
          <a:lstStyle/>
          <a:p>
            <a:r>
              <a:rPr lang="en-US" dirty="0"/>
              <a:t>Moving Drafts to SA Ballots</a:t>
            </a:r>
          </a:p>
        </p:txBody>
      </p:sp>
      <p:sp>
        <p:nvSpPr>
          <p:cNvPr id="3" name="Content Placeholder 2">
            <a:extLst>
              <a:ext uri="{FF2B5EF4-FFF2-40B4-BE49-F238E27FC236}">
                <a16:creationId xmlns:a16="http://schemas.microsoft.com/office/drawing/2014/main" id="{D02FB1E2-19E8-BE42-ABDF-DC0338ED59DA}"/>
              </a:ext>
            </a:extLst>
          </p:cNvPr>
          <p:cNvSpPr>
            <a:spLocks noGrp="1"/>
          </p:cNvSpPr>
          <p:nvPr>
            <p:ph idx="1"/>
          </p:nvPr>
        </p:nvSpPr>
        <p:spPr>
          <a:xfrm>
            <a:off x="458788" y="911226"/>
            <a:ext cx="7772400" cy="5260974"/>
          </a:xfrm>
        </p:spPr>
        <p:txBody>
          <a:bodyPr/>
          <a:lstStyle/>
          <a:p>
            <a:pPr marL="0" indent="0">
              <a:buNone/>
            </a:pPr>
            <a:r>
              <a:rPr lang="en-US" dirty="0"/>
              <a:t>Background/Overview</a:t>
            </a:r>
          </a:p>
          <a:p>
            <a:pPr marL="0" indent="0">
              <a:buNone/>
            </a:pPr>
            <a:r>
              <a:rPr lang="en-US" dirty="0"/>
              <a:t>802.15 WG LB</a:t>
            </a:r>
          </a:p>
          <a:p>
            <a:pPr marL="0" indent="0">
              <a:buNone/>
            </a:pPr>
            <a:r>
              <a:rPr lang="en-US" dirty="0"/>
              <a:t>802 EC Package for SA Ballot</a:t>
            </a:r>
          </a:p>
          <a:p>
            <a:pPr marL="0" indent="0">
              <a:buNone/>
            </a:pPr>
            <a:r>
              <a:rPr lang="en-US" dirty="0"/>
              <a:t>SA Ballot Pool</a:t>
            </a:r>
          </a:p>
          <a:p>
            <a:pPr marL="0" indent="0">
              <a:buNone/>
            </a:pPr>
            <a:r>
              <a:rPr lang="en-US" dirty="0"/>
              <a:t>myProject’s Method of Running Ballots</a:t>
            </a:r>
          </a:p>
          <a:p>
            <a:pPr marL="0" indent="0">
              <a:buNone/>
            </a:pPr>
            <a:r>
              <a:rPr lang="en-US" dirty="0"/>
              <a:t>Comment Resolution</a:t>
            </a:r>
          </a:p>
          <a:p>
            <a:pPr marL="0" indent="0">
              <a:buNone/>
            </a:pPr>
            <a:r>
              <a:rPr lang="en-US" dirty="0"/>
              <a:t>SA Ballot Recirculation</a:t>
            </a:r>
          </a:p>
          <a:p>
            <a:pPr marL="0" indent="0">
              <a:buNone/>
            </a:pPr>
            <a:r>
              <a:rPr lang="en-US" dirty="0"/>
              <a:t>SA Ballot Conclusion</a:t>
            </a:r>
          </a:p>
          <a:p>
            <a:pPr marL="0" indent="0">
              <a:buNone/>
            </a:pPr>
            <a:r>
              <a:rPr lang="en-US" dirty="0"/>
              <a:t>Annexes</a:t>
            </a:r>
          </a:p>
        </p:txBody>
      </p:sp>
      <p:sp>
        <p:nvSpPr>
          <p:cNvPr id="4" name="Date Placeholder 3">
            <a:extLst>
              <a:ext uri="{FF2B5EF4-FFF2-40B4-BE49-F238E27FC236}">
                <a16:creationId xmlns:a16="http://schemas.microsoft.com/office/drawing/2014/main" id="{28412577-D917-664F-8799-0F5B55C04952}"/>
              </a:ext>
            </a:extLst>
          </p:cNvPr>
          <p:cNvSpPr>
            <a:spLocks noGrp="1"/>
          </p:cNvSpPr>
          <p:nvPr>
            <p:ph type="dt" sz="half" idx="10"/>
          </p:nvPr>
        </p:nvSpPr>
        <p:spPr/>
        <p:txBody>
          <a:bodyPr/>
          <a:lstStyle/>
          <a:p>
            <a:pPr>
              <a:defRPr/>
            </a:pPr>
            <a:r>
              <a:rPr lang="en-US"/>
              <a:t>&lt;Sept 2020&gt;</a:t>
            </a:r>
            <a:endParaRPr lang="en-US" dirty="0"/>
          </a:p>
        </p:txBody>
      </p:sp>
      <p:sp>
        <p:nvSpPr>
          <p:cNvPr id="5" name="Footer Placeholder 4">
            <a:extLst>
              <a:ext uri="{FF2B5EF4-FFF2-40B4-BE49-F238E27FC236}">
                <a16:creationId xmlns:a16="http://schemas.microsoft.com/office/drawing/2014/main" id="{CEFA5427-211D-9246-998D-8E35F230D7A1}"/>
              </a:ext>
            </a:extLst>
          </p:cNvPr>
          <p:cNvSpPr>
            <a:spLocks noGrp="1"/>
          </p:cNvSpPr>
          <p:nvPr>
            <p:ph type="ftr" sz="quarter" idx="11"/>
          </p:nvPr>
        </p:nvSpPr>
        <p:spPr/>
        <p:txBody>
          <a:bodyPr/>
          <a:lstStyle/>
          <a:p>
            <a:pPr>
              <a:defRPr/>
            </a:pPr>
            <a:r>
              <a:rPr lang="en-US"/>
              <a:t>&lt;Pat Kinney&gt;, &lt;Kinney Consulting LLC&gt;</a:t>
            </a:r>
          </a:p>
        </p:txBody>
      </p:sp>
      <p:sp>
        <p:nvSpPr>
          <p:cNvPr id="7" name="Slide Number Placeholder 6">
            <a:extLst>
              <a:ext uri="{FF2B5EF4-FFF2-40B4-BE49-F238E27FC236}">
                <a16:creationId xmlns:a16="http://schemas.microsoft.com/office/drawing/2014/main" id="{0FC37D61-3CDA-764C-BC9B-449B087D4E49}"/>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7</a:t>
            </a:fld>
            <a:endParaRPr lang="en-US"/>
          </a:p>
        </p:txBody>
      </p:sp>
    </p:spTree>
    <p:extLst>
      <p:ext uri="{BB962C8B-B14F-4D97-AF65-F5344CB8AC3E}">
        <p14:creationId xmlns:p14="http://schemas.microsoft.com/office/powerpoint/2010/main" val="11482276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FB8FEC-2117-6A4F-9A47-70BBC826E084}"/>
              </a:ext>
            </a:extLst>
          </p:cNvPr>
          <p:cNvSpPr>
            <a:spLocks noGrp="1"/>
          </p:cNvSpPr>
          <p:nvPr>
            <p:ph type="title"/>
          </p:nvPr>
        </p:nvSpPr>
        <p:spPr>
          <a:xfrm>
            <a:off x="609600" y="336550"/>
            <a:ext cx="7772400" cy="1066800"/>
          </a:xfrm>
        </p:spPr>
        <p:txBody>
          <a:bodyPr/>
          <a:lstStyle/>
          <a:p>
            <a:r>
              <a:rPr lang="en-US" dirty="0"/>
              <a:t>SA Ballot Background/Overview</a:t>
            </a:r>
          </a:p>
        </p:txBody>
      </p:sp>
      <p:sp>
        <p:nvSpPr>
          <p:cNvPr id="3" name="Content Placeholder 2">
            <a:extLst>
              <a:ext uri="{FF2B5EF4-FFF2-40B4-BE49-F238E27FC236}">
                <a16:creationId xmlns:a16="http://schemas.microsoft.com/office/drawing/2014/main" id="{AEEEEAA3-1017-054F-BB81-09542555C63C}"/>
              </a:ext>
            </a:extLst>
          </p:cNvPr>
          <p:cNvSpPr>
            <a:spLocks noGrp="1"/>
          </p:cNvSpPr>
          <p:nvPr>
            <p:ph idx="1"/>
          </p:nvPr>
        </p:nvSpPr>
        <p:spPr>
          <a:xfrm>
            <a:off x="381000" y="1219199"/>
            <a:ext cx="8458200" cy="5256213"/>
          </a:xfrm>
        </p:spPr>
        <p:txBody>
          <a:bodyPr/>
          <a:lstStyle/>
          <a:p>
            <a:r>
              <a:rPr lang="en-US" sz="2000" dirty="0"/>
              <a:t>Used to be called Sponsor Ballot</a:t>
            </a:r>
          </a:p>
          <a:p>
            <a:r>
              <a:rPr lang="en-US" sz="2000" dirty="0"/>
              <a:t>While the WG letter ballot only has voters from the WG (plus ex-officio EC voters), the Sponsor Ballot has a wider diversity of voters, consisting of any person who has expressed an interest in the subject matter and then applied for the rights to vote.</a:t>
            </a:r>
          </a:p>
          <a:p>
            <a:pPr marL="0" indent="0">
              <a:buNone/>
            </a:pPr>
            <a:r>
              <a:rPr lang="en-US" sz="2000" dirty="0"/>
              <a:t>The steps in going to SA Ballot are:</a:t>
            </a:r>
          </a:p>
          <a:p>
            <a:pPr marL="457200" indent="-457200">
              <a:buFont typeface="+mj-lt"/>
              <a:buAutoNum type="arabicPeriod"/>
            </a:pPr>
            <a:r>
              <a:rPr lang="en-US" sz="2000" dirty="0"/>
              <a:t>Complete WG LB</a:t>
            </a:r>
          </a:p>
          <a:p>
            <a:pPr marL="457200" indent="-457200">
              <a:buFont typeface="+mj-lt"/>
              <a:buAutoNum type="arabicPeriod"/>
            </a:pPr>
            <a:r>
              <a:rPr lang="en-US" sz="2000" dirty="0"/>
              <a:t>Submit to MEC approval</a:t>
            </a:r>
          </a:p>
          <a:p>
            <a:pPr marL="457200" indent="-457200">
              <a:buFont typeface="+mj-lt"/>
              <a:buAutoNum type="arabicPeriod"/>
            </a:pPr>
            <a:r>
              <a:rPr lang="en-US" sz="2000" dirty="0"/>
              <a:t>Open the SA Ballot pool invitations</a:t>
            </a:r>
          </a:p>
          <a:p>
            <a:pPr marL="457200" indent="-457200">
              <a:buFont typeface="+mj-lt"/>
              <a:buAutoNum type="arabicPeriod"/>
            </a:pPr>
            <a:r>
              <a:rPr lang="en-US" sz="2000" dirty="0"/>
              <a:t>WG motion to request EC for draft to go to SA Ballot</a:t>
            </a:r>
          </a:p>
          <a:p>
            <a:pPr marL="457200" indent="-457200">
              <a:buFont typeface="+mj-lt"/>
              <a:buAutoNum type="arabicPeriod"/>
            </a:pPr>
            <a:r>
              <a:rPr lang="en-US" sz="2000" dirty="0"/>
              <a:t>Verify SA Balloters are sufficiently diverse and inform P Nikolich</a:t>
            </a:r>
          </a:p>
          <a:p>
            <a:pPr marL="457200" indent="-457200">
              <a:buFont typeface="+mj-lt"/>
              <a:buAutoNum type="arabicPeriod"/>
            </a:pPr>
            <a:r>
              <a:rPr lang="en-US" sz="2000" dirty="0"/>
              <a:t>EC approval of SA Ballot</a:t>
            </a:r>
          </a:p>
          <a:p>
            <a:pPr marL="457200" indent="-457200">
              <a:buFont typeface="+mj-lt"/>
              <a:buAutoNum type="arabicPeriod"/>
            </a:pPr>
            <a:r>
              <a:rPr lang="en-US" sz="2000" dirty="0"/>
              <a:t>Upload draft and all other needed documents</a:t>
            </a:r>
          </a:p>
          <a:p>
            <a:pPr marL="457200" indent="-457200">
              <a:buFont typeface="+mj-lt"/>
              <a:buAutoNum type="arabicPeriod"/>
            </a:pPr>
            <a:r>
              <a:rPr lang="en-US" sz="2000" dirty="0"/>
              <a:t>Start SA Ballot</a:t>
            </a:r>
            <a:endParaRPr lang="en-US" sz="2400" dirty="0"/>
          </a:p>
          <a:p>
            <a:endParaRPr lang="en-US" dirty="0"/>
          </a:p>
          <a:p>
            <a:endParaRPr lang="en-US" dirty="0"/>
          </a:p>
        </p:txBody>
      </p:sp>
      <p:sp>
        <p:nvSpPr>
          <p:cNvPr id="4" name="Date Placeholder 3">
            <a:extLst>
              <a:ext uri="{FF2B5EF4-FFF2-40B4-BE49-F238E27FC236}">
                <a16:creationId xmlns:a16="http://schemas.microsoft.com/office/drawing/2014/main" id="{73ACED04-ABE6-574D-9AA5-398A7F449387}"/>
              </a:ext>
            </a:extLst>
          </p:cNvPr>
          <p:cNvSpPr>
            <a:spLocks noGrp="1"/>
          </p:cNvSpPr>
          <p:nvPr>
            <p:ph type="dt" sz="half" idx="10"/>
          </p:nvPr>
        </p:nvSpPr>
        <p:spPr/>
        <p:txBody>
          <a:bodyPr/>
          <a:lstStyle/>
          <a:p>
            <a:pPr>
              <a:defRPr/>
            </a:pPr>
            <a:r>
              <a:rPr lang="en-US"/>
              <a:t>&lt;Sept 2020&gt;</a:t>
            </a:r>
            <a:endParaRPr lang="en-US" dirty="0"/>
          </a:p>
        </p:txBody>
      </p:sp>
      <p:sp>
        <p:nvSpPr>
          <p:cNvPr id="5" name="Footer Placeholder 4">
            <a:extLst>
              <a:ext uri="{FF2B5EF4-FFF2-40B4-BE49-F238E27FC236}">
                <a16:creationId xmlns:a16="http://schemas.microsoft.com/office/drawing/2014/main" id="{BA8EFEA5-828C-7C44-8E40-9AD413522CE0}"/>
              </a:ext>
            </a:extLst>
          </p:cNvPr>
          <p:cNvSpPr>
            <a:spLocks noGrp="1"/>
          </p:cNvSpPr>
          <p:nvPr>
            <p:ph type="ftr" sz="quarter" idx="11"/>
          </p:nvPr>
        </p:nvSpPr>
        <p:spPr/>
        <p:txBody>
          <a:bodyPr/>
          <a:lstStyle/>
          <a:p>
            <a:pPr>
              <a:defRPr/>
            </a:pPr>
            <a:r>
              <a:rPr lang="en-US"/>
              <a:t>&lt;Pat Kinney&gt;, &lt;Kinney Consulting LLC&gt;</a:t>
            </a:r>
          </a:p>
        </p:txBody>
      </p:sp>
      <p:sp>
        <p:nvSpPr>
          <p:cNvPr id="7" name="Slide Number Placeholder 6">
            <a:extLst>
              <a:ext uri="{FF2B5EF4-FFF2-40B4-BE49-F238E27FC236}">
                <a16:creationId xmlns:a16="http://schemas.microsoft.com/office/drawing/2014/main" id="{BB04F184-A2F4-934A-91A3-87C52797E16D}"/>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8</a:t>
            </a:fld>
            <a:endParaRPr lang="en-US"/>
          </a:p>
        </p:txBody>
      </p:sp>
    </p:spTree>
    <p:extLst>
      <p:ext uri="{BB962C8B-B14F-4D97-AF65-F5344CB8AC3E}">
        <p14:creationId xmlns:p14="http://schemas.microsoft.com/office/powerpoint/2010/main" val="2182674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8C31B9-01CF-E24E-A066-EBF89D5B60D8}"/>
              </a:ext>
            </a:extLst>
          </p:cNvPr>
          <p:cNvSpPr>
            <a:spLocks noGrp="1"/>
          </p:cNvSpPr>
          <p:nvPr>
            <p:ph type="title"/>
          </p:nvPr>
        </p:nvSpPr>
        <p:spPr>
          <a:xfrm>
            <a:off x="670560" y="76200"/>
            <a:ext cx="7772400" cy="1066800"/>
          </a:xfrm>
        </p:spPr>
        <p:txBody>
          <a:bodyPr/>
          <a:lstStyle/>
          <a:p>
            <a:r>
              <a:rPr lang="en-US" dirty="0"/>
              <a:t>802.15 WG Letter Ballot</a:t>
            </a:r>
          </a:p>
        </p:txBody>
      </p:sp>
      <p:sp>
        <p:nvSpPr>
          <p:cNvPr id="3" name="Content Placeholder 2">
            <a:extLst>
              <a:ext uri="{FF2B5EF4-FFF2-40B4-BE49-F238E27FC236}">
                <a16:creationId xmlns:a16="http://schemas.microsoft.com/office/drawing/2014/main" id="{319A8B8B-3241-E74B-B0BE-1ACB9C43516F}"/>
              </a:ext>
            </a:extLst>
          </p:cNvPr>
          <p:cNvSpPr>
            <a:spLocks noGrp="1"/>
          </p:cNvSpPr>
          <p:nvPr>
            <p:ph idx="1"/>
          </p:nvPr>
        </p:nvSpPr>
        <p:spPr>
          <a:xfrm>
            <a:off x="130334" y="914400"/>
            <a:ext cx="8852852" cy="5486400"/>
          </a:xfrm>
        </p:spPr>
        <p:txBody>
          <a:bodyPr/>
          <a:lstStyle/>
          <a:p>
            <a:r>
              <a:rPr lang="en-US" sz="1600" dirty="0"/>
              <a:t>For a letter ballot on a draft standard to be valid and complete:</a:t>
            </a:r>
          </a:p>
          <a:p>
            <a:pPr lvl="1"/>
            <a:r>
              <a:rPr lang="en-US" sz="1400" dirty="0"/>
              <a:t>The response time for a Working Group letter ballot on a draft shall be at least thirty days. However, for recirculation ballots the response time shall be at least fifteen days.</a:t>
            </a:r>
          </a:p>
          <a:p>
            <a:pPr lvl="1"/>
            <a:r>
              <a:rPr lang="en-US" sz="1400" dirty="0"/>
              <a:t>A majority of all the voting members of the Working Group must have responded Approve, Do Not Approve, or Abstain. </a:t>
            </a:r>
          </a:p>
          <a:p>
            <a:pPr lvl="1"/>
            <a:r>
              <a:rPr lang="en-US" sz="1400" dirty="0"/>
              <a:t>Of the voting members responding Approve and Do Not Approve, a minimum supermajority of 75% must have voted approve.</a:t>
            </a:r>
          </a:p>
          <a:p>
            <a:pPr lvl="1"/>
            <a:r>
              <a:rPr lang="en-US" sz="1400" dirty="0"/>
              <a:t>Comment resolution, </a:t>
            </a:r>
            <a:r>
              <a:rPr lang="en-US" sz="1400" dirty="0" err="1"/>
              <a:t>recirculations</a:t>
            </a:r>
            <a:r>
              <a:rPr lang="en-US" sz="1400" dirty="0"/>
              <a:t>, etc. should be consistent with Sponsor ballot rules and 5.4.3.2 of the IEEE-SA Standards Board Operations Manual (SASB OM).</a:t>
            </a:r>
          </a:p>
          <a:p>
            <a:r>
              <a:rPr lang="en-US" sz="1600" dirty="0"/>
              <a:t>Submission of a draft standard or a revised standard to the 802 EC shall be accompanied by any outstanding negative votes and a statement of why these unresolved negative votes could not be resolved.</a:t>
            </a:r>
          </a:p>
          <a:p>
            <a:pPr lvl="1"/>
            <a:r>
              <a:rPr lang="en-US" sz="1400" dirty="0"/>
              <a:t>Where a voter has accepted some comment resolutions and rejected others, only the comments of which the voter has not accepted resolution should be presented.</a:t>
            </a:r>
          </a:p>
          <a:p>
            <a:r>
              <a:rPr lang="en-US" sz="1600" dirty="0"/>
              <a:t>WG approval to move a draft to SA Ballot requires a 75% supermajority vote</a:t>
            </a:r>
          </a:p>
          <a:p>
            <a:r>
              <a:rPr lang="en-US" sz="1600" dirty="0"/>
              <a:t>Motions requesting conditional approval to forward when the prior ballot has closed shall be accompanied by: </a:t>
            </a:r>
          </a:p>
          <a:p>
            <a:pPr lvl="1"/>
            <a:r>
              <a:rPr lang="en-US" sz="1400" dirty="0"/>
              <a:t>Date the ballot closed</a:t>
            </a:r>
          </a:p>
          <a:p>
            <a:pPr lvl="1"/>
            <a:r>
              <a:rPr lang="en-US" sz="1400" dirty="0"/>
              <a:t>Vote tally including Approve, Disapprove and Abstain votes</a:t>
            </a:r>
          </a:p>
          <a:p>
            <a:pPr lvl="1"/>
            <a:r>
              <a:rPr lang="en-US" sz="1400" dirty="0"/>
              <a:t>Comments that support the remaining disapprove votes and Working Group responses.</a:t>
            </a:r>
          </a:p>
          <a:p>
            <a:pPr lvl="1"/>
            <a:r>
              <a:rPr lang="en-US" sz="1400" dirty="0"/>
              <a:t>Schedule for recirculation ballot and resolution meeting.</a:t>
            </a:r>
          </a:p>
        </p:txBody>
      </p:sp>
      <p:sp>
        <p:nvSpPr>
          <p:cNvPr id="4" name="Date Placeholder 3">
            <a:extLst>
              <a:ext uri="{FF2B5EF4-FFF2-40B4-BE49-F238E27FC236}">
                <a16:creationId xmlns:a16="http://schemas.microsoft.com/office/drawing/2014/main" id="{A35497B5-6C38-2A49-9C24-0B680C8CDB26}"/>
              </a:ext>
            </a:extLst>
          </p:cNvPr>
          <p:cNvSpPr>
            <a:spLocks noGrp="1"/>
          </p:cNvSpPr>
          <p:nvPr>
            <p:ph type="dt" sz="half" idx="10"/>
          </p:nvPr>
        </p:nvSpPr>
        <p:spPr/>
        <p:txBody>
          <a:bodyPr/>
          <a:lstStyle/>
          <a:p>
            <a:pPr>
              <a:defRPr/>
            </a:pPr>
            <a:r>
              <a:rPr lang="en-US"/>
              <a:t>&lt;Sept 2020&gt;</a:t>
            </a:r>
            <a:endParaRPr lang="en-US" dirty="0"/>
          </a:p>
        </p:txBody>
      </p:sp>
      <p:sp>
        <p:nvSpPr>
          <p:cNvPr id="5" name="Footer Placeholder 4">
            <a:extLst>
              <a:ext uri="{FF2B5EF4-FFF2-40B4-BE49-F238E27FC236}">
                <a16:creationId xmlns:a16="http://schemas.microsoft.com/office/drawing/2014/main" id="{A5547C07-F135-9C48-9E79-179D7BBCD11A}"/>
              </a:ext>
            </a:extLst>
          </p:cNvPr>
          <p:cNvSpPr>
            <a:spLocks noGrp="1"/>
          </p:cNvSpPr>
          <p:nvPr>
            <p:ph type="ftr" sz="quarter" idx="11"/>
          </p:nvPr>
        </p:nvSpPr>
        <p:spPr/>
        <p:txBody>
          <a:bodyPr/>
          <a:lstStyle/>
          <a:p>
            <a:pPr>
              <a:defRPr/>
            </a:pPr>
            <a:r>
              <a:rPr lang="en-US"/>
              <a:t>&lt;Pat Kinney&gt;, &lt;Kinney Consulting LLC&gt;</a:t>
            </a:r>
          </a:p>
        </p:txBody>
      </p:sp>
      <p:sp>
        <p:nvSpPr>
          <p:cNvPr id="7" name="Slide Number Placeholder 6">
            <a:extLst>
              <a:ext uri="{FF2B5EF4-FFF2-40B4-BE49-F238E27FC236}">
                <a16:creationId xmlns:a16="http://schemas.microsoft.com/office/drawing/2014/main" id="{F7261FB0-266C-8F41-ACBC-AB2556590747}"/>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9</a:t>
            </a:fld>
            <a:endParaRPr lang="en-US"/>
          </a:p>
        </p:txBody>
      </p:sp>
    </p:spTree>
    <p:extLst>
      <p:ext uri="{BB962C8B-B14F-4D97-AF65-F5344CB8AC3E}">
        <p14:creationId xmlns:p14="http://schemas.microsoft.com/office/powerpoint/2010/main" val="4172597354"/>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59580</TotalTime>
  <Words>5124</Words>
  <Application>Microsoft Macintosh PowerPoint</Application>
  <PresentationFormat>On-screen Show (4:3)</PresentationFormat>
  <Paragraphs>545</Paragraphs>
  <Slides>37</Slides>
  <Notes>4</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37</vt:i4>
      </vt:variant>
    </vt:vector>
  </HeadingPairs>
  <TitlesOfParts>
    <vt:vector size="46" baseType="lpstr">
      <vt:lpstr>ＭＳ Ｐゴシック</vt:lpstr>
      <vt:lpstr>Arial</vt:lpstr>
      <vt:lpstr>Arial Narrow</vt:lpstr>
      <vt:lpstr>Calibri</vt:lpstr>
      <vt:lpstr>Helvetica</vt:lpstr>
      <vt:lpstr>Monotype Sorts</vt:lpstr>
      <vt:lpstr>Times New Roman</vt:lpstr>
      <vt:lpstr>Wingdings</vt:lpstr>
      <vt:lpstr>Default Design</vt:lpstr>
      <vt:lpstr>PowerPoint Presentation</vt:lpstr>
      <vt:lpstr>Instructions for the WG Chair</vt:lpstr>
      <vt:lpstr>Participants have a duty to inform the IEEE</vt:lpstr>
      <vt:lpstr>Ways to inform IEEE</vt:lpstr>
      <vt:lpstr>Other guidelines for IEEE WG meetings</vt:lpstr>
      <vt:lpstr>Patent-related information</vt:lpstr>
      <vt:lpstr>Moving Drafts to SA Ballots</vt:lpstr>
      <vt:lpstr>SA Ballot Background/Overview</vt:lpstr>
      <vt:lpstr>802.15 WG Letter Ballot</vt:lpstr>
      <vt:lpstr>802.15 WG letter ballot Motions</vt:lpstr>
      <vt:lpstr>802 EC Package for SA Ballot</vt:lpstr>
      <vt:lpstr>802 EC Package for SA Ballot</vt:lpstr>
      <vt:lpstr>SA Ballot Pool (balloting group)</vt:lpstr>
      <vt:lpstr>myProject’s Method of Running Ballots</vt:lpstr>
      <vt:lpstr>SA Ballot Comment Resolution</vt:lpstr>
      <vt:lpstr>SA Ballot Recirculation</vt:lpstr>
      <vt:lpstr>SA Ballot Conclusion</vt:lpstr>
      <vt:lpstr>Annexes</vt:lpstr>
      <vt:lpstr>Templates for:  1. approval to start SA Ballot,  2. conditional approval to start SA Ballot,  3. approval to send draft to RevCom,  4. conditional approval to send draft to RevCom  </vt:lpstr>
      <vt:lpstr>Linguistic style of motion templates</vt:lpstr>
      <vt:lpstr>Tabular style of motion templates</vt:lpstr>
      <vt:lpstr>Format of a these motion template slides – </vt:lpstr>
      <vt:lpstr>Example Motion Template:</vt:lpstr>
      <vt:lpstr>Motion: Approval to start Standards Association ballot</vt:lpstr>
      <vt:lpstr>Motion: Conditional approval to start Standards Association ballot</vt:lpstr>
      <vt:lpstr>Motion: Approval to send a draft to RevCom</vt:lpstr>
      <vt:lpstr>Motion: Conditional approval to send a draft to RevCom</vt:lpstr>
      <vt:lpstr>Conditional Approval to Start SA Ballot</vt:lpstr>
      <vt:lpstr>Conditional Approval to Start SB 802.15.4w Ballot History ( I / II )</vt:lpstr>
      <vt:lpstr>Conditional Approval to Start SB 802.15.4w Ballot History ( II / II )</vt:lpstr>
      <vt:lpstr>Conditional Approval to Start 15.4w SB 802.15.4w Next Steps</vt:lpstr>
      <vt:lpstr>Conditional Approval to Start 15.4w SB</vt:lpstr>
      <vt:lpstr>Approval to Start SA Ballot</vt:lpstr>
      <vt:lpstr>IEEE P802.22.3 Spectrum Characterization and Occupancy to Sponsor Ballot </vt:lpstr>
      <vt:lpstr>PowerPoint Presentation</vt:lpstr>
      <vt:lpstr>IEEE P802.22.3 Spectrum Characterization and Occupancy to Sponsor Ballot</vt:lpstr>
      <vt:lpstr>IEEE P802.22.3 Spectrum Characterization and Occupancy to Sponsor Ballot</vt:lpstr>
    </vt:vector>
  </TitlesOfParts>
  <Manager/>
  <Company>Kinney Consulting LLC</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Moving Drafts to SA Ballots</dc:title>
  <dc:subject/>
  <dc:creator>Pat Kinney</dc:creator>
  <cp:keywords/>
  <dc:description>&lt;15-20-0280-00-0mag&gt;</dc:description>
  <cp:lastModifiedBy>pat@kinneys.us</cp:lastModifiedBy>
  <cp:revision>1135</cp:revision>
  <cp:lastPrinted>2016-07-25T16:00:41Z</cp:lastPrinted>
  <dcterms:created xsi:type="dcterms:W3CDTF">2009-07-12T16:25:16Z</dcterms:created>
  <dcterms:modified xsi:type="dcterms:W3CDTF">2020-09-23T16:45:58Z</dcterms:modified>
  <cp:category/>
</cp:coreProperties>
</file>