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424" r:id="rId3"/>
    <p:sldId id="386" r:id="rId4"/>
    <p:sldId id="754" r:id="rId5"/>
    <p:sldId id="847" r:id="rId6"/>
    <p:sldId id="828" r:id="rId7"/>
    <p:sldId id="851" r:id="rId8"/>
    <p:sldId id="850"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40" autoAdjust="0"/>
    <p:restoredTop sz="95409" autoAdjust="0"/>
  </p:normalViewPr>
  <p:slideViewPr>
    <p:cSldViewPr>
      <p:cViewPr varScale="1">
        <p:scale>
          <a:sx n="77" d="100"/>
          <a:sy n="77" d="100"/>
        </p:scale>
        <p:origin x="1108" y="6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3</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4</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030992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7</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275118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8</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7036105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342705" y="304026"/>
            <a:ext cx="303929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15-20</a:t>
            </a:r>
            <a:r>
              <a:rPr lang="en-US" sz="1800" b="1" dirty="0" smtClean="0"/>
              <a:t>-0279-00-0013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2020</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September 2020 </a:t>
            </a:r>
            <a:r>
              <a:rPr lang="en-US" altLang="en-US" sz="3000" dirty="0" smtClean="0"/>
              <a:t>Closing Report</a:t>
            </a:r>
            <a:endParaRPr lang="en-US" altLang="en-US" sz="3000" dirty="0" smtClean="0"/>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2020-09-18</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828"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Closing Report </a:t>
            </a:r>
            <a:r>
              <a:rPr lang="en-US" altLang="en-US" dirty="0" smtClean="0"/>
              <a:t>for </a:t>
            </a:r>
            <a:r>
              <a:rPr lang="en-US" altLang="en-US" dirty="0"/>
              <a:t>the </a:t>
            </a:r>
            <a:r>
              <a:rPr lang="en-US" altLang="en-US" dirty="0" smtClean="0"/>
              <a:t>September 2020 virtual plenary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3</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September</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2477590803"/>
              </p:ext>
            </p:extLst>
          </p:nvPr>
        </p:nvGraphicFramePr>
        <p:xfrm>
          <a:off x="990600" y="1600200"/>
          <a:ext cx="7162800" cy="3755440"/>
        </p:xfrm>
        <a:graphic>
          <a:graphicData uri="http://schemas.openxmlformats.org/drawingml/2006/table">
            <a:tbl>
              <a:tblPr firstRow="1" bandRow="1">
                <a:tableStyleId>{21E4AEA4-8DFA-4A89-87EB-49C32662AFE0}</a:tableStyleId>
              </a:tblPr>
              <a:tblGrid>
                <a:gridCol w="1193800">
                  <a:extLst>
                    <a:ext uri="{9D8B030D-6E8A-4147-A177-3AD203B41FA5}">
                      <a16:colId xmlns:a16="http://schemas.microsoft.com/office/drawing/2014/main" val="20000"/>
                    </a:ext>
                  </a:extLst>
                </a:gridCol>
                <a:gridCol w="1193800">
                  <a:extLst>
                    <a:ext uri="{9D8B030D-6E8A-4147-A177-3AD203B41FA5}">
                      <a16:colId xmlns:a16="http://schemas.microsoft.com/office/drawing/2014/main" val="20001"/>
                    </a:ext>
                  </a:extLst>
                </a:gridCol>
                <a:gridCol w="1193800">
                  <a:extLst>
                    <a:ext uri="{9D8B030D-6E8A-4147-A177-3AD203B41FA5}">
                      <a16:colId xmlns:a16="http://schemas.microsoft.com/office/drawing/2014/main" val="20002"/>
                    </a:ext>
                  </a:extLst>
                </a:gridCol>
                <a:gridCol w="1193800">
                  <a:extLst>
                    <a:ext uri="{9D8B030D-6E8A-4147-A177-3AD203B41FA5}">
                      <a16:colId xmlns:a16="http://schemas.microsoft.com/office/drawing/2014/main" val="20003"/>
                    </a:ext>
                  </a:extLst>
                </a:gridCol>
                <a:gridCol w="1193800">
                  <a:extLst>
                    <a:ext uri="{9D8B030D-6E8A-4147-A177-3AD203B41FA5}">
                      <a16:colId xmlns:a16="http://schemas.microsoft.com/office/drawing/2014/main" val="20004"/>
                    </a:ext>
                  </a:extLst>
                </a:gridCol>
                <a:gridCol w="1193800">
                  <a:extLst>
                    <a:ext uri="{9D8B030D-6E8A-4147-A177-3AD203B41FA5}">
                      <a16:colId xmlns:a16="http://schemas.microsoft.com/office/drawing/2014/main" val="346951140"/>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tc>
                  <a:txBody>
                    <a:bodyPr/>
                    <a:lstStyle/>
                    <a:p>
                      <a:pPr algn="ctr"/>
                      <a:r>
                        <a:rPr lang="en-US" sz="1800" dirty="0" smtClean="0"/>
                        <a:t>FRI</a:t>
                      </a:r>
                      <a:endParaRPr lang="en-US" sz="1800" dirty="0"/>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b="1" dirty="0" smtClean="0"/>
                        <a:t>TG13#1</a:t>
                      </a:r>
                      <a:endParaRPr lang="en-US" sz="12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t>TG13#2</a:t>
                      </a:r>
                      <a:endParaRPr lang="en-US" sz="1400" b="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solidFill>
                          <a:schemeClr val="tx1"/>
                        </a:solidFill>
                      </a:endParaRPr>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t>WG15 opening</a:t>
                      </a:r>
                      <a:endParaRPr lang="en-US" sz="1400" b="0" dirty="0" smtClean="0"/>
                    </a:p>
                  </a:txBody>
                  <a:tcPr marT="45744" marB="45744" anchor="ctr"/>
                </a:tc>
                <a:tc>
                  <a:txBody>
                    <a:bodyPr/>
                    <a:lstStyle/>
                    <a:p>
                      <a:pPr algn="ctr"/>
                      <a:endParaRPr lang="en-US" sz="14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4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WG15 closing</a:t>
                      </a: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smtClean="0">
                        <a:solidFill>
                          <a:schemeClr val="tx1"/>
                        </a:solidFill>
                      </a:endParaRP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400" i="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i="1" dirty="0" smtClean="0">
                        <a:solidFill>
                          <a:schemeClr val="tx1"/>
                        </a:solidFill>
                      </a:endParaRPr>
                    </a:p>
                  </a:txBody>
                  <a:tcPr marT="45744" marB="45744" anchor="ct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a:t>
            </a:r>
            <a:r>
              <a:rPr lang="de-DE" sz="2000" dirty="0" smtClean="0"/>
              <a:t>15-20/0237r2</a:t>
            </a:r>
            <a:endParaRPr lang="de-DE" sz="2000" dirty="0" smtClean="0"/>
          </a:p>
          <a:p>
            <a:pPr marL="342900" indent="-342900" algn="just">
              <a:buFont typeface="Arial" panose="020B0604020202020204" pitchFamily="34" charset="0"/>
              <a:buChar char="•"/>
              <a:defRPr/>
            </a:pPr>
            <a:r>
              <a:rPr lang="de-DE" sz="2000" dirty="0" smtClean="0"/>
              <a:t>2 </a:t>
            </a:r>
            <a:r>
              <a:rPr lang="de-DE" sz="2000" dirty="0" err="1" smtClean="0"/>
              <a:t>slots</a:t>
            </a:r>
            <a:r>
              <a:rPr lang="de-DE" sz="2000" dirty="0" smtClean="0"/>
              <a:t> in September</a:t>
            </a:r>
            <a:endParaRPr lang="de-DE" sz="2000" dirty="0" smtClean="0"/>
          </a:p>
          <a:p>
            <a:pPr marL="342900" indent="-342900" algn="just">
              <a:buFont typeface="Arial" panose="020B0604020202020204" pitchFamily="34" charset="0"/>
              <a:buChar char="•"/>
              <a:defRPr/>
            </a:pPr>
            <a:r>
              <a:rPr lang="de-DE" sz="2000" dirty="0" smtClean="0"/>
              <a:t>TUESDAY AM1 </a:t>
            </a:r>
          </a:p>
          <a:p>
            <a:pPr marL="1085850" lvl="1" indent="-342900" algn="just">
              <a:buFont typeface="Arial" panose="020B0604020202020204" pitchFamily="34" charset="0"/>
              <a:buChar char="•"/>
              <a:defRPr/>
            </a:pPr>
            <a:r>
              <a:rPr lang="de-DE" sz="1800" dirty="0"/>
              <a:t>TG13 </a:t>
            </a:r>
            <a:r>
              <a:rPr lang="de-DE" sz="1800" dirty="0" err="1"/>
              <a:t>draft</a:t>
            </a:r>
            <a:r>
              <a:rPr lang="de-DE" sz="1800" dirty="0"/>
              <a:t> </a:t>
            </a:r>
            <a:r>
              <a:rPr lang="de-DE" sz="1800" dirty="0" err="1"/>
              <a:t>has</a:t>
            </a:r>
            <a:r>
              <a:rPr lang="de-DE" sz="1800" dirty="0"/>
              <a:t> </a:t>
            </a:r>
            <a:r>
              <a:rPr lang="de-DE" sz="1800" dirty="0" err="1"/>
              <a:t>passed</a:t>
            </a:r>
            <a:r>
              <a:rPr lang="de-DE" sz="1800" dirty="0"/>
              <a:t> MEC </a:t>
            </a:r>
            <a:r>
              <a:rPr lang="de-DE" sz="1800" dirty="0" err="1"/>
              <a:t>review</a:t>
            </a:r>
            <a:endParaRPr lang="de-DE" sz="1800" dirty="0"/>
          </a:p>
          <a:p>
            <a:pPr marL="1085850" lvl="1" indent="-342900" algn="just">
              <a:buFont typeface="Arial" panose="020B0604020202020204" pitchFamily="34" charset="0"/>
              <a:buChar char="•"/>
              <a:defRPr/>
            </a:pPr>
            <a:r>
              <a:rPr lang="de-DE" sz="1800" dirty="0"/>
              <a:t>Comments </a:t>
            </a:r>
            <a:r>
              <a:rPr lang="de-DE" sz="1800" dirty="0" smtClean="0"/>
              <a:t>will </a:t>
            </a:r>
            <a:r>
              <a:rPr lang="de-DE" sz="1800" dirty="0" err="1" smtClean="0"/>
              <a:t>be</a:t>
            </a:r>
            <a:r>
              <a:rPr lang="de-DE" sz="1800" dirty="0" smtClean="0"/>
              <a:t> </a:t>
            </a:r>
            <a:r>
              <a:rPr lang="de-DE" sz="1800" dirty="0" err="1" smtClean="0"/>
              <a:t>addressed</a:t>
            </a:r>
            <a:r>
              <a:rPr lang="de-DE" sz="1800" dirty="0" smtClean="0"/>
              <a:t> in D4</a:t>
            </a:r>
            <a:endParaRPr lang="de-DE" sz="1800" dirty="0"/>
          </a:p>
          <a:p>
            <a:pPr marL="1085850" lvl="1" indent="-342900" algn="just">
              <a:buFont typeface="Arial" panose="020B0604020202020204" pitchFamily="34" charset="0"/>
              <a:buChar char="•"/>
              <a:defRPr/>
            </a:pPr>
            <a:r>
              <a:rPr lang="de-DE" sz="1800" dirty="0" err="1" smtClean="0"/>
              <a:t>Resolve</a:t>
            </a:r>
            <a:r>
              <a:rPr lang="de-DE" sz="1800" dirty="0" smtClean="0"/>
              <a:t> </a:t>
            </a:r>
            <a:r>
              <a:rPr lang="de-DE" sz="1800" dirty="0" err="1" smtClean="0"/>
              <a:t>comments</a:t>
            </a:r>
            <a:r>
              <a:rPr lang="de-DE" sz="1800" dirty="0" smtClean="0"/>
              <a:t> </a:t>
            </a:r>
            <a:r>
              <a:rPr lang="de-DE" sz="1800" dirty="0" err="1" smtClean="0"/>
              <a:t>against</a:t>
            </a:r>
            <a:r>
              <a:rPr lang="de-DE" sz="1800" dirty="0" smtClean="0"/>
              <a:t> D3</a:t>
            </a:r>
          </a:p>
          <a:p>
            <a:pPr marL="342900" indent="-342900" algn="just">
              <a:buFont typeface="Arial" panose="020B0604020202020204" pitchFamily="34" charset="0"/>
              <a:buChar char="•"/>
              <a:defRPr/>
            </a:pPr>
            <a:r>
              <a:rPr lang="de-DE" sz="2000" dirty="0" smtClean="0"/>
              <a:t>THURSDAY AM1</a:t>
            </a:r>
          </a:p>
          <a:p>
            <a:pPr marL="1085850" lvl="1" indent="-342900" algn="just">
              <a:buFont typeface="Arial" panose="020B0604020202020204" pitchFamily="34" charset="0"/>
              <a:buChar char="•"/>
              <a:defRPr/>
            </a:pPr>
            <a:r>
              <a:rPr lang="de-DE" sz="1800" dirty="0" err="1" smtClean="0"/>
              <a:t>Resolve</a:t>
            </a:r>
            <a:r>
              <a:rPr lang="de-DE" sz="1800" dirty="0" smtClean="0"/>
              <a:t> </a:t>
            </a:r>
            <a:r>
              <a:rPr lang="de-DE" sz="1800" dirty="0" err="1" smtClean="0"/>
              <a:t>comments</a:t>
            </a:r>
            <a:r>
              <a:rPr lang="de-DE" sz="1800" dirty="0" smtClean="0"/>
              <a:t> </a:t>
            </a:r>
            <a:r>
              <a:rPr lang="de-DE" sz="1800" dirty="0" err="1" smtClean="0"/>
              <a:t>against</a:t>
            </a:r>
            <a:r>
              <a:rPr lang="de-DE" sz="1800" dirty="0" smtClean="0"/>
              <a:t> D3</a:t>
            </a:r>
          </a:p>
          <a:p>
            <a:pPr marL="1085850" lvl="1" indent="-342900" algn="just">
              <a:buFont typeface="Arial" panose="020B0604020202020204" pitchFamily="34" charset="0"/>
              <a:buChar char="•"/>
              <a:defRPr/>
            </a:pPr>
            <a:r>
              <a:rPr lang="en-GB" altLang="en-US" sz="1800" dirty="0" smtClean="0"/>
              <a:t>Altogether, 75 out of 86 comments are resolved</a:t>
            </a:r>
          </a:p>
          <a:p>
            <a:pPr marL="1085850" lvl="1" indent="-342900" algn="just">
              <a:buFont typeface="Arial" panose="020B0604020202020204" pitchFamily="34" charset="0"/>
              <a:buChar char="•"/>
              <a:defRPr/>
            </a:pPr>
            <a:r>
              <a:rPr lang="en-GB" altLang="en-US" sz="1800" dirty="0" smtClean="0"/>
              <a:t>Remaining 11 comments need some technical discussion</a:t>
            </a:r>
          </a:p>
          <a:p>
            <a:pPr marL="285750" indent="-285750" algn="just">
              <a:defRPr/>
            </a:pPr>
            <a:r>
              <a:rPr lang="en-GB" altLang="en-US" sz="1800" dirty="0" smtClean="0"/>
              <a:t>It needs another CRG meeting to resolve the </a:t>
            </a:r>
            <a:r>
              <a:rPr lang="en-GB" altLang="en-US" sz="1800" dirty="0" smtClean="0"/>
              <a:t>11 comments</a:t>
            </a:r>
            <a:endParaRPr lang="en-GB" altLang="en-US"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4</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Preparation of SA ballot</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r>
              <a:rPr lang="de-DE" sz="1800" dirty="0" smtClean="0"/>
              <a:t>1</a:t>
            </a:r>
            <a:r>
              <a:rPr lang="de-DE" sz="1800" dirty="0" smtClean="0"/>
              <a:t>) </a:t>
            </a:r>
            <a:r>
              <a:rPr lang="de-DE" sz="1800" dirty="0" err="1" smtClean="0"/>
              <a:t>Balanced</a:t>
            </a:r>
            <a:r>
              <a:rPr lang="de-DE" sz="1800" dirty="0" smtClean="0"/>
              <a:t> </a:t>
            </a:r>
            <a:r>
              <a:rPr lang="de-DE" sz="1800" dirty="0" err="1"/>
              <a:t>voting</a:t>
            </a:r>
            <a:r>
              <a:rPr lang="de-DE" sz="1800" dirty="0"/>
              <a:t> </a:t>
            </a:r>
            <a:r>
              <a:rPr lang="de-DE" sz="1800" dirty="0" err="1"/>
              <a:t>pool</a:t>
            </a:r>
            <a:r>
              <a:rPr lang="de-DE" sz="1800" dirty="0"/>
              <a:t> </a:t>
            </a:r>
            <a:r>
              <a:rPr lang="de-DE" sz="1800" dirty="0" err="1"/>
              <a:t>where</a:t>
            </a:r>
            <a:r>
              <a:rPr lang="de-DE" sz="1800" dirty="0"/>
              <a:t> </a:t>
            </a:r>
            <a:r>
              <a:rPr lang="de-DE" sz="1800" dirty="0" err="1"/>
              <a:t>the</a:t>
            </a:r>
            <a:r>
              <a:rPr lang="de-DE" sz="1800" dirty="0"/>
              <a:t> </a:t>
            </a:r>
            <a:r>
              <a:rPr lang="de-DE" sz="1800" dirty="0" err="1"/>
              <a:t>pool</a:t>
            </a:r>
            <a:r>
              <a:rPr lang="de-DE" sz="1800" dirty="0"/>
              <a:t> </a:t>
            </a:r>
            <a:r>
              <a:rPr lang="de-DE" sz="1800" dirty="0" err="1"/>
              <a:t>closing</a:t>
            </a:r>
            <a:r>
              <a:rPr lang="de-DE" sz="1800" dirty="0"/>
              <a:t> </a:t>
            </a:r>
            <a:r>
              <a:rPr lang="de-DE" sz="1800" dirty="0" err="1"/>
              <a:t>date</a:t>
            </a:r>
            <a:r>
              <a:rPr lang="de-DE" sz="1800" dirty="0"/>
              <a:t> must </a:t>
            </a:r>
            <a:r>
              <a:rPr lang="de-DE" sz="1800" dirty="0" err="1"/>
              <a:t>be</a:t>
            </a:r>
            <a:r>
              <a:rPr lang="de-DE" sz="1800" dirty="0"/>
              <a:t> </a:t>
            </a:r>
            <a:r>
              <a:rPr lang="de-DE" sz="1800" dirty="0" err="1"/>
              <a:t>within</a:t>
            </a:r>
            <a:r>
              <a:rPr lang="de-DE" sz="1800" dirty="0"/>
              <a:t> 6 </a:t>
            </a:r>
            <a:r>
              <a:rPr lang="de-DE" sz="1800" dirty="0" err="1"/>
              <a:t>months</a:t>
            </a:r>
            <a:r>
              <a:rPr lang="de-DE" sz="1800" dirty="0"/>
              <a:t> </a:t>
            </a:r>
            <a:r>
              <a:rPr lang="de-DE" sz="1800" dirty="0" err="1"/>
              <a:t>of</a:t>
            </a:r>
            <a:r>
              <a:rPr lang="de-DE" sz="1800" dirty="0"/>
              <a:t> </a:t>
            </a:r>
            <a:r>
              <a:rPr lang="de-DE" sz="1800" dirty="0" err="1"/>
              <a:t>the</a:t>
            </a:r>
            <a:r>
              <a:rPr lang="de-DE" sz="1800" dirty="0"/>
              <a:t> </a:t>
            </a:r>
            <a:r>
              <a:rPr lang="de-DE" sz="1800" dirty="0" err="1"/>
              <a:t>anticipated</a:t>
            </a:r>
            <a:r>
              <a:rPr lang="de-DE" sz="1800" dirty="0"/>
              <a:t> SA </a:t>
            </a:r>
            <a:r>
              <a:rPr lang="de-DE" sz="1800" dirty="0" err="1"/>
              <a:t>ballot</a:t>
            </a:r>
            <a:r>
              <a:rPr lang="de-DE" sz="1800" dirty="0"/>
              <a:t> </a:t>
            </a:r>
            <a:r>
              <a:rPr lang="de-DE" sz="1800" dirty="0" err="1"/>
              <a:t>start</a:t>
            </a:r>
            <a:r>
              <a:rPr lang="de-DE" sz="1800" dirty="0"/>
              <a:t> </a:t>
            </a:r>
            <a:r>
              <a:rPr lang="de-DE" sz="1800" dirty="0" err="1" smtClean="0"/>
              <a:t>date</a:t>
            </a:r>
            <a:r>
              <a:rPr lang="de-DE" sz="1800" dirty="0" smtClean="0"/>
              <a:t> </a:t>
            </a:r>
            <a:r>
              <a:rPr lang="de-DE" sz="1800" dirty="0" smtClean="0">
                <a:sym typeface="Wingdings" panose="05000000000000000000" pitchFamily="2" charset="2"/>
              </a:rPr>
              <a:t> </a:t>
            </a:r>
            <a:r>
              <a:rPr lang="de-DE" sz="1800" dirty="0" err="1" smtClean="0">
                <a:sym typeface="Wingdings" panose="05000000000000000000" pitchFamily="2" charset="2"/>
              </a:rPr>
              <a:t>needs</a:t>
            </a:r>
            <a:r>
              <a:rPr lang="de-DE" sz="1800" dirty="0" smtClean="0">
                <a:sym typeface="Wingdings" panose="05000000000000000000" pitchFamily="2" charset="2"/>
              </a:rPr>
              <a:t> </a:t>
            </a:r>
            <a:r>
              <a:rPr lang="de-DE" sz="1800" dirty="0" err="1" smtClean="0">
                <a:sym typeface="Wingdings" panose="05000000000000000000" pitchFamily="2" charset="2"/>
              </a:rPr>
              <a:t>the</a:t>
            </a:r>
            <a:r>
              <a:rPr lang="de-DE" sz="1800" dirty="0" smtClean="0">
                <a:sym typeface="Wingdings" panose="05000000000000000000" pitchFamily="2" charset="2"/>
              </a:rPr>
              <a:t> </a:t>
            </a:r>
            <a:r>
              <a:rPr lang="de-DE" sz="1800" dirty="0" err="1" smtClean="0">
                <a:sym typeface="Wingdings" panose="05000000000000000000" pitchFamily="2" charset="2"/>
              </a:rPr>
              <a:t>help</a:t>
            </a:r>
            <a:r>
              <a:rPr lang="de-DE" sz="1800" dirty="0" smtClean="0">
                <a:sym typeface="Wingdings" panose="05000000000000000000" pitchFamily="2" charset="2"/>
              </a:rPr>
              <a:t> </a:t>
            </a:r>
            <a:r>
              <a:rPr lang="de-DE" sz="1800" dirty="0" err="1" smtClean="0">
                <a:sym typeface="Wingdings" panose="05000000000000000000" pitchFamily="2" charset="2"/>
              </a:rPr>
              <a:t>of</a:t>
            </a:r>
            <a:r>
              <a:rPr lang="de-DE" sz="1800" dirty="0" smtClean="0">
                <a:sym typeface="Wingdings" panose="05000000000000000000" pitchFamily="2" charset="2"/>
              </a:rPr>
              <a:t> WG </a:t>
            </a:r>
            <a:r>
              <a:rPr lang="de-DE" sz="1800" dirty="0" err="1" smtClean="0">
                <a:sym typeface="Wingdings" panose="05000000000000000000" pitchFamily="2" charset="2"/>
              </a:rPr>
              <a:t>chair</a:t>
            </a:r>
            <a:r>
              <a:rPr lang="de-DE" sz="1800" dirty="0" smtClean="0">
                <a:sym typeface="Wingdings" panose="05000000000000000000" pitchFamily="2" charset="2"/>
              </a:rPr>
              <a:t>/IEEE</a:t>
            </a:r>
            <a:endParaRPr lang="de-DE" sz="1800" dirty="0"/>
          </a:p>
          <a:p>
            <a:pPr>
              <a:buNone/>
            </a:pPr>
            <a:endParaRPr lang="de-DE" sz="1800" dirty="0"/>
          </a:p>
          <a:p>
            <a:pPr>
              <a:buNone/>
            </a:pPr>
            <a:r>
              <a:rPr lang="de-DE" sz="1800" dirty="0" smtClean="0"/>
              <a:t>2) Power </a:t>
            </a:r>
            <a:r>
              <a:rPr lang="de-DE" sz="1800" dirty="0" err="1"/>
              <a:t>point</a:t>
            </a:r>
            <a:r>
              <a:rPr lang="de-DE" sz="1800" dirty="0"/>
              <a:t> </a:t>
            </a:r>
            <a:r>
              <a:rPr lang="de-DE" sz="1800" dirty="0" err="1"/>
              <a:t>showing</a:t>
            </a:r>
            <a:r>
              <a:rPr lang="de-DE" sz="1800" dirty="0"/>
              <a:t>:</a:t>
            </a:r>
          </a:p>
          <a:p>
            <a:pPr lvl="1">
              <a:buNone/>
            </a:pPr>
            <a:r>
              <a:rPr lang="de-DE" sz="1800" dirty="0"/>
              <a:t>a) All </a:t>
            </a:r>
            <a:r>
              <a:rPr lang="de-DE" sz="1800" dirty="0" err="1"/>
              <a:t>remaining</a:t>
            </a:r>
            <a:r>
              <a:rPr lang="de-DE" sz="1800" dirty="0"/>
              <a:t> “</a:t>
            </a:r>
            <a:r>
              <a:rPr lang="de-DE" sz="1800" dirty="0" err="1"/>
              <a:t>no</a:t>
            </a:r>
            <a:r>
              <a:rPr lang="de-DE" sz="1800" dirty="0"/>
              <a:t>" </a:t>
            </a:r>
            <a:r>
              <a:rPr lang="de-DE" sz="1800" dirty="0" err="1"/>
              <a:t>voters</a:t>
            </a:r>
            <a:r>
              <a:rPr lang="de-DE" sz="1800" dirty="0"/>
              <a:t> </a:t>
            </a:r>
            <a:r>
              <a:rPr lang="de-DE" sz="1800" dirty="0" err="1"/>
              <a:t>with</a:t>
            </a:r>
            <a:r>
              <a:rPr lang="de-DE" sz="1800" dirty="0"/>
              <a:t> </a:t>
            </a:r>
            <a:r>
              <a:rPr lang="de-DE" sz="1800" dirty="0" err="1"/>
              <a:t>their</a:t>
            </a:r>
            <a:r>
              <a:rPr lang="de-DE" sz="1800" dirty="0"/>
              <a:t> "must </a:t>
            </a:r>
            <a:r>
              <a:rPr lang="de-DE" sz="1800" dirty="0" err="1"/>
              <a:t>be</a:t>
            </a:r>
            <a:r>
              <a:rPr lang="de-DE" sz="1800" dirty="0"/>
              <a:t> </a:t>
            </a:r>
            <a:r>
              <a:rPr lang="de-DE" sz="1800" dirty="0" err="1"/>
              <a:t>satisfied</a:t>
            </a:r>
            <a:r>
              <a:rPr lang="de-DE" sz="1800" dirty="0"/>
              <a:t>” (MBS) </a:t>
            </a:r>
            <a:r>
              <a:rPr lang="de-DE" sz="1800" dirty="0" err="1"/>
              <a:t>comments</a:t>
            </a:r>
            <a:r>
              <a:rPr lang="de-DE" sz="1800" dirty="0"/>
              <a:t> </a:t>
            </a:r>
            <a:r>
              <a:rPr lang="de-DE" sz="1800" dirty="0" err="1"/>
              <a:t>and</a:t>
            </a:r>
            <a:r>
              <a:rPr lang="de-DE" sz="1800" dirty="0"/>
              <a:t> </a:t>
            </a:r>
            <a:r>
              <a:rPr lang="de-DE" sz="1800" dirty="0" err="1"/>
              <a:t>the</a:t>
            </a:r>
            <a:r>
              <a:rPr lang="de-DE" sz="1800" dirty="0"/>
              <a:t> </a:t>
            </a:r>
            <a:r>
              <a:rPr lang="de-DE" sz="1800" dirty="0" err="1"/>
              <a:t>BRC’s</a:t>
            </a:r>
            <a:r>
              <a:rPr lang="de-DE" sz="1800" dirty="0"/>
              <a:t> </a:t>
            </a:r>
            <a:r>
              <a:rPr lang="de-DE" sz="1800" dirty="0" err="1"/>
              <a:t>response</a:t>
            </a:r>
            <a:r>
              <a:rPr lang="de-DE" sz="1800" dirty="0"/>
              <a:t> </a:t>
            </a:r>
            <a:r>
              <a:rPr lang="de-DE" sz="1800" dirty="0" err="1"/>
              <a:t>to</a:t>
            </a:r>
            <a:r>
              <a:rPr lang="de-DE" sz="1800" dirty="0"/>
              <a:t> </a:t>
            </a:r>
            <a:r>
              <a:rPr lang="de-DE" sz="1800" dirty="0" err="1"/>
              <a:t>each</a:t>
            </a:r>
            <a:r>
              <a:rPr lang="de-DE" sz="1800" dirty="0"/>
              <a:t> MBS</a:t>
            </a:r>
          </a:p>
          <a:p>
            <a:pPr lvl="1">
              <a:buNone/>
            </a:pPr>
            <a:r>
              <a:rPr lang="de-DE" sz="1800" dirty="0"/>
              <a:t>b) LB </a:t>
            </a:r>
            <a:r>
              <a:rPr lang="de-DE" sz="1800" dirty="0" err="1"/>
              <a:t>voting</a:t>
            </a:r>
            <a:r>
              <a:rPr lang="de-DE" sz="1800" dirty="0"/>
              <a:t> </a:t>
            </a:r>
            <a:r>
              <a:rPr lang="de-DE" sz="1800" dirty="0" err="1"/>
              <a:t>history</a:t>
            </a:r>
            <a:r>
              <a:rPr lang="de-DE" sz="1800" dirty="0"/>
              <a:t> </a:t>
            </a:r>
            <a:r>
              <a:rPr lang="de-DE" sz="1800" dirty="0" err="1"/>
              <a:t>showing</a:t>
            </a:r>
            <a:r>
              <a:rPr lang="de-DE" sz="1800" dirty="0"/>
              <a:t> </a:t>
            </a:r>
            <a:r>
              <a:rPr lang="de-DE" sz="1800" dirty="0" err="1"/>
              <a:t>results</a:t>
            </a:r>
            <a:r>
              <a:rPr lang="de-DE" sz="1800" dirty="0"/>
              <a:t> </a:t>
            </a:r>
            <a:r>
              <a:rPr lang="de-DE" sz="1800" dirty="0" err="1"/>
              <a:t>of</a:t>
            </a:r>
            <a:r>
              <a:rPr lang="de-DE" sz="1800" dirty="0"/>
              <a:t> </a:t>
            </a:r>
            <a:r>
              <a:rPr lang="de-DE" sz="1800" dirty="0" err="1"/>
              <a:t>each</a:t>
            </a:r>
            <a:r>
              <a:rPr lang="de-DE" sz="1800" dirty="0"/>
              <a:t> </a:t>
            </a:r>
            <a:r>
              <a:rPr lang="de-DE" sz="1800" dirty="0" err="1"/>
              <a:t>ballot</a:t>
            </a:r>
            <a:r>
              <a:rPr lang="de-DE" sz="1800" dirty="0"/>
              <a:t> </a:t>
            </a:r>
            <a:r>
              <a:rPr lang="de-DE" sz="1800" dirty="0" err="1"/>
              <a:t>and</a:t>
            </a:r>
            <a:r>
              <a:rPr lang="de-DE" sz="1800" dirty="0"/>
              <a:t> </a:t>
            </a:r>
            <a:r>
              <a:rPr lang="de-DE" sz="1800" dirty="0" err="1"/>
              <a:t>the</a:t>
            </a:r>
            <a:r>
              <a:rPr lang="de-DE" sz="1800" dirty="0"/>
              <a:t> </a:t>
            </a:r>
            <a:r>
              <a:rPr lang="de-DE" sz="1800" dirty="0" err="1"/>
              <a:t>opening</a:t>
            </a:r>
            <a:r>
              <a:rPr lang="de-DE" sz="1800" dirty="0"/>
              <a:t> </a:t>
            </a:r>
            <a:r>
              <a:rPr lang="de-DE" sz="1800" dirty="0" err="1"/>
              <a:t>and</a:t>
            </a:r>
            <a:r>
              <a:rPr lang="de-DE" sz="1800" dirty="0"/>
              <a:t> </a:t>
            </a:r>
            <a:r>
              <a:rPr lang="de-DE" sz="1800" dirty="0" err="1"/>
              <a:t>closing</a:t>
            </a:r>
            <a:r>
              <a:rPr lang="de-DE" sz="1800" dirty="0"/>
              <a:t> </a:t>
            </a:r>
            <a:r>
              <a:rPr lang="de-DE" sz="1800" dirty="0" err="1"/>
              <a:t>dates</a:t>
            </a:r>
            <a:endParaRPr lang="de-DE" sz="1800" dirty="0"/>
          </a:p>
          <a:p>
            <a:pPr lvl="1">
              <a:buNone/>
            </a:pPr>
            <a:r>
              <a:rPr lang="de-DE" sz="1800" dirty="0"/>
              <a:t>c) WG </a:t>
            </a:r>
            <a:r>
              <a:rPr lang="de-DE" sz="1800" dirty="0" err="1"/>
              <a:t>motion</a:t>
            </a:r>
            <a:r>
              <a:rPr lang="de-DE" sz="1800" dirty="0"/>
              <a:t> </a:t>
            </a:r>
            <a:r>
              <a:rPr lang="de-DE" sz="1800" dirty="0" err="1"/>
              <a:t>and</a:t>
            </a:r>
            <a:r>
              <a:rPr lang="de-DE" sz="1800" dirty="0"/>
              <a:t> </a:t>
            </a:r>
            <a:r>
              <a:rPr lang="de-DE" sz="1800" dirty="0" err="1"/>
              <a:t>vote</a:t>
            </a:r>
            <a:r>
              <a:rPr lang="de-DE" sz="1800" dirty="0"/>
              <a:t> </a:t>
            </a:r>
            <a:r>
              <a:rPr lang="de-DE" sz="1800" dirty="0" err="1"/>
              <a:t>results</a:t>
            </a:r>
            <a:r>
              <a:rPr lang="de-DE" sz="1800" dirty="0"/>
              <a:t> </a:t>
            </a:r>
            <a:r>
              <a:rPr lang="de-DE" sz="1800" dirty="0" err="1"/>
              <a:t>of</a:t>
            </a:r>
            <a:r>
              <a:rPr lang="de-DE" sz="1800" dirty="0"/>
              <a:t> </a:t>
            </a:r>
            <a:r>
              <a:rPr lang="de-DE" sz="1800" dirty="0" err="1"/>
              <a:t>request</a:t>
            </a:r>
            <a:r>
              <a:rPr lang="de-DE" sz="1800" dirty="0"/>
              <a:t> </a:t>
            </a:r>
            <a:r>
              <a:rPr lang="de-DE" sz="1800" dirty="0" err="1"/>
              <a:t>for</a:t>
            </a:r>
            <a:r>
              <a:rPr lang="de-DE" sz="1800" dirty="0"/>
              <a:t> EC </a:t>
            </a:r>
            <a:r>
              <a:rPr lang="de-DE" sz="1800" dirty="0" err="1"/>
              <a:t>to</a:t>
            </a:r>
            <a:r>
              <a:rPr lang="de-DE" sz="1800" dirty="0"/>
              <a:t> </a:t>
            </a:r>
            <a:r>
              <a:rPr lang="de-DE" sz="1800" dirty="0" err="1"/>
              <a:t>forward</a:t>
            </a:r>
            <a:r>
              <a:rPr lang="de-DE" sz="1800" dirty="0"/>
              <a:t> </a:t>
            </a:r>
            <a:r>
              <a:rPr lang="de-DE" sz="1800" dirty="0" err="1"/>
              <a:t>draft</a:t>
            </a:r>
            <a:r>
              <a:rPr lang="de-DE" sz="1800" dirty="0"/>
              <a:t> </a:t>
            </a:r>
            <a:r>
              <a:rPr lang="de-DE" sz="1800" dirty="0" err="1"/>
              <a:t>for</a:t>
            </a:r>
            <a:r>
              <a:rPr lang="de-DE" sz="1800" dirty="0"/>
              <a:t> SA </a:t>
            </a:r>
            <a:r>
              <a:rPr lang="de-DE" sz="1800" dirty="0" err="1"/>
              <a:t>balloting</a:t>
            </a:r>
            <a:r>
              <a:rPr lang="de-DE" sz="1800" dirty="0"/>
              <a:t> </a:t>
            </a:r>
            <a:r>
              <a:rPr lang="de-DE" sz="1800" dirty="0" err="1"/>
              <a:t>along</a:t>
            </a:r>
            <a:r>
              <a:rPr lang="de-DE" sz="1800" dirty="0"/>
              <a:t> </a:t>
            </a:r>
            <a:r>
              <a:rPr lang="de-DE" sz="1800" dirty="0" err="1"/>
              <a:t>with</a:t>
            </a:r>
            <a:r>
              <a:rPr lang="de-DE" sz="1800" dirty="0"/>
              <a:t> WG </a:t>
            </a:r>
            <a:r>
              <a:rPr lang="de-DE" sz="1800" dirty="0" err="1"/>
              <a:t>approval</a:t>
            </a:r>
            <a:r>
              <a:rPr lang="de-DE" sz="1800" dirty="0"/>
              <a:t> </a:t>
            </a:r>
            <a:r>
              <a:rPr lang="de-DE" sz="1800" dirty="0" err="1"/>
              <a:t>of</a:t>
            </a:r>
            <a:r>
              <a:rPr lang="de-DE" sz="1800" dirty="0"/>
              <a:t> </a:t>
            </a:r>
            <a:r>
              <a:rPr lang="de-DE" sz="1800" dirty="0" smtClean="0"/>
              <a:t>CSD</a:t>
            </a:r>
          </a:p>
          <a:p>
            <a:pPr>
              <a:buNone/>
            </a:pPr>
            <a:endParaRPr lang="de-DE" sz="2200" dirty="0" smtClean="0"/>
          </a:p>
          <a:p>
            <a:pPr>
              <a:buNone/>
            </a:pPr>
            <a:r>
              <a:rPr lang="de-DE" sz="2000" dirty="0" smtClean="0"/>
              <a:t>Meeting </a:t>
            </a:r>
            <a:r>
              <a:rPr lang="de-DE" sz="2000" dirty="0" err="1" smtClean="0"/>
              <a:t>with</a:t>
            </a:r>
            <a:r>
              <a:rPr lang="de-DE" sz="2000" dirty="0" smtClean="0"/>
              <a:t> Pat </a:t>
            </a:r>
            <a:r>
              <a:rPr lang="de-DE" sz="2000" dirty="0" err="1" smtClean="0"/>
              <a:t>and</a:t>
            </a:r>
            <a:r>
              <a:rPr lang="de-DE" sz="2000" dirty="0" smtClean="0"/>
              <a:t> Don </a:t>
            </a:r>
            <a:r>
              <a:rPr lang="de-DE" sz="2000" dirty="0" err="1" smtClean="0"/>
              <a:t>next</a:t>
            </a:r>
            <a:r>
              <a:rPr lang="de-DE" sz="2000" dirty="0" smtClean="0"/>
              <a:t> </a:t>
            </a:r>
            <a:r>
              <a:rPr lang="de-DE" sz="2000" dirty="0" err="1" smtClean="0"/>
              <a:t>week</a:t>
            </a:r>
            <a:endParaRPr lang="de-DE" sz="2000" dirty="0"/>
          </a:p>
        </p:txBody>
      </p:sp>
    </p:spTree>
    <p:extLst>
      <p:ext uri="{BB962C8B-B14F-4D97-AF65-F5344CB8AC3E}">
        <p14:creationId xmlns:p14="http://schemas.microsoft.com/office/powerpoint/2010/main" val="29699970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800" b="0" dirty="0"/>
              <a:t>a</a:t>
            </a:r>
            <a:r>
              <a:rPr lang="de-DE" sz="2800" b="0" dirty="0" smtClean="0"/>
              <a:t>fter September</a:t>
            </a:r>
          </a:p>
          <a:p>
            <a:pPr lvl="1"/>
            <a:r>
              <a:rPr lang="de-DE" b="0" dirty="0" smtClean="0"/>
              <a:t>Finish </a:t>
            </a:r>
            <a:r>
              <a:rPr lang="de-DE" b="0" dirty="0" err="1" smtClean="0"/>
              <a:t>comment</a:t>
            </a:r>
            <a:r>
              <a:rPr lang="de-DE" b="0" dirty="0" smtClean="0"/>
              <a:t> </a:t>
            </a:r>
            <a:r>
              <a:rPr lang="de-DE" b="0" dirty="0" err="1" smtClean="0"/>
              <a:t>resolution</a:t>
            </a:r>
            <a:r>
              <a:rPr lang="de-DE" b="0" dirty="0" smtClean="0"/>
              <a:t> in CRG</a:t>
            </a:r>
          </a:p>
          <a:p>
            <a:pPr lvl="1"/>
            <a:r>
              <a:rPr lang="de-DE" b="0" dirty="0" smtClean="0"/>
              <a:t>Work </a:t>
            </a:r>
            <a:r>
              <a:rPr lang="de-DE" b="0" dirty="0" smtClean="0"/>
              <a:t>all </a:t>
            </a:r>
            <a:r>
              <a:rPr lang="de-DE" b="0" dirty="0" err="1" smtClean="0"/>
              <a:t>comments</a:t>
            </a:r>
            <a:r>
              <a:rPr lang="de-DE" b="0" dirty="0" smtClean="0"/>
              <a:t> </a:t>
            </a:r>
            <a:r>
              <a:rPr lang="de-DE" b="0" dirty="0" err="1" smtClean="0"/>
              <a:t>from</a:t>
            </a:r>
            <a:r>
              <a:rPr lang="de-DE" b="0" dirty="0" smtClean="0"/>
              <a:t> WG </a:t>
            </a:r>
            <a:r>
              <a:rPr lang="de-DE" b="0" dirty="0" err="1" smtClean="0"/>
              <a:t>and</a:t>
            </a:r>
            <a:r>
              <a:rPr lang="de-DE" b="0" dirty="0" smtClean="0"/>
              <a:t> MEC </a:t>
            </a:r>
            <a:r>
              <a:rPr lang="de-DE" b="0" dirty="0" err="1" smtClean="0"/>
              <a:t>into</a:t>
            </a:r>
            <a:r>
              <a:rPr lang="de-DE" b="0" dirty="0" smtClean="0"/>
              <a:t> D4.0</a:t>
            </a:r>
            <a:endParaRPr lang="de-DE" b="0" dirty="0" smtClean="0"/>
          </a:p>
          <a:p>
            <a:pPr lvl="1"/>
            <a:r>
              <a:rPr lang="de-DE" dirty="0" smtClean="0"/>
              <a:t>Start </a:t>
            </a:r>
            <a:r>
              <a:rPr lang="de-DE" dirty="0" err="1" smtClean="0"/>
              <a:t>recirculation</a:t>
            </a:r>
            <a:endParaRPr lang="de-DE" dirty="0" smtClean="0"/>
          </a:p>
          <a:p>
            <a:pPr lvl="1"/>
            <a:r>
              <a:rPr lang="de-DE" b="0" dirty="0" smtClean="0"/>
              <a:t>Start SA </a:t>
            </a:r>
            <a:r>
              <a:rPr lang="de-DE" b="0" dirty="0" err="1" smtClean="0"/>
              <a:t>ballot</a:t>
            </a:r>
            <a:r>
              <a:rPr lang="de-DE" b="0" dirty="0" smtClean="0"/>
              <a:t> </a:t>
            </a:r>
            <a:r>
              <a:rPr lang="de-DE" b="0" dirty="0" err="1" smtClean="0"/>
              <a:t>group</a:t>
            </a:r>
            <a:endParaRPr lang="de-DE"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6</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7</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#75</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7239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r>
              <a:rPr lang="en-US" sz="1800" i="1" dirty="0"/>
              <a:t>Move that 802.15 WG approve the formation of a Comment Resolution Group (CRG) for the Standards Association balloting of the </a:t>
            </a:r>
            <a:r>
              <a:rPr lang="en-US" sz="1800" i="1" dirty="0" smtClean="0"/>
              <a:t>P802.15.13_D3 with </a:t>
            </a:r>
            <a:r>
              <a:rPr lang="en-US" sz="1800" i="1" dirty="0"/>
              <a:t>the following membership: Volker Jungnickel as Chair, Nikola </a:t>
            </a:r>
            <a:r>
              <a:rPr lang="en-US" sz="1800" i="1" dirty="0" err="1"/>
              <a:t>Serafimovski</a:t>
            </a:r>
            <a:r>
              <a:rPr lang="en-US" sz="1800" i="1" dirty="0"/>
              <a:t>, </a:t>
            </a:r>
            <a:r>
              <a:rPr lang="en-US" sz="1800" i="1" dirty="0" err="1"/>
              <a:t>Tuncer</a:t>
            </a:r>
            <a:r>
              <a:rPr lang="en-US" sz="1800" i="1" dirty="0"/>
              <a:t> </a:t>
            </a:r>
            <a:r>
              <a:rPr lang="en-US" sz="1800" i="1" dirty="0" err="1"/>
              <a:t>Baykas</a:t>
            </a:r>
            <a:r>
              <a:rPr lang="en-US" sz="1800" i="1" dirty="0"/>
              <a:t>, Sang-Kyu Lim, </a:t>
            </a:r>
            <a:r>
              <a:rPr lang="en-US" sz="1800" i="1" dirty="0" err="1"/>
              <a:t>Jörg</a:t>
            </a:r>
            <a:r>
              <a:rPr lang="en-US" sz="1800" i="1" dirty="0"/>
              <a:t> </a:t>
            </a:r>
            <a:r>
              <a:rPr lang="en-US" sz="1800" i="1" dirty="0" smtClean="0"/>
              <a:t>Robert, Tero Kivinen. </a:t>
            </a:r>
            <a:r>
              <a:rPr lang="en-US" sz="1800" i="1" dirty="0"/>
              <a:t>The </a:t>
            </a:r>
            <a:r>
              <a:rPr lang="en-US" sz="1800" i="1" dirty="0" smtClean="0"/>
              <a:t>802.15.13 </a:t>
            </a:r>
            <a:r>
              <a:rPr lang="en-US" sz="1800" i="1" dirty="0"/>
              <a:t>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de-DE" sz="1800" dirty="0"/>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err="1" smtClean="0">
                <a:sym typeface="Wingdings" panose="05000000000000000000" pitchFamily="2" charset="2"/>
              </a:rPr>
              <a:t>Tuncer</a:t>
            </a:r>
            <a:r>
              <a:rPr lang="en-GB" altLang="en-US" dirty="0" smtClean="0">
                <a:sym typeface="Wingdings" panose="05000000000000000000" pitchFamily="2" charset="2"/>
              </a:rPr>
              <a:t> </a:t>
            </a:r>
            <a:r>
              <a:rPr lang="en-GB" altLang="en-US" dirty="0" err="1" smtClean="0">
                <a:sym typeface="Wingdings" panose="05000000000000000000" pitchFamily="2" charset="2"/>
              </a:rPr>
              <a:t>Baykas</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Tero Kivinen</a:t>
            </a: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Motion passed unanimously.</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5006502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8</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WG 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7239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r>
              <a:rPr lang="en-US" sz="1800" i="1" dirty="0"/>
              <a:t>Move that 802.15 WG approve the formation of a Comment Resolution Group (CRG) for the Standards Association balloting of the </a:t>
            </a:r>
            <a:r>
              <a:rPr lang="en-US" sz="1800" i="1" dirty="0" smtClean="0"/>
              <a:t>P802.15.13_D4 </a:t>
            </a:r>
            <a:r>
              <a:rPr lang="en-US" sz="1800" i="1" dirty="0"/>
              <a:t>with the following membership: Volker Jungnickel as Chair, Nikola </a:t>
            </a:r>
            <a:r>
              <a:rPr lang="en-US" sz="1800" i="1" dirty="0" err="1"/>
              <a:t>Serafimovski</a:t>
            </a:r>
            <a:r>
              <a:rPr lang="en-US" sz="1800" i="1" dirty="0"/>
              <a:t>, Tuncer Baykas, Sang-Kyu Lim, </a:t>
            </a:r>
            <a:r>
              <a:rPr lang="en-US" sz="1800" i="1" dirty="0" err="1"/>
              <a:t>Jörg</a:t>
            </a:r>
            <a:r>
              <a:rPr lang="en-US" sz="1800" i="1" dirty="0"/>
              <a:t> Robert, Tero 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de-DE" sz="1800" dirty="0"/>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smtClean="0">
                <a:sym typeface="Wingdings" panose="05000000000000000000" pitchFamily="2" charset="2"/>
              </a:rPr>
              <a:t>Volker Jungnickel </a:t>
            </a:r>
            <a:r>
              <a:rPr lang="en-GB" altLang="en-US" dirty="0" smtClean="0">
                <a:sym typeface="Wingdings" panose="05000000000000000000" pitchFamily="2" charset="2"/>
              </a:rPr>
              <a:t>		</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a:t>
            </a:r>
          </a:p>
          <a:p>
            <a:pPr algn="just">
              <a:buNone/>
            </a:pPr>
            <a:endParaRPr lang="en-GB" altLang="en-US" dirty="0" smtClean="0">
              <a:sym typeface="Wingdings" panose="05000000000000000000" pitchFamily="2" charset="2"/>
            </a:endParaRPr>
          </a:p>
          <a:p>
            <a:pPr algn="just">
              <a:buNone/>
            </a:pPr>
            <a:r>
              <a:rPr lang="en-GB" altLang="en-US" dirty="0" smtClean="0">
                <a:sym typeface="Wingdings" panose="05000000000000000000" pitchFamily="2" charset="2"/>
              </a:rPr>
              <a:t>Motion </a:t>
            </a:r>
            <a:r>
              <a:rPr lang="en-GB" altLang="en-US" dirty="0">
                <a:sym typeface="Wingdings" panose="05000000000000000000" pitchFamily="2" charset="2"/>
              </a:rPr>
              <a:t>passed unanimously.</a:t>
            </a:r>
          </a:p>
          <a:p>
            <a:pPr algn="just">
              <a:buFontTx/>
              <a:buNone/>
            </a:pPr>
            <a:r>
              <a:rPr lang="en-GB" altLang="en-US" dirty="0" smtClean="0">
                <a:sym typeface="Wingdings" panose="05000000000000000000" pitchFamily="2" charset="2"/>
              </a:rPr>
              <a:t>	</a:t>
            </a:r>
          </a:p>
          <a:p>
            <a:pPr algn="just">
              <a:buFontTx/>
              <a:buNone/>
            </a:pP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9785675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653</Words>
  <Application>Microsoft Office PowerPoint</Application>
  <PresentationFormat>Bildschirmpräsentation (4:3)</PresentationFormat>
  <Paragraphs>108</Paragraphs>
  <Slides>8</Slides>
  <Notes>7</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8</vt:i4>
      </vt:variant>
    </vt:vector>
  </HeadingPairs>
  <TitlesOfParts>
    <vt:vector size="15" baseType="lpstr">
      <vt:lpstr>ＭＳ Ｐゴシック</vt:lpstr>
      <vt:lpstr>ＭＳ Ｐゴシック</vt:lpstr>
      <vt:lpstr>Arial</vt:lpstr>
      <vt:lpstr>Times New Roman</vt:lpstr>
      <vt:lpstr>Wingdings</vt:lpstr>
      <vt:lpstr>802-11-Submission</vt:lpstr>
      <vt:lpstr>Document</vt:lpstr>
      <vt:lpstr>IEEE 802.15 TG13  Multi-Gbit/s Optical Wireless Communication  September 2020 Closing Report</vt:lpstr>
      <vt:lpstr>PowerPoint-Präsentation</vt:lpstr>
      <vt:lpstr>PowerPoint-Präsentation</vt:lpstr>
      <vt:lpstr>PowerPoint-Präsentation</vt:lpstr>
      <vt:lpstr>PowerPoint-Präsentation</vt:lpstr>
      <vt:lpstr>Plan for finalization of TG13 Spec</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Jungnickel, Volker</cp:lastModifiedBy>
  <cp:revision>5576</cp:revision>
  <cp:lastPrinted>2014-11-04T15:04:57Z</cp:lastPrinted>
  <dcterms:created xsi:type="dcterms:W3CDTF">2007-04-17T18:10:23Z</dcterms:created>
  <dcterms:modified xsi:type="dcterms:W3CDTF">2020-09-18T14:05:46Z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