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88" r:id="rId5"/>
    <p:sldId id="287" r:id="rId6"/>
    <p:sldId id="285"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64" d="100"/>
          <a:sy n="64" d="100"/>
        </p:scale>
        <p:origin x="1128" y="3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2020/9/18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7</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802.15-19-0276-0dep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43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September 2020]	</a:t>
            </a:r>
          </a:p>
          <a:p>
            <a:r>
              <a:rPr lang="en-US" altLang="ja-JP" sz="1600" b="1" dirty="0">
                <a:ea typeface="ＭＳ Ｐゴシック" charset="-128"/>
              </a:rPr>
              <a:t>Date Submitted: </a:t>
            </a:r>
            <a:r>
              <a:rPr lang="en-US" altLang="ja-JP" sz="1600" dirty="0">
                <a:ea typeface="ＭＳ Ｐゴシック" charset="-128"/>
              </a:rPr>
              <a:t>[14 November 2019]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September 2020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2020</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September 18</a:t>
            </a:r>
            <a:r>
              <a:rPr lang="en-US" altLang="ja-JP" baseline="30000" dirty="0">
                <a:ea typeface="ＭＳ Ｐゴシック" pitchFamily="50" charset="-128"/>
              </a:rPr>
              <a:t>th</a:t>
            </a:r>
            <a:r>
              <a:rPr lang="en-US" altLang="ja-JP" dirty="0">
                <a:ea typeface="ＭＳ Ｐゴシック" pitchFamily="50" charset="-128"/>
              </a:rPr>
              <a:t>, 2020</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a:t>
            </a:r>
            <a:r>
              <a:rPr lang="en-US" altLang="ja-JP" sz="2800" dirty="0">
                <a:ea typeface="ＭＳ Ｐゴシック" pitchFamily="50" charset="-128"/>
              </a:rPr>
              <a:t> Oulu)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September 2020</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9539" y="1059926"/>
            <a:ext cx="8568951" cy="5380761"/>
          </a:xfrm>
        </p:spPr>
        <p:txBody>
          <a:bodyPr/>
          <a:lstStyle/>
          <a:p>
            <a:pPr algn="just">
              <a:lnSpc>
                <a:spcPts val="2400"/>
              </a:lnSpc>
            </a:pPr>
            <a:r>
              <a:rPr lang="en-US" altLang="ja-JP" sz="2000" dirty="0"/>
              <a:t>Following up the discussion in previous meetings, IG-DEP activities have been confirmed as </a:t>
            </a:r>
            <a:r>
              <a:rPr lang="en-US" altLang="ja-JP" sz="2000" b="1" dirty="0"/>
              <a:t>amendment of existing IEEE802.15.6 for WBAN </a:t>
            </a:r>
            <a:r>
              <a:rPr lang="en-US" altLang="ja-JP" sz="2000" dirty="0"/>
              <a:t>rater than a new standard in focused use cases of WBAN for human, car, and robotic bodies.</a:t>
            </a:r>
          </a:p>
          <a:p>
            <a:pPr algn="just">
              <a:lnSpc>
                <a:spcPts val="2400"/>
              </a:lnSpc>
            </a:pPr>
            <a:r>
              <a:rPr lang="en-US" altLang="ja-JP" sz="2000" b="1" dirty="0"/>
              <a:t>Dr. </a:t>
            </a:r>
            <a:r>
              <a:rPr lang="en-US" altLang="ja-JP" sz="2000" b="1" dirty="0" err="1"/>
              <a:t>Takafumi</a:t>
            </a:r>
            <a:r>
              <a:rPr lang="en-US" altLang="ja-JP" sz="2000" b="1" dirty="0"/>
              <a:t> Suzuki </a:t>
            </a:r>
            <a:r>
              <a:rPr lang="en-US" altLang="ja-JP" sz="2000" dirty="0"/>
              <a:t>of NICT gave a keynote speech in WNG session in </a:t>
            </a:r>
            <a:r>
              <a:rPr lang="en-US" altLang="ja-JP" sz="2000" dirty="0" err="1"/>
              <a:t>Speptember</a:t>
            </a:r>
            <a:r>
              <a:rPr lang="en-US" altLang="ja-JP" sz="2000" dirty="0"/>
              <a:t> 2019 to appeal necessity amendment of 802.15.6 for higher capacity and dependability with UWB radio for </a:t>
            </a:r>
            <a:r>
              <a:rPr lang="en-US" altLang="ja-JP" sz="2000" b="1" dirty="0"/>
              <a:t>2</a:t>
            </a:r>
            <a:r>
              <a:rPr lang="en-US" altLang="ja-JP" sz="2000" b="1" baseline="30000" dirty="0"/>
              <a:t>nd</a:t>
            </a:r>
            <a:r>
              <a:rPr lang="en-US" altLang="ja-JP" sz="2000" b="1" dirty="0"/>
              <a:t> Generation of </a:t>
            </a:r>
            <a:r>
              <a:rPr lang="en-US" altLang="ja-JP" sz="2000" b="1" dirty="0" err="1"/>
              <a:t>ECoG</a:t>
            </a:r>
            <a:r>
              <a:rPr lang="en-US" altLang="ja-JP" sz="2000" b="1" dirty="0"/>
              <a:t> sensing for BMI(Brain-Machine-Interface).</a:t>
            </a:r>
            <a:r>
              <a:rPr lang="en-US" altLang="ja-JP" sz="2000" dirty="0"/>
              <a:t> </a:t>
            </a:r>
          </a:p>
          <a:p>
            <a:pPr algn="just">
              <a:lnSpc>
                <a:spcPts val="2400"/>
              </a:lnSpc>
            </a:pPr>
            <a:r>
              <a:rPr lang="en-US" altLang="ja-JP" sz="2000" dirty="0"/>
              <a:t>Ryuji Kohno gave a presentation on </a:t>
            </a:r>
            <a:r>
              <a:rPr lang="en-US" altLang="ja-JP" sz="2000" b="1" dirty="0"/>
              <a:t>expecting update of UWB outdoor use radio regulation in Japan because  IG-DEP focuses on UWB PHY and dependable 15.6 hybrid MAC to enhanced dependability of BAN.</a:t>
            </a:r>
          </a:p>
          <a:p>
            <a:pPr algn="just">
              <a:lnSpc>
                <a:spcPts val="2400"/>
              </a:lnSpc>
            </a:pPr>
            <a:r>
              <a:rPr lang="en-US" altLang="ja-JP" sz="2000" b="1" dirty="0"/>
              <a:t>Technical requirement was updated according to this new use case </a:t>
            </a:r>
            <a:r>
              <a:rPr lang="en-US" altLang="ja-JP" sz="2000" dirty="0"/>
              <a:t>such as for aggregate data rate, associate delay, delivery ratio requirement, disconnection ratio, coverage range, feedback loop response time, multiuser support, internetwork interference, channel model resilience etc.</a:t>
            </a:r>
            <a:endParaRPr lang="en-US" altLang="ja-JP" sz="2000" b="1" dirty="0"/>
          </a:p>
        </p:txBody>
      </p:sp>
      <p:sp>
        <p:nvSpPr>
          <p:cNvPr id="3" name="タイトル 2"/>
          <p:cNvSpPr>
            <a:spLocks noGrp="1"/>
          </p:cNvSpPr>
          <p:nvPr>
            <p:ph type="title"/>
          </p:nvPr>
        </p:nvSpPr>
        <p:spPr>
          <a:xfrm>
            <a:off x="685800" y="484138"/>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nvPr>
        </p:nvGraphicFramePr>
        <p:xfrm>
          <a:off x="541648" y="1698828"/>
          <a:ext cx="8136904" cy="4776585"/>
        </p:xfrm>
        <a:graphic>
          <a:graphicData uri="http://schemas.openxmlformats.org/drawingml/2006/table">
            <a:tbl>
              <a:tblPr firstRow="1" bandRow="1">
                <a:tableStyleId>{93296810-A885-4BE3-A3E7-6D5BEEA58F35}</a:tableStyleId>
              </a:tblPr>
              <a:tblGrid>
                <a:gridCol w="802588">
                  <a:extLst>
                    <a:ext uri="{9D8B030D-6E8A-4147-A177-3AD203B41FA5}">
                      <a16:colId xmlns:a16="http://schemas.microsoft.com/office/drawing/2014/main" val="20000"/>
                    </a:ext>
                  </a:extLst>
                </a:gridCol>
                <a:gridCol w="1357652">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1368152">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9:00AM </a:t>
                      </a:r>
                      <a:r>
                        <a:rPr kumimoji="1" lang="en-US" altLang="ja-JP" dirty="0" err="1">
                          <a:solidFill>
                            <a:schemeClr val="tx1"/>
                          </a:solidFill>
                        </a:rPr>
                        <a:t>est</a:t>
                      </a:r>
                      <a:endParaRPr kumimoji="1" lang="en-US" altLang="ja-JP"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8:00AM </a:t>
                      </a:r>
                      <a:r>
                        <a:rPr kumimoji="1" lang="en-US" altLang="ja-JP" u="none" dirty="0" err="1">
                          <a:solidFill>
                            <a:schemeClr val="tx1"/>
                          </a:solidFill>
                        </a:rPr>
                        <a:t>est</a:t>
                      </a:r>
                      <a:endParaRPr kumimoji="1" lang="en-US" altLang="ja-JP" u="none" dirty="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IG-DEP</a:t>
                      </a: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IEEE802.15 Opening Plenary</a:t>
                      </a: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p>
                    <a:p>
                      <a:pPr algn="ctr"/>
                      <a:r>
                        <a:rPr kumimoji="1" lang="ja-JP" altLang="en-US" dirty="0">
                          <a:solidFill>
                            <a:schemeClr val="tx1"/>
                          </a:solidFill>
                        </a:rPr>
                        <a:t>＊</a:t>
                      </a:r>
                      <a:r>
                        <a:rPr kumimoji="1" lang="en-US" altLang="ja-JP" dirty="0">
                          <a:solidFill>
                            <a:schemeClr val="tx1"/>
                          </a:solidFill>
                        </a:rPr>
                        <a:t>Keynote</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IEEE802.15 Closing Plenary</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
        <p:nvSpPr>
          <p:cNvPr id="2" name="テキスト ボックス 1">
            <a:extLst>
              <a:ext uri="{FF2B5EF4-FFF2-40B4-BE49-F238E27FC236}">
                <a16:creationId xmlns:a16="http://schemas.microsoft.com/office/drawing/2014/main" id="{7D764F26-42DB-48D2-9110-F6003280D136}"/>
              </a:ext>
            </a:extLst>
          </p:cNvPr>
          <p:cNvSpPr txBox="1"/>
          <p:nvPr/>
        </p:nvSpPr>
        <p:spPr>
          <a:xfrm>
            <a:off x="1909802" y="1153102"/>
            <a:ext cx="6768750" cy="584775"/>
          </a:xfrm>
          <a:prstGeom prst="rect">
            <a:avLst/>
          </a:prstGeom>
          <a:noFill/>
        </p:spPr>
        <p:txBody>
          <a:bodyPr wrap="square" rtlCol="0">
            <a:spAutoFit/>
          </a:bodyPr>
          <a:lstStyle/>
          <a:p>
            <a:r>
              <a:rPr kumimoji="1" lang="en-US" altLang="ja-JP" sz="1600" dirty="0">
                <a:solidFill>
                  <a:srgbClr val="FF0000"/>
                </a:solidFill>
              </a:rPr>
              <a:t>Although IG-DEP Session 1 was  scheduled  AM1 on Wednesday,  it has been rescheduled AM1 on Friday due to  sessions overlaid.</a:t>
            </a:r>
            <a:endParaRPr kumimoji="1" lang="ja-JP" altLang="en-US" sz="1600" dirty="0">
              <a:solidFill>
                <a:srgbClr val="FF0000"/>
              </a:solidFill>
            </a:endParaRPr>
          </a:p>
        </p:txBody>
      </p:sp>
      <p:sp>
        <p:nvSpPr>
          <p:cNvPr id="4" name="矢印: 右 3">
            <a:extLst>
              <a:ext uri="{FF2B5EF4-FFF2-40B4-BE49-F238E27FC236}">
                <a16:creationId xmlns:a16="http://schemas.microsoft.com/office/drawing/2014/main" id="{37214298-6AAC-4369-9032-AD5F11745938}"/>
              </a:ext>
            </a:extLst>
          </p:cNvPr>
          <p:cNvSpPr/>
          <p:nvPr/>
        </p:nvSpPr>
        <p:spPr bwMode="auto">
          <a:xfrm>
            <a:off x="5724128" y="2348880"/>
            <a:ext cx="1656184" cy="276999"/>
          </a:xfrm>
          <a:prstGeom prst="righ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6221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26070"/>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15-19-0568-00-0dep-ig-dependability-November-2019-meeting-minutes</a:t>
            </a:r>
          </a:p>
          <a:p>
            <a:pPr>
              <a:lnSpc>
                <a:spcPts val="1100"/>
              </a:lnSpc>
            </a:pPr>
            <a:r>
              <a:rPr lang="en-US" altLang="ja-JP" sz="1300" dirty="0"/>
              <a:t>Review</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IG Dependability Activities for Cars and other IoT &amp; M2M Use cases and Amendment of IEEE802.15.6 Wireless Medical BAN        </a:t>
            </a:r>
            <a:r>
              <a:rPr lang="ja-JP" altLang="en-US" sz="1300" dirty="0">
                <a:cs typeface="Times New Roman" pitchFamily="18" charset="0"/>
              </a:rPr>
              <a:t>　　　　　　          　</a:t>
            </a:r>
            <a:r>
              <a:rPr lang="en-US" altLang="ja-JP" sz="1300" dirty="0">
                <a:cs typeface="Times New Roman" pitchFamily="18" charset="0"/>
              </a:rPr>
              <a:t>doc.#15-18-0347-01-0dep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IEEE802.15.6 Wireless Medical BAN                          doc.#15-18-0384-00-odep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Updated  Technical Requirements for Focused Use Cases on WBAN for Human, Robotic and Car Bodies</a:t>
            </a:r>
            <a:r>
              <a:rPr lang="ja-JP" altLang="en-US" sz="1300" dirty="0">
                <a:cs typeface="Times New Roman" pitchFamily="18" charset="0"/>
              </a:rPr>
              <a:t>　                                                                                          </a:t>
            </a:r>
            <a:endParaRPr lang="en-US" altLang="ja-JP" sz="1300" dirty="0">
              <a:cs typeface="Times New Roman" pitchFamily="18" charset="0"/>
            </a:endParaRPr>
          </a:p>
          <a:p>
            <a:pPr marL="514350" lvl="1" indent="0">
              <a:lnSpc>
                <a:spcPts val="1100"/>
              </a:lnSpc>
              <a:spcBef>
                <a:spcPts val="0"/>
              </a:spcBef>
              <a:spcAft>
                <a:spcPts val="0"/>
              </a:spcAft>
              <a:buNone/>
              <a:defRPr/>
            </a:pPr>
            <a:r>
              <a:rPr lang="en-US" altLang="ja-JP" sz="1300" dirty="0">
                <a:cs typeface="Times New Roman" pitchFamily="18" charset="0"/>
              </a:rPr>
              <a:t>                                                                                                            doc.#15-19-0157-03-0dep</a:t>
            </a:r>
          </a:p>
          <a:p>
            <a:pPr marL="514350" lvl="1" indent="0">
              <a:lnSpc>
                <a:spcPts val="1100"/>
              </a:lnSpc>
              <a:spcBef>
                <a:spcPts val="0"/>
              </a:spcBef>
              <a:spcAft>
                <a:spcPts val="0"/>
              </a:spcAft>
              <a:buNone/>
              <a:defRPr/>
            </a:pPr>
            <a:r>
              <a:rPr lang="en-US" altLang="ja-JP" sz="1300" dirty="0">
                <a:cs typeface="Times New Roman" pitchFamily="18" charset="0"/>
              </a:rPr>
              <a:t>4. MAC Protocol with Interference Mitigation Using Negotiation among Coordinators in Multiple  Wireless Body Area Networks(BAN’s)                                                                    doc.#15-19-0503-00-0dep</a:t>
            </a:r>
          </a:p>
          <a:p>
            <a:pPr marL="514350" lvl="1" indent="0">
              <a:lnSpc>
                <a:spcPts val="1100"/>
              </a:lnSpc>
              <a:spcBef>
                <a:spcPts val="0"/>
              </a:spcBef>
              <a:spcAft>
                <a:spcPts val="0"/>
              </a:spcAft>
              <a:buNone/>
              <a:defRPr/>
            </a:pPr>
            <a:r>
              <a:rPr lang="en-US" altLang="ja-JP" sz="1300" dirty="0">
                <a:cs typeface="Times New Roman" pitchFamily="18" charset="0"/>
              </a:rPr>
              <a:t>5.   Transmission power control using integrated terminal between 5G and UWB-BAN to maximize throughput of the BAN                                                                                                 doc.#15-19-0327-00-0dep</a:t>
            </a:r>
          </a:p>
          <a:p>
            <a:pPr marL="514350" lvl="1" indent="0">
              <a:lnSpc>
                <a:spcPts val="1100"/>
              </a:lnSpc>
              <a:spcBef>
                <a:spcPts val="0"/>
              </a:spcBef>
              <a:spcAft>
                <a:spcPts val="0"/>
              </a:spcAft>
              <a:buNone/>
              <a:defRPr/>
            </a:pPr>
            <a:endParaRPr lang="en-US" altLang="ja-JP" sz="1300" dirty="0">
              <a:cs typeface="Times New Roman" pitchFamily="18" charset="0"/>
            </a:endParaRPr>
          </a:p>
          <a:p>
            <a:pPr>
              <a:lnSpc>
                <a:spcPts val="1100"/>
              </a:lnSpc>
            </a:pPr>
            <a:r>
              <a:rPr lang="en-US" altLang="ja-JP" sz="1300" dirty="0"/>
              <a:t>Presentation</a:t>
            </a:r>
          </a:p>
          <a:p>
            <a:pPr marL="0" indent="0">
              <a:lnSpc>
                <a:spcPts val="1100"/>
              </a:lnSpc>
              <a:buNone/>
            </a:pPr>
            <a:r>
              <a:rPr lang="en-US" altLang="ja-JP" sz="1300" dirty="0"/>
              <a:t>           1.    Updating radio regulation for outdoor UWB  in Japan  coming January              doc.#15-20-0241-00-0dep</a:t>
            </a:r>
          </a:p>
          <a:p>
            <a:pPr>
              <a:lnSpc>
                <a:spcPts val="1100"/>
              </a:lnSpc>
            </a:pPr>
            <a:endParaRPr lang="en-US" altLang="ja-JP" sz="1300" dirty="0"/>
          </a:p>
          <a:p>
            <a:pPr>
              <a:lnSpc>
                <a:spcPts val="1100"/>
              </a:lnSpc>
            </a:pPr>
            <a:r>
              <a:rPr lang="en-US" altLang="ja-JP" sz="1300" dirty="0"/>
              <a:t>Discussion</a:t>
            </a:r>
          </a:p>
          <a:p>
            <a:pPr marL="804863" indent="0">
              <a:lnSpc>
                <a:spcPts val="1100"/>
              </a:lnSpc>
              <a:buNone/>
            </a:pPr>
            <a:r>
              <a:rPr lang="en-US" altLang="ja-JP" sz="1300" dirty="0"/>
              <a:t>Key issues and agenda in Coming November and January  meetings will be discussed.</a:t>
            </a:r>
          </a:p>
          <a:p>
            <a:pPr marL="804863" indent="0">
              <a:lnSpc>
                <a:spcPts val="1100"/>
              </a:lnSpc>
              <a:buNone/>
            </a:pPr>
            <a:r>
              <a:rPr lang="en-US" altLang="ja-JP" sz="1300" dirty="0"/>
              <a:t>(1) Primary focus on  Amendment of PHY and MAC of IEEE802.15.6 Wireless Medical BAN to Dependable BAN for Medicine, Cars and other IoT/M2M Use cases with Data Science for Next Generation of </a:t>
            </a:r>
            <a:r>
              <a:rPr lang="en-US" altLang="ja-JP" sz="1300" dirty="0" err="1"/>
              <a:t>ECoG</a:t>
            </a:r>
            <a:r>
              <a:rPr lang="en-US" altLang="ja-JP" sz="1300" dirty="0"/>
              <a:t>-BMI.</a:t>
            </a:r>
          </a:p>
          <a:p>
            <a:pPr marL="538163" indent="0">
              <a:lnSpc>
                <a:spcPts val="1100"/>
              </a:lnSpc>
              <a:buNone/>
            </a:pPr>
            <a:r>
              <a:rPr lang="en-US" altLang="ja-JP" sz="1300" dirty="0"/>
              <a:t>      (2)  Expecting users and sponsors of the amendment of Medical BAN</a:t>
            </a:r>
          </a:p>
          <a:p>
            <a:pPr marL="538163" indent="0">
              <a:lnSpc>
                <a:spcPts val="1100"/>
              </a:lnSpc>
              <a:buNone/>
            </a:pPr>
            <a:r>
              <a:rPr lang="en-US" altLang="ja-JP" sz="1300" dirty="0"/>
              <a:t>      (3)   Uniqueness  of the </a:t>
            </a:r>
            <a:r>
              <a:rPr lang="en-US" altLang="ja-JP" sz="1300" dirty="0" err="1"/>
              <a:t>ammendment</a:t>
            </a:r>
            <a:endParaRPr lang="en-US" altLang="ja-JP" sz="1300" dirty="0"/>
          </a:p>
          <a:p>
            <a:pPr marL="538163" indent="0">
              <a:lnSpc>
                <a:spcPts val="1100"/>
              </a:lnSpc>
              <a:buNone/>
            </a:pPr>
            <a:endParaRPr lang="en-US" altLang="ja-JP" sz="1300" dirty="0"/>
          </a:p>
          <a:p>
            <a:pPr marL="538163" indent="0">
              <a:lnSpc>
                <a:spcPts val="1100"/>
              </a:lnSpc>
              <a:buNone/>
            </a:pPr>
            <a:r>
              <a:rPr lang="en-US" altLang="ja-JP" sz="1300" dirty="0"/>
              <a:t>1. Requirement for Wireless Medical BAN to Apply for </a:t>
            </a:r>
            <a:r>
              <a:rPr lang="en-US" altLang="ja-JP" sz="1300" dirty="0" err="1"/>
              <a:t>ECoG</a:t>
            </a:r>
            <a:r>
              <a:rPr lang="en-US" altLang="ja-JP" sz="1300" dirty="0"/>
              <a:t>-based Brain-Machine Interface</a:t>
            </a:r>
          </a:p>
          <a:p>
            <a:pPr marL="538163" indent="0">
              <a:lnSpc>
                <a:spcPts val="1100"/>
              </a:lnSpc>
              <a:buNone/>
            </a:pPr>
            <a:r>
              <a:rPr lang="en-US" altLang="ja-JP" sz="1300" dirty="0"/>
              <a:t>                                                                                                             doc.#15-19-0419-03-0dep</a:t>
            </a:r>
          </a:p>
          <a:p>
            <a:pPr marL="538163" indent="0">
              <a:lnSpc>
                <a:spcPts val="1100"/>
              </a:lnSpc>
              <a:buNone/>
            </a:pPr>
            <a:r>
              <a:rPr lang="en-US" altLang="ja-JP" sz="1300" dirty="0"/>
              <a:t>2.. Brain-Machine Interface based on Electrocorticography using high speed UWB wireless body area network                                                                                        doc.#15-19-0421-02-0dep  </a:t>
            </a:r>
          </a:p>
          <a:p>
            <a:pPr marL="538163" indent="0">
              <a:lnSpc>
                <a:spcPts val="1100"/>
              </a:lnSpc>
              <a:buNone/>
            </a:pPr>
            <a:endParaRPr lang="en-US" altLang="ja-JP" sz="1300" dirty="0"/>
          </a:p>
          <a:p>
            <a:pPr marL="538163" indent="0">
              <a:lnSpc>
                <a:spcPts val="1100"/>
              </a:lnSpc>
              <a:buNone/>
            </a:pPr>
            <a:r>
              <a:rPr lang="en-US" altLang="ja-JP" sz="1300" dirty="0"/>
              <a:t>3. Technical requirement update with possible enable technologies   doc.#15-19-0157-02-0de</a:t>
            </a:r>
          </a:p>
          <a:p>
            <a:pPr marL="538163" indent="0">
              <a:lnSpc>
                <a:spcPts val="1100"/>
              </a:lnSpc>
              <a:buNone/>
            </a:pPr>
            <a:r>
              <a:rPr lang="en-US" altLang="ja-JP" sz="1300" dirty="0"/>
              <a:t>4. Review and Update of draft of PAR and CSD;                                doc.#15-16-0290-03-0dep</a:t>
            </a:r>
          </a:p>
          <a:p>
            <a:pPr marL="538163" indent="0">
              <a:lnSpc>
                <a:spcPts val="1100"/>
              </a:lnSpc>
              <a:buNone/>
            </a:pPr>
            <a:r>
              <a:rPr lang="en-US" altLang="ja-JP" sz="1300" dirty="0"/>
              <a:t>5. Update of Timeline and Progress to SG/TG/WG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40705" y="1417881"/>
            <a:ext cx="8872993" cy="5440119"/>
          </a:xfrm>
        </p:spPr>
        <p:txBody>
          <a:bodyPr/>
          <a:lstStyle/>
          <a:p>
            <a:pPr marL="0" indent="0">
              <a:lnSpc>
                <a:spcPts val="1600"/>
              </a:lnSpc>
              <a:buNone/>
            </a:pPr>
            <a:r>
              <a:rPr lang="is-IS" altLang="ja-JP" sz="1600" dirty="0"/>
              <a:t>15-20-0238-01-0dep-ig-dep-opening-information-for-september-2020 by Ryuji Kohno (YNU/CWC-UofOulu) and Takumi Kobayashi(YNU)</a:t>
            </a:r>
            <a:r>
              <a:rPr lang="ja-JP" altLang="is-IS" sz="1600" dirty="0"/>
              <a:t>　</a:t>
            </a:r>
          </a:p>
          <a:p>
            <a:pPr marL="0" indent="0">
              <a:lnSpc>
                <a:spcPts val="1600"/>
              </a:lnSpc>
              <a:buNone/>
            </a:pPr>
            <a:r>
              <a:rPr lang="is-IS" altLang="ja-JP" sz="1600" dirty="0"/>
              <a:t>15-20-0239-01-0dep-ig-dependability-september-2020-meeting-agenda by Ryuji Kohno (YNU/CWC-UofOulu) </a:t>
            </a:r>
          </a:p>
          <a:p>
            <a:pPr marL="0" indent="0">
              <a:lnSpc>
                <a:spcPts val="1600"/>
              </a:lnSpc>
              <a:buNone/>
            </a:pPr>
            <a:r>
              <a:rPr lang="en-US" altLang="ja-JP" sz="1600" dirty="0"/>
              <a:t>15-19-0157-03-0dep-Updated  Technical Requirements for Focused Use Cases on WBAN for Human, Robotic and Car Bodies by Jussi Haapola(CWC), Ryuji Kohno(YNU/CWC)</a:t>
            </a:r>
            <a:endParaRPr lang="is-IS" altLang="ja-JP" sz="1600" dirty="0"/>
          </a:p>
          <a:p>
            <a:pPr marL="0" indent="0">
              <a:lnSpc>
                <a:spcPts val="1600"/>
              </a:lnSpc>
              <a:buNone/>
            </a:pPr>
            <a:r>
              <a:rPr lang="en-US" altLang="ja-JP" sz="1600" dirty="0"/>
              <a:t>Updating radio regulation for outdoor UWB  in Japan  coming January  by Ryuji Kohno(YNU/CWC)</a:t>
            </a:r>
          </a:p>
          <a:p>
            <a:pPr marL="0" indent="0">
              <a:lnSpc>
                <a:spcPts val="1600"/>
              </a:lnSpc>
              <a:buNone/>
            </a:pPr>
            <a:r>
              <a:rPr lang="en-US" altLang="ja-JP" sz="1600" dirty="0"/>
              <a:t>15-19-0503-00-0dep-MAC Protocol with Interference Mitigation Using Negotiation among Coordinators in Multiple Wireless Body Area Networks(BAN’s) by </a:t>
            </a:r>
            <a:r>
              <a:rPr lang="en-US" altLang="ja-JP" sz="1600" dirty="0" err="1"/>
              <a:t>Shunya</a:t>
            </a:r>
            <a:r>
              <a:rPr lang="en-US" altLang="ja-JP" sz="1600" dirty="0"/>
              <a:t> Ogawa(YNU), Ryuji Kohno (YNU/CWC </a:t>
            </a:r>
            <a:r>
              <a:rPr lang="en-US" altLang="ja-JP" sz="1600" dirty="0" err="1"/>
              <a:t>UofOulu</a:t>
            </a:r>
            <a:r>
              <a:rPr lang="en-US" altLang="ja-JP" sz="1600" dirty="0"/>
              <a:t>)  </a:t>
            </a:r>
          </a:p>
          <a:p>
            <a:pPr marL="0" indent="0">
              <a:lnSpc>
                <a:spcPts val="1600"/>
              </a:lnSpc>
              <a:buNone/>
            </a:pPr>
            <a:r>
              <a:rPr lang="en-US" altLang="ja-JP" sz="1600" dirty="0"/>
              <a:t>15-19-0421-03-0dep-Brain-Machine Interface based on Electrocorticography using high speed UWB wireless body area network by </a:t>
            </a:r>
            <a:r>
              <a:rPr lang="en-US" altLang="ja-JP" sz="1600" dirty="0" err="1"/>
              <a:t>Takafumi</a:t>
            </a:r>
            <a:r>
              <a:rPr lang="en-US" altLang="ja-JP" sz="1600" dirty="0"/>
              <a:t> Sasaki(NICT), Masayuki Hirata(U of Osaka)</a:t>
            </a:r>
          </a:p>
          <a:p>
            <a:pPr marL="0" indent="0">
              <a:lnSpc>
                <a:spcPts val="1600"/>
              </a:lnSpc>
              <a:buNone/>
            </a:pPr>
            <a:r>
              <a:rPr lang="fi-FI" altLang="ja-JP" sz="1600" dirty="0"/>
              <a:t>15-20-276-00-0dep-ig-dep-closing-report-september-2020</a:t>
            </a:r>
            <a:r>
              <a:rPr lang="ja-JP" altLang="en-US" sz="1600" dirty="0"/>
              <a:t> </a:t>
            </a:r>
            <a:r>
              <a:rPr lang="en-US" altLang="ja-JP" sz="1600" dirty="0"/>
              <a:t>by</a:t>
            </a:r>
            <a:r>
              <a:rPr lang="ja-JP" altLang="en-US" sz="1600" dirty="0"/>
              <a:t> </a:t>
            </a:r>
            <a:r>
              <a:rPr lang="en-US" altLang="ja-JP" sz="1600" dirty="0"/>
              <a:t>Ryuji</a:t>
            </a:r>
            <a:r>
              <a:rPr lang="ja-JP" altLang="en-US" sz="1600" dirty="0"/>
              <a:t> </a:t>
            </a:r>
            <a:r>
              <a:rPr lang="en-US" altLang="ja-JP" sz="1600" dirty="0"/>
              <a:t>Kohno(YNU/CWC </a:t>
            </a:r>
            <a:r>
              <a:rPr lang="en-US" altLang="ja-JP" sz="1600" dirty="0" err="1"/>
              <a:t>UofOulu</a:t>
            </a:r>
            <a:r>
              <a:rPr lang="en-US" altLang="ja-JP" sz="1600" dirty="0"/>
              <a:t>)</a:t>
            </a:r>
          </a:p>
          <a:p>
            <a:pPr marL="0" indent="0">
              <a:lnSpc>
                <a:spcPts val="1600"/>
              </a:lnSpc>
              <a:buNone/>
            </a:pPr>
            <a:r>
              <a:rPr lang="fi-FI" altLang="ja-JP" sz="1600" dirty="0"/>
              <a:t>15-20-0277-00-0dep-ig-dep-meeting-minutes-september-2020 by by Ryuji Kohno(YNU/CWC UofOulu)</a:t>
            </a:r>
          </a:p>
          <a:p>
            <a:pPr marL="0" indent="0">
              <a:lnSpc>
                <a:spcPts val="1600"/>
              </a:lnSpc>
              <a:buNone/>
            </a:pP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522392"/>
            <a:ext cx="7727370" cy="648073"/>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7850</TotalTime>
  <Words>1057</Words>
  <Application>Microsoft Office PowerPoint</Application>
  <PresentationFormat>画面に合わせる (4:3)</PresentationFormat>
  <Paragraphs>116</Paragraphs>
  <Slides>7</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Arial</vt:lpstr>
      <vt:lpstr>Times New Roman</vt:lpstr>
      <vt:lpstr>IEEE-P802_15</vt:lpstr>
      <vt:lpstr>PowerPoint プレゼンテーション</vt:lpstr>
      <vt:lpstr>IEEE 802.15 IG DEP   Closing Report  Virtual Meeting with Webex September 18th, 2020  Ryuji Kohno (YNU/CWC Uof Oulu) </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83</cp:revision>
  <dcterms:created xsi:type="dcterms:W3CDTF">2018-03-06T17:15:04Z</dcterms:created>
  <dcterms:modified xsi:type="dcterms:W3CDTF">2020-09-18T11:34:25Z</dcterms:modified>
</cp:coreProperties>
</file>