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346" r:id="rId2"/>
    <p:sldId id="311" r:id="rId3"/>
    <p:sldId id="352" r:id="rId4"/>
    <p:sldId id="353" r:id="rId5"/>
    <p:sldId id="354"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3488" autoAdjust="0"/>
  </p:normalViewPr>
  <p:slideViewPr>
    <p:cSldViewPr>
      <p:cViewPr varScale="1">
        <p:scale>
          <a:sx n="111" d="100"/>
          <a:sy n="111" d="100"/>
        </p:scale>
        <p:origin x="1398" y="114"/>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37"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9/18/2020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9/18/2020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9/18/2020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9/18/2020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15-20-0275-00-0vat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9/18/2020</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9/18/2020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9/18/2020</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9/18/2020</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9/18/2020</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9/18/2020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9/18/2020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838200"/>
            <a:ext cx="8991600" cy="4770537"/>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High Data Rate OCC TG Closing Report(Sept. 2020)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September 18, 2020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err="1">
                <a:latin typeface="Times New Roman" panose="02020603050405020304" pitchFamily="18" charset="0"/>
                <a:cs typeface="Times New Roman" panose="02020603050405020304" pitchFamily="18" charset="0"/>
              </a:rPr>
              <a:t>Yeong</a:t>
            </a:r>
            <a:r>
              <a:rPr lang="en-US" altLang="zh-CN" sz="1600" dirty="0">
                <a:latin typeface="Times New Roman" panose="02020603050405020304" pitchFamily="18" charset="0"/>
                <a:cs typeface="Times New Roman" panose="02020603050405020304" pitchFamily="18" charset="0"/>
              </a:rPr>
              <a:t> Min Jang</a:t>
            </a:r>
            <a:r>
              <a:rPr lang="en-US" altLang="zh-CN" sz="1600" dirty="0">
                <a:latin typeface="Times New Roman" panose="02020603050405020304"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ko-KR" sz="1600" dirty="0" err="1">
                <a:latin typeface="Times New Roman" panose="02020603050405020304" pitchFamily="18" charset="0"/>
                <a:ea typeface="굴림" charset="-127"/>
                <a:cs typeface="Times New Roman" panose="02020603050405020304" pitchFamily="18" charset="0"/>
              </a:rPr>
              <a:t>Kookmin</a:t>
            </a:r>
            <a:r>
              <a:rPr lang="en-US" altLang="ko-KR" sz="1600" dirty="0">
                <a:latin typeface="Times New Roman" panose="02020603050405020304" pitchFamily="18" charset="0"/>
                <a:ea typeface="굴림" charset="-127"/>
                <a:cs typeface="Times New Roman" panose="02020603050405020304" pitchFamily="18" charset="0"/>
              </a:rPr>
              <a:t>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+82-10-8536-6060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High Data Rate 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September 2020</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smtClean="0">
                <a:ea typeface="ＭＳ Ｐゴシック" pitchFamily="50" charset="-128"/>
              </a:rPr>
              <a:t>IEEE 802.15.7a High Data Rate OCC TG</a:t>
            </a:r>
            <a:br>
              <a:rPr lang="en-US" altLang="ja-JP" b="1" smtClean="0">
                <a:ea typeface="ＭＳ Ｐゴシック" pitchFamily="50" charset="-128"/>
              </a:rPr>
            </a:br>
            <a:r>
              <a:rPr lang="en-US" altLang="ja-JP" b="1" smtClean="0">
                <a:ea typeface="ＭＳ Ｐゴシック" pitchFamily="50" charset="-128"/>
              </a:rPr>
              <a:t/>
            </a:r>
            <a:br>
              <a:rPr lang="en-US" altLang="ja-JP" b="1" smtClean="0">
                <a:ea typeface="ＭＳ Ｐゴシック" pitchFamily="50" charset="-128"/>
              </a:rPr>
            </a:br>
            <a:r>
              <a:rPr lang="en-US" altLang="ja-JP" smtClean="0">
                <a:ea typeface="ＭＳ Ｐゴシック" pitchFamily="50" charset="-128"/>
              </a:rPr>
              <a:t>Closing report</a:t>
            </a:r>
            <a:br>
              <a:rPr lang="en-US" altLang="ja-JP" smtClean="0">
                <a:ea typeface="ＭＳ Ｐゴシック" pitchFamily="50" charset="-128"/>
              </a:rPr>
            </a:br>
            <a:r>
              <a:rPr lang="en-US" altLang="ja-JP" smtClean="0">
                <a:ea typeface="ＭＳ Ｐゴシック" pitchFamily="50" charset="-128"/>
              </a:rPr>
              <a:t/>
            </a:r>
            <a:br>
              <a:rPr lang="en-US" altLang="ja-JP" smtClean="0">
                <a:ea typeface="ＭＳ Ｐゴシック" pitchFamily="50" charset="-128"/>
              </a:rPr>
            </a:br>
            <a:r>
              <a:rPr lang="en-US" altLang="ja-JP" smtClean="0">
                <a:ea typeface="ＭＳ Ｐゴシック" pitchFamily="50" charset="-128"/>
              </a:rPr>
              <a:t> </a:t>
            </a:r>
            <a:br>
              <a:rPr lang="en-US" altLang="ja-JP" smtClean="0">
                <a:ea typeface="ＭＳ Ｐゴシック" pitchFamily="50" charset="-128"/>
              </a:rPr>
            </a:br>
            <a:r>
              <a:rPr lang="en-US" altLang="ja-JP" smtClean="0">
                <a:ea typeface="ＭＳ Ｐゴシック" pitchFamily="50" charset="-128"/>
              </a:rPr>
              <a:t>September 18, 2020</a:t>
            </a:r>
            <a:endParaRPr lang="ja-JP" altLang="ja-JP" dirty="0"/>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406136"/>
            <a:ext cx="8640960" cy="4539208"/>
          </a:xfrm>
          <a:ln/>
        </p:spPr>
        <p:txBody>
          <a:bodyPr>
            <a:normAutofit fontScale="92500" lnSpcReduction="20000"/>
          </a:bodyPr>
          <a:lstStyle/>
          <a:p>
            <a:pPr algn="just"/>
            <a:r>
              <a:rPr lang="en-US" altLang="ja-JP" sz="2800" dirty="0">
                <a:latin typeface="Times New Roman" panose="02020603050405020304" pitchFamily="18" charset="0"/>
                <a:cs typeface="Times New Roman" panose="02020603050405020304" pitchFamily="18" charset="0"/>
              </a:rPr>
              <a:t>2 Sessions (AM1 on Wed. and Thur.)</a:t>
            </a:r>
          </a:p>
          <a:p>
            <a:pPr algn="just"/>
            <a:r>
              <a:rPr lang="en-US" altLang="ja-JP" sz="2800" dirty="0">
                <a:latin typeface="Times New Roman" panose="02020603050405020304" pitchFamily="18" charset="0"/>
                <a:cs typeface="Times New Roman" panose="02020603050405020304" pitchFamily="18" charset="0"/>
              </a:rPr>
              <a:t>Launching IEEE 802.15.7a High Data Rate OCC </a:t>
            </a:r>
            <a:r>
              <a:rPr lang="en-US" altLang="ja-JP" sz="2800" dirty="0" smtClean="0">
                <a:latin typeface="Times New Roman" panose="02020603050405020304" pitchFamily="18" charset="0"/>
                <a:cs typeface="Times New Roman" panose="02020603050405020304" pitchFamily="18" charset="0"/>
              </a:rPr>
              <a:t>TG</a:t>
            </a:r>
          </a:p>
          <a:p>
            <a:pPr algn="just"/>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smtClean="0">
                <a:latin typeface="Times New Roman" panose="02020603050405020304" pitchFamily="18" charset="0"/>
                <a:cs typeface="Times New Roman" panose="02020603050405020304" pitchFamily="18" charset="0"/>
              </a:rPr>
              <a:t>1</a:t>
            </a:r>
            <a:r>
              <a:rPr lang="en-US" altLang="ja-JP" sz="2800" baseline="30000" dirty="0" smtClean="0">
                <a:latin typeface="Times New Roman" panose="02020603050405020304" pitchFamily="18" charset="0"/>
                <a:cs typeface="Times New Roman" panose="02020603050405020304" pitchFamily="18" charset="0"/>
              </a:rPr>
              <a:t>st</a:t>
            </a:r>
            <a:r>
              <a:rPr lang="en-US" altLang="ja-JP" sz="2800" dirty="0" smtClean="0">
                <a:latin typeface="Times New Roman" panose="02020603050405020304" pitchFamily="18" charset="0"/>
                <a:cs typeface="Times New Roman" panose="02020603050405020304" pitchFamily="18" charset="0"/>
              </a:rPr>
              <a:t> Session:</a:t>
            </a:r>
          </a:p>
          <a:p>
            <a:pPr lvl="1" algn="just"/>
            <a:r>
              <a:rPr lang="en-US" altLang="ja-JP" sz="2400" dirty="0" smtClean="0">
                <a:latin typeface="Times New Roman" panose="02020603050405020304" pitchFamily="18" charset="0"/>
                <a:cs typeface="Times New Roman" panose="02020603050405020304" pitchFamily="18" charset="0"/>
              </a:rPr>
              <a:t>Introduce New 7a High Data Rate OCC TG </a:t>
            </a:r>
          </a:p>
          <a:p>
            <a:pPr lvl="1" algn="just"/>
            <a:r>
              <a:rPr lang="en-US" altLang="ja-JP" sz="2400" dirty="0" smtClean="0">
                <a:latin typeface="Times New Roman" panose="02020603050405020304" pitchFamily="18" charset="0"/>
                <a:cs typeface="Times New Roman" panose="02020603050405020304" pitchFamily="18" charset="0"/>
              </a:rPr>
              <a:t>Hear Presentations (4 contributions)</a:t>
            </a:r>
          </a:p>
          <a:p>
            <a:pPr lvl="2" algn="just"/>
            <a:r>
              <a:rPr lang="en-US" altLang="ja-JP" sz="2000" dirty="0" smtClean="0">
                <a:latin typeface="Times New Roman" panose="02020603050405020304" pitchFamily="18" charset="0"/>
                <a:cs typeface="Times New Roman" panose="02020603050405020304" pitchFamily="18" charset="0"/>
              </a:rPr>
              <a:t>Overview of High Data Rate Optical Camera Communication Task Group (248-00)</a:t>
            </a:r>
          </a:p>
          <a:p>
            <a:pPr lvl="2" algn="just"/>
            <a:r>
              <a:rPr lang="en-US" altLang="ja-JP" sz="2000" dirty="0" smtClean="0">
                <a:latin typeface="Times New Roman" panose="02020603050405020304" pitchFamily="18" charset="0"/>
                <a:cs typeface="Times New Roman" panose="02020603050405020304" pitchFamily="18" charset="0"/>
              </a:rPr>
              <a:t>Monitoring System Using Optical Camera Communications for Smart Factory(251-00)</a:t>
            </a:r>
          </a:p>
          <a:p>
            <a:pPr lvl="2" algn="just"/>
            <a:r>
              <a:rPr lang="en-US" altLang="ja-JP" sz="2000" dirty="0" smtClean="0">
                <a:latin typeface="Times New Roman" panose="02020603050405020304" pitchFamily="18" charset="0"/>
                <a:cs typeface="Times New Roman" panose="02020603050405020304" pitchFamily="18" charset="0"/>
              </a:rPr>
              <a:t>Potential of Optical Camera Communication technique for Smart Factory Monitoring System(249-00)</a:t>
            </a:r>
          </a:p>
          <a:p>
            <a:pPr lvl="2" algn="just"/>
            <a:r>
              <a:rPr lang="en-US" altLang="ja-JP" sz="2000" dirty="0" smtClean="0">
                <a:latin typeface="Times New Roman" panose="02020603050405020304" pitchFamily="18" charset="0"/>
                <a:cs typeface="Times New Roman" panose="02020603050405020304" pitchFamily="18" charset="0"/>
              </a:rPr>
              <a:t>LED Matrix based Transmitter Device using Optical Camera Communication Technology for Smart Factory Applications(250-00)</a:t>
            </a:r>
            <a:endParaRPr lang="en-US" altLang="ja-JP" sz="2400" dirty="0" smtClean="0">
              <a:latin typeface="Times New Roman" panose="02020603050405020304" pitchFamily="18" charset="0"/>
              <a:cs typeface="Times New Roman" panose="02020603050405020304" pitchFamily="18" charset="0"/>
            </a:endParaRPr>
          </a:p>
          <a:p>
            <a:pPr algn="just"/>
            <a:endParaRPr lang="en-US" altLang="ja-JP"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8941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406136"/>
            <a:ext cx="8640960" cy="4539208"/>
          </a:xfrm>
          <a:ln/>
        </p:spPr>
        <p:txBody>
          <a:bodyPr>
            <a:normAutofit fontScale="92500" lnSpcReduction="20000"/>
          </a:bodyPr>
          <a:lstStyle/>
          <a:p>
            <a:pPr algn="just"/>
            <a:r>
              <a:rPr lang="en-US" altLang="ja-JP" sz="2800" dirty="0">
                <a:latin typeface="Times New Roman" panose="02020603050405020304" pitchFamily="18" charset="0"/>
                <a:cs typeface="Times New Roman" panose="02020603050405020304" pitchFamily="18" charset="0"/>
              </a:rPr>
              <a:t>2</a:t>
            </a:r>
            <a:r>
              <a:rPr lang="en-US" altLang="ja-JP" sz="2800" baseline="30000" dirty="0">
                <a:latin typeface="Times New Roman" panose="02020603050405020304" pitchFamily="18" charset="0"/>
                <a:cs typeface="Times New Roman" panose="02020603050405020304" pitchFamily="18" charset="0"/>
              </a:rPr>
              <a:t>nd</a:t>
            </a:r>
            <a:r>
              <a:rPr lang="en-US" altLang="ja-JP" sz="2800" dirty="0">
                <a:latin typeface="Times New Roman" panose="02020603050405020304" pitchFamily="18" charset="0"/>
                <a:cs typeface="Times New Roman" panose="02020603050405020304" pitchFamily="18" charset="0"/>
              </a:rPr>
              <a:t> Session:</a:t>
            </a:r>
          </a:p>
          <a:p>
            <a:pPr lvl="1" algn="just"/>
            <a:r>
              <a:rPr lang="en-US" altLang="ja-JP" sz="2400" dirty="0">
                <a:latin typeface="Times New Roman" panose="02020603050405020304" pitchFamily="18" charset="0"/>
                <a:cs typeface="Times New Roman" panose="02020603050405020304" pitchFamily="18" charset="0"/>
              </a:rPr>
              <a:t>Hear Presentations (3 contributions)</a:t>
            </a:r>
          </a:p>
          <a:p>
            <a:pPr lvl="2" algn="just"/>
            <a:r>
              <a:rPr lang="en-US" altLang="ja-JP" sz="2000" dirty="0">
                <a:latin typeface="Times New Roman" panose="02020603050405020304" pitchFamily="18" charset="0"/>
                <a:cs typeface="Times New Roman" panose="02020603050405020304" pitchFamily="18" charset="0"/>
              </a:rPr>
              <a:t>The Stripe Pattern's Misalignment Reconstruction Based on Neural Network Scheme (263-00)</a:t>
            </a:r>
          </a:p>
          <a:p>
            <a:pPr lvl="2" algn="just"/>
            <a:r>
              <a:rPr lang="en-US" altLang="ja-JP" sz="2000" dirty="0">
                <a:latin typeface="Times New Roman" panose="02020603050405020304" pitchFamily="18" charset="0"/>
                <a:cs typeface="Times New Roman" panose="02020603050405020304" pitchFamily="18" charset="0"/>
              </a:rPr>
              <a:t>Vehicular localization scheme based on optical camera communication (OCC) using single camera (264-00)</a:t>
            </a:r>
          </a:p>
          <a:p>
            <a:pPr lvl="2" algn="just"/>
            <a:r>
              <a:rPr lang="en-US" altLang="ja-JP" sz="2000" dirty="0">
                <a:latin typeface="Times New Roman" panose="02020603050405020304" pitchFamily="18" charset="0"/>
                <a:cs typeface="Times New Roman" panose="02020603050405020304" pitchFamily="18" charset="0"/>
              </a:rPr>
              <a:t>Neural Network-based Continuous Sensor Data Monitoring from the Environment (262-00)</a:t>
            </a:r>
          </a:p>
          <a:p>
            <a:pPr lvl="1" algn="just"/>
            <a:r>
              <a:rPr lang="en-US" altLang="ja-JP" sz="2400" dirty="0">
                <a:latin typeface="Times New Roman" panose="02020603050405020304" pitchFamily="18" charset="0"/>
                <a:cs typeface="Times New Roman" panose="02020603050405020304" pitchFamily="18" charset="0"/>
              </a:rPr>
              <a:t>Completed CFA</a:t>
            </a:r>
          </a:p>
          <a:p>
            <a:pPr lvl="1" algn="just"/>
            <a:r>
              <a:rPr lang="en-US" altLang="en-US" sz="2400" dirty="0">
                <a:latin typeface="Times New Roman" panose="02020603050405020304" pitchFamily="18" charset="0"/>
                <a:cs typeface="Times New Roman" panose="02020603050405020304" pitchFamily="18" charset="0"/>
              </a:rPr>
              <a:t>Completed 15.7a schedule and milestones</a:t>
            </a:r>
          </a:p>
          <a:p>
            <a:pPr lvl="1" algn="just"/>
            <a:r>
              <a:rPr lang="en-US" altLang="ja-JP" sz="2400" dirty="0">
                <a:latin typeface="Times New Roman" panose="02020603050405020304" pitchFamily="18" charset="0"/>
                <a:cs typeface="Times New Roman" panose="02020603050405020304" pitchFamily="18" charset="0"/>
              </a:rPr>
              <a:t>Affirm Officer for 7a (Chairman: </a:t>
            </a:r>
            <a:r>
              <a:rPr lang="en-US" altLang="ja-JP" sz="2400" dirty="0" err="1">
                <a:latin typeface="Times New Roman" panose="02020603050405020304" pitchFamily="18" charset="0"/>
                <a:cs typeface="Times New Roman" panose="02020603050405020304" pitchFamily="18" charset="0"/>
              </a:rPr>
              <a:t>Yeong</a:t>
            </a:r>
            <a:r>
              <a:rPr lang="en-US" altLang="ja-JP" sz="2400" dirty="0">
                <a:latin typeface="Times New Roman" panose="02020603050405020304" pitchFamily="18" charset="0"/>
                <a:cs typeface="Times New Roman" panose="02020603050405020304" pitchFamily="18" charset="0"/>
              </a:rPr>
              <a:t> Min Jang (</a:t>
            </a:r>
            <a:r>
              <a:rPr lang="en-US" altLang="ja-JP" sz="2400" dirty="0" err="1">
                <a:latin typeface="Times New Roman" panose="02020603050405020304" pitchFamily="18" charset="0"/>
                <a:cs typeface="Times New Roman" panose="02020603050405020304" pitchFamily="18" charset="0"/>
              </a:rPr>
              <a:t>Kookmin</a:t>
            </a:r>
            <a:r>
              <a:rPr lang="en-US" altLang="ja-JP" sz="2400" dirty="0">
                <a:latin typeface="Times New Roman" panose="02020603050405020304" pitchFamily="18" charset="0"/>
                <a:cs typeface="Times New Roman" panose="02020603050405020304" pitchFamily="18" charset="0"/>
              </a:rPr>
              <a:t> University)</a:t>
            </a:r>
          </a:p>
          <a:p>
            <a:pPr lvl="1" algn="just"/>
            <a:r>
              <a:rPr lang="en-US" altLang="ja-JP" sz="2400" dirty="0">
                <a:latin typeface="Times New Roman" panose="02020603050405020304" pitchFamily="18" charset="0"/>
                <a:cs typeface="Times New Roman" panose="02020603050405020304" pitchFamily="18" charset="0"/>
              </a:rPr>
              <a:t>Completed 7a Web Page</a:t>
            </a:r>
          </a:p>
          <a:p>
            <a:pPr lvl="1" algn="just"/>
            <a:r>
              <a:rPr lang="en-US" altLang="ja-JP" sz="2400" dirty="0">
                <a:latin typeface="Times New Roman" panose="02020603050405020304" pitchFamily="18" charset="0"/>
                <a:cs typeface="Times New Roman" panose="02020603050405020304" pitchFamily="18" charset="0"/>
              </a:rPr>
              <a:t>Plan for November </a:t>
            </a:r>
            <a:r>
              <a:rPr lang="en-US" altLang="ja-JP" sz="2400" dirty="0" smtClean="0">
                <a:latin typeface="Times New Roman" panose="02020603050405020304" pitchFamily="18" charset="0"/>
                <a:cs typeface="Times New Roman" panose="02020603050405020304" pitchFamily="18" charset="0"/>
              </a:rPr>
              <a:t>meeting</a:t>
            </a:r>
            <a:endParaRPr lang="en-US" altLang="ja-JP"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12422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Nov.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06136"/>
            <a:ext cx="8640960" cy="4539208"/>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3 slots (AM1 on Tue., Wed., and Thur.)</a:t>
            </a:r>
            <a:endParaRPr lang="en-US" altLang="ko-KR" sz="2800" dirty="0">
              <a:latin typeface="Times New Roman" panose="02020603050405020304" pitchFamily="18" charset="0"/>
              <a:ea typeface="굴림" pitchFamily="34" charset="-127"/>
              <a:cs typeface="Times New Roman" panose="02020603050405020304" pitchFamily="18" charset="0"/>
            </a:endParaRPr>
          </a:p>
          <a:p>
            <a:pPr algn="just"/>
            <a:r>
              <a:rPr lang="en-US" altLang="ja-JP" sz="2800" dirty="0">
                <a:latin typeface="Times New Roman" panose="02020603050405020304" pitchFamily="18" charset="0"/>
                <a:cs typeface="Times New Roman" panose="02020603050405020304" pitchFamily="18" charset="0"/>
              </a:rPr>
              <a:t>Call for Applications</a:t>
            </a:r>
          </a:p>
          <a:p>
            <a:pPr lvl="1" algn="just"/>
            <a:r>
              <a:rPr lang="en-US" altLang="ja-JP" sz="2400" dirty="0">
                <a:latin typeface="Times New Roman" panose="02020603050405020304" pitchFamily="18" charset="0"/>
                <a:cs typeface="Times New Roman" panose="02020603050405020304" pitchFamily="18" charset="0"/>
              </a:rPr>
              <a:t>Deadline: Nov. 4, 2020</a:t>
            </a:r>
          </a:p>
          <a:p>
            <a:pPr lvl="1" algn="just"/>
            <a:r>
              <a:rPr lang="en-US" altLang="ja-JP" sz="2400" dirty="0">
                <a:latin typeface="Times New Roman" panose="02020603050405020304" pitchFamily="18" charset="0"/>
                <a:cs typeface="Times New Roman" panose="02020603050405020304" pitchFamily="18" charset="0"/>
              </a:rPr>
              <a:t>Upload the documents and inform to the Chairman (yjang@kookmin.ac.kr)</a:t>
            </a:r>
          </a:p>
          <a:p>
            <a:pPr algn="just"/>
            <a:r>
              <a:rPr lang="en-US" altLang="ja-JP" sz="2800" dirty="0">
                <a:latin typeface="Times New Roman" panose="02020603050405020304" pitchFamily="18" charset="0"/>
                <a:cs typeface="Times New Roman" panose="02020603050405020304" pitchFamily="18" charset="0"/>
              </a:rPr>
              <a:t>Appointing officers</a:t>
            </a:r>
          </a:p>
          <a:p>
            <a:pPr lvl="1" algn="just"/>
            <a:r>
              <a:rPr lang="en-US" altLang="ja-JP" sz="2000" dirty="0">
                <a:latin typeface="Times New Roman" panose="02020603050405020304" pitchFamily="18" charset="0"/>
                <a:cs typeface="Times New Roman" panose="02020603050405020304" pitchFamily="18" charset="0"/>
              </a:rPr>
              <a:t>Chairman: </a:t>
            </a:r>
            <a:r>
              <a:rPr lang="en-US" altLang="ja-JP" sz="2000" dirty="0" err="1">
                <a:latin typeface="Times New Roman" panose="02020603050405020304" pitchFamily="18" charset="0"/>
                <a:cs typeface="Times New Roman" panose="02020603050405020304" pitchFamily="18" charset="0"/>
              </a:rPr>
              <a:t>Yeong</a:t>
            </a:r>
            <a:r>
              <a:rPr lang="en-US" altLang="ja-JP" sz="2000" dirty="0">
                <a:latin typeface="Times New Roman" panose="02020603050405020304" pitchFamily="18" charset="0"/>
                <a:cs typeface="Times New Roman" panose="02020603050405020304" pitchFamily="18" charset="0"/>
              </a:rPr>
              <a:t> Min Jang (</a:t>
            </a:r>
            <a:r>
              <a:rPr lang="en-US" altLang="ja-JP" sz="2000" dirty="0" err="1">
                <a:latin typeface="Times New Roman" panose="02020603050405020304" pitchFamily="18" charset="0"/>
                <a:cs typeface="Times New Roman" panose="02020603050405020304" pitchFamily="18" charset="0"/>
              </a:rPr>
              <a:t>Kookmin</a:t>
            </a:r>
            <a:r>
              <a:rPr lang="en-US" altLang="ja-JP" sz="2000" dirty="0">
                <a:latin typeface="Times New Roman" panose="02020603050405020304" pitchFamily="18" charset="0"/>
                <a:cs typeface="Times New Roman" panose="02020603050405020304" pitchFamily="18" charset="0"/>
              </a:rPr>
              <a:t> University)</a:t>
            </a:r>
          </a:p>
          <a:p>
            <a:pPr lvl="1" algn="just"/>
            <a:r>
              <a:rPr lang="en-US" altLang="ja-JP" sz="2000" dirty="0">
                <a:latin typeface="Times New Roman" panose="02020603050405020304" pitchFamily="18" charset="0"/>
                <a:cs typeface="Times New Roman" panose="02020603050405020304" pitchFamily="18" charset="0"/>
              </a:rPr>
              <a:t>Vice Chairman: </a:t>
            </a:r>
          </a:p>
          <a:p>
            <a:pPr lvl="1" algn="just"/>
            <a:r>
              <a:rPr lang="en-US" altLang="ja-JP" sz="2000" dirty="0">
                <a:latin typeface="Times New Roman" panose="02020603050405020304" pitchFamily="18" charset="0"/>
                <a:cs typeface="Times New Roman" panose="02020603050405020304" pitchFamily="18" charset="0"/>
              </a:rPr>
              <a:t>Chief Technical Editor:</a:t>
            </a:r>
          </a:p>
          <a:p>
            <a:pPr lvl="1" algn="just"/>
            <a:r>
              <a:rPr lang="en-US" altLang="ja-JP" sz="2000" dirty="0">
                <a:latin typeface="Times New Roman" panose="02020603050405020304" pitchFamily="18" charset="0"/>
                <a:cs typeface="Times New Roman" panose="02020603050405020304" pitchFamily="18" charset="0"/>
              </a:rPr>
              <a:t>Technical Editor: </a:t>
            </a:r>
          </a:p>
          <a:p>
            <a:pPr lvl="1" algn="just"/>
            <a:r>
              <a:rPr lang="en-US" altLang="ja-JP" sz="2000" dirty="0">
                <a:latin typeface="Times New Roman" panose="02020603050405020304" pitchFamily="18" charset="0"/>
                <a:cs typeface="Times New Roman" panose="02020603050405020304" pitchFamily="18" charset="0"/>
              </a:rPr>
              <a:t>Secretaries</a:t>
            </a:r>
            <a:r>
              <a:rPr lang="en-US" altLang="ja-JP" sz="2000" dirty="0" smtClean="0">
                <a:latin typeface="Times New Roman" panose="02020603050405020304" pitchFamily="18" charset="0"/>
                <a:cs typeface="Times New Roman" panose="02020603050405020304" pitchFamily="18" charset="0"/>
              </a:rPr>
              <a:t>:</a:t>
            </a: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20631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17262</TotalTime>
  <Words>432</Words>
  <Application>Microsoft Office PowerPoint</Application>
  <PresentationFormat>On-screen Show (4:3)</PresentationFormat>
  <Paragraphs>47</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굴림</vt:lpstr>
      <vt:lpstr>맑은 고딕</vt:lpstr>
      <vt:lpstr>ＭＳ Ｐゴシック</vt:lpstr>
      <vt:lpstr>宋体</vt:lpstr>
      <vt:lpstr>Arial</vt:lpstr>
      <vt:lpstr>Calibri</vt:lpstr>
      <vt:lpstr>Times New Roman</vt:lpstr>
      <vt:lpstr>Office Theme</vt:lpstr>
      <vt:lpstr>PowerPoint Presentation</vt:lpstr>
      <vt:lpstr>PowerPoint Presentation</vt:lpstr>
      <vt:lpstr>Accomplishment for the meeting</vt:lpstr>
      <vt:lpstr>Accomplishment for the meeting</vt:lpstr>
      <vt:lpstr>Plan for Nov.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668</cp:revision>
  <cp:lastPrinted>2017-05-07T15:48:38Z</cp:lastPrinted>
  <dcterms:created xsi:type="dcterms:W3CDTF">2010-05-15T17:50:32Z</dcterms:created>
  <dcterms:modified xsi:type="dcterms:W3CDTF">2020-09-18T06:33:35Z</dcterms:modified>
</cp:coreProperties>
</file>