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3" r:id="rId2"/>
    <p:sldId id="264" r:id="rId3"/>
    <p:sldId id="282" r:id="rId4"/>
    <p:sldId id="300" r:id="rId5"/>
    <p:sldId id="292" r:id="rId6"/>
    <p:sldId id="293" r:id="rId7"/>
    <p:sldId id="301" r:id="rId8"/>
    <p:sldId id="302" r:id="rId9"/>
    <p:sldId id="306" r:id="rId10"/>
    <p:sldId id="297" r:id="rId11"/>
    <p:sldId id="279"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7" d="100"/>
          <a:sy n="67" d="100"/>
        </p:scale>
        <p:origin x="1452" y="72"/>
      </p:cViewPr>
      <p:guideLst>
        <p:guide orient="horz" pos="2160"/>
        <p:guide pos="2880"/>
      </p:guideLst>
    </p:cSldViewPr>
  </p:slideViewPr>
  <p:notesTextViewPr>
    <p:cViewPr>
      <p:scale>
        <a:sx n="1" d="1"/>
        <a:sy n="1" d="1"/>
      </p:scale>
      <p:origin x="0" y="0"/>
    </p:cViewPr>
  </p:notesTextViewPr>
  <p:sorterViewPr>
    <p:cViewPr>
      <p:scale>
        <a:sx n="150" d="100"/>
        <a:sy n="150" d="100"/>
      </p:scale>
      <p:origin x="0" y="15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995388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5" name="フッター プレースホルダー 4"/>
          <p:cNvSpPr>
            <a:spLocks noGrp="1"/>
          </p:cNvSpPr>
          <p:nvPr>
            <p:ph type="ftr" sz="quarter" idx="11"/>
          </p:nvPr>
        </p:nvSpPr>
        <p:spPr>
          <a:xfrm>
            <a:off x="4788024" y="6475412"/>
            <a:ext cx="3822576"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フッター プレースホルダー 4"/>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フッター プレースホルダー 3"/>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1" name="フッター プレースホルダー 2"/>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Tree>
    <p:extLst>
      <p:ext uri="{BB962C8B-B14F-4D97-AF65-F5344CB8AC3E}">
        <p14:creationId xmlns:p14="http://schemas.microsoft.com/office/powerpoint/2010/main" val="678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SEMICONDUCTOR </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685800" y="400739"/>
            <a:ext cx="7772400" cy="215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15-20-0271-00-04aa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1" name="Rectangle 4">
            <a:extLst>
              <a:ext uri="{FF2B5EF4-FFF2-40B4-BE49-F238E27FC236}">
                <a16:creationId xmlns:a16="http://schemas.microsoft.com/office/drawing/2014/main" id="{CFEFF25C-2436-4CA6-9DFB-17C70A72CA6E}"/>
              </a:ext>
            </a:extLst>
          </p:cNvPr>
          <p:cNvSpPr txBox="1">
            <a:spLocks noChangeArrowheads="1"/>
          </p:cNvSpPr>
          <p:nvPr userDrawn="1"/>
        </p:nvSpPr>
        <p:spPr bwMode="auto">
          <a:xfrm>
            <a:off x="700674" y="3875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&lt;September,2020&gt;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20/15-20-0270-00-04aa-guidence-for-tg4aa-technical-contributions.pptx" TargetMode="External"/><Relationship Id="rId2" Type="http://schemas.openxmlformats.org/officeDocument/2006/relationships/hyperlink" Target="https://mentor.ieee.org/802.15/dcn/20/15-20-0261-01-04aa-tg4aa-jre-call-for-proposals.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September Virtual Plenary 2020 Closing report]</a:t>
            </a:r>
            <a:r>
              <a:rPr lang="en-US" altLang="ja-JP" sz="1600" dirty="0">
                <a:ea typeface="ＭＳ Ｐゴシック" charset="-128"/>
              </a:rPr>
              <a:t>	</a:t>
            </a:r>
          </a:p>
          <a:p>
            <a:r>
              <a:rPr lang="en-US" altLang="ja-JP" sz="1600" b="1" dirty="0">
                <a:ea typeface="ＭＳ Ｐゴシック" charset="-128"/>
              </a:rPr>
              <a:t>Date Submitted: [18th September,2020]</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SEMICONDUCTOR</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TG4aa JRE closing report from Virtual September plenary sessions,2020]</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Next steps</a:t>
            </a:r>
            <a:endParaRPr kumimoji="1" lang="ja-JP" altLang="en-US"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10</a:t>
            </a:fld>
            <a:endParaRPr lang="en-US" altLang="ja-JP"/>
          </a:p>
        </p:txBody>
      </p:sp>
      <p:sp>
        <p:nvSpPr>
          <p:cNvPr id="7" name="コンテンツ プレースホルダー 6"/>
          <p:cNvSpPr>
            <a:spLocks noGrp="1"/>
          </p:cNvSpPr>
          <p:nvPr>
            <p:ph idx="1"/>
          </p:nvPr>
        </p:nvSpPr>
        <p:spPr>
          <a:xfrm>
            <a:off x="179512" y="2204864"/>
            <a:ext cx="8784976" cy="3891136"/>
          </a:xfrm>
        </p:spPr>
        <p:txBody>
          <a:bodyPr/>
          <a:lstStyle/>
          <a:p>
            <a:pPr marL="0" indent="0">
              <a:buNone/>
            </a:pPr>
            <a:r>
              <a:rPr lang="en-US" altLang="ja-JP" sz="3200" dirty="0"/>
              <a:t>Planned following topics at November Plenary</a:t>
            </a:r>
          </a:p>
          <a:p>
            <a:pPr marL="0" indent="0">
              <a:buNone/>
            </a:pPr>
            <a:endParaRPr lang="en-US" altLang="ja-JP" sz="3200" dirty="0"/>
          </a:p>
          <a:p>
            <a:r>
              <a:rPr lang="en-US" altLang="ja-JP" sz="3200" dirty="0"/>
              <a:t>Discuss any comments on PAR/CSD </a:t>
            </a:r>
          </a:p>
          <a:p>
            <a:r>
              <a:rPr lang="en-US" altLang="ja-JP" sz="3200" dirty="0"/>
              <a:t>Hear proposals</a:t>
            </a:r>
          </a:p>
        </p:txBody>
      </p:sp>
    </p:spTree>
    <p:extLst>
      <p:ext uri="{BB962C8B-B14F-4D97-AF65-F5344CB8AC3E}">
        <p14:creationId xmlns:p14="http://schemas.microsoft.com/office/powerpoint/2010/main" val="1731424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SEMICONDUCTOR</a:t>
            </a:r>
            <a:r>
              <a:rPr lang="en-US" altLang="ja-JP" sz="2800" dirty="0"/>
              <a:t> </a:t>
            </a:r>
          </a:p>
          <a:p>
            <a:pPr marL="0" indent="0">
              <a:buNone/>
            </a:pPr>
            <a:r>
              <a:rPr kumimoji="1" lang="en-US" altLang="ja-JP" sz="2800" u="sng" dirty="0"/>
              <a:t>kuramochi722@dsn.lapis-semi.com</a:t>
            </a:r>
            <a:endParaRPr kumimoji="1" lang="ja-JP" altLang="en-US" sz="2800" u="sng"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11</a:t>
            </a:fld>
            <a:endParaRPr lang="en-US" altLang="ja-JP"/>
          </a:p>
        </p:txBody>
      </p:sp>
    </p:spTree>
    <p:extLst>
      <p:ext uri="{BB962C8B-B14F-4D97-AF65-F5344CB8AC3E}">
        <p14:creationId xmlns:p14="http://schemas.microsoft.com/office/powerpoint/2010/main" val="785230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IG JRE</a:t>
            </a:r>
            <a:br>
              <a:rPr lang="en-US" altLang="ja-JP" dirty="0"/>
            </a:br>
            <a:r>
              <a:rPr lang="en-US" altLang="ja-JP" dirty="0"/>
              <a:t>Virtual July Plenary </a:t>
            </a:r>
            <a:br>
              <a:rPr lang="en-US" altLang="ja-JP" dirty="0"/>
            </a:br>
            <a:r>
              <a:rPr lang="en-US" altLang="ja-JP" dirty="0"/>
              <a:t>Closing report </a:t>
            </a:r>
            <a:br>
              <a:rPr lang="en-US" altLang="ja-JP" dirty="0"/>
            </a:br>
            <a:r>
              <a:rPr lang="en-US" altLang="ja-JP" dirty="0"/>
              <a:t>on</a:t>
            </a:r>
            <a:br>
              <a:rPr lang="en-US" altLang="ja-JP" dirty="0"/>
            </a:br>
            <a:r>
              <a:rPr lang="en-US" altLang="ja-JP" dirty="0"/>
              <a:t>September 18th,2020</a:t>
            </a:r>
            <a:endParaRPr kumimoji="1" lang="ja-JP" altLang="en-US" dirty="0"/>
          </a:p>
        </p:txBody>
      </p:sp>
      <p:sp>
        <p:nvSpPr>
          <p:cNvPr id="3" name="フッター プレースホルダー 2"/>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 and Secretary</a:t>
            </a:r>
          </a:p>
          <a:p>
            <a:pPr lvl="1"/>
            <a:r>
              <a:rPr lang="en-US" altLang="ja-JP" dirty="0"/>
              <a:t>Chair is Takashi </a:t>
            </a:r>
            <a:r>
              <a:rPr lang="en-US" altLang="ja-JP" dirty="0" err="1"/>
              <a:t>Kuramochi</a:t>
            </a:r>
            <a:r>
              <a:rPr lang="en-US" altLang="ja-JP" dirty="0"/>
              <a:t>(LAPIS Semiconductor)</a:t>
            </a:r>
          </a:p>
          <a:p>
            <a:pPr lvl="1"/>
            <a:r>
              <a:rPr lang="en-US" altLang="ja-JP" dirty="0"/>
              <a:t>Acting secretary is Phil Beecher(Wi-SUN Alliance)</a:t>
            </a:r>
          </a:p>
          <a:p>
            <a:pPr marL="457200" lvl="1" indent="0">
              <a:buNone/>
            </a:pPr>
            <a:endParaRPr lang="en-US" altLang="ja-JP" dirty="0"/>
          </a:p>
          <a:p>
            <a:endParaRPr kumimoji="1" lang="ja-JP" altLang="en-US"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Tree>
    <p:extLst>
      <p:ext uri="{BB962C8B-B14F-4D97-AF65-F5344CB8AC3E}">
        <p14:creationId xmlns:p14="http://schemas.microsoft.com/office/powerpoint/2010/main" val="19718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TG4aa JRE sessions in September Plenary 2020(Eastern Time Zone)</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1045554363"/>
              </p:ext>
            </p:extLst>
          </p:nvPr>
        </p:nvGraphicFramePr>
        <p:xfrm>
          <a:off x="395536" y="2060848"/>
          <a:ext cx="8352926" cy="344016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70840">
                <a:tc>
                  <a:txBody>
                    <a:bodyPr/>
                    <a:lstStyle/>
                    <a:p>
                      <a:endParaRPr kumimoji="1" lang="ja-JP" altLang="en-US" dirty="0"/>
                    </a:p>
                  </a:txBody>
                  <a:tcPr/>
                </a:tc>
                <a:tc>
                  <a:txBody>
                    <a:bodyPr/>
                    <a:lstStyle/>
                    <a:p>
                      <a:pPr algn="ctr"/>
                      <a:r>
                        <a:rPr kumimoji="1" lang="en-US" altLang="ja-JP" dirty="0"/>
                        <a:t>Monday</a:t>
                      </a:r>
                    </a:p>
                    <a:p>
                      <a:pPr algn="ctr"/>
                      <a:r>
                        <a:rPr kumimoji="1" lang="en-US" altLang="ja-JP" dirty="0"/>
                        <a:t>Sept.14</a:t>
                      </a:r>
                      <a:r>
                        <a:rPr kumimoji="1" lang="en-US" altLang="ja-JP" baseline="30000" dirty="0"/>
                        <a:t>th</a:t>
                      </a:r>
                      <a:endParaRPr kumimoji="1" lang="en-US" altLang="ja-JP" dirty="0"/>
                    </a:p>
                  </a:txBody>
                  <a:tcPr anchor="ctr"/>
                </a:tc>
                <a:tc>
                  <a:txBody>
                    <a:bodyPr/>
                    <a:lstStyle/>
                    <a:p>
                      <a:pPr algn="ctr"/>
                      <a:r>
                        <a:rPr kumimoji="1" lang="en-US" altLang="ja-JP" dirty="0"/>
                        <a:t>Tuesday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Sept.15</a:t>
                      </a:r>
                      <a:r>
                        <a:rPr kumimoji="1" lang="en-US" altLang="ja-JP" baseline="30000" dirty="0"/>
                        <a:t>th</a:t>
                      </a:r>
                      <a:endParaRPr kumimoji="1" lang="en-US" altLang="ja-JP" dirty="0"/>
                    </a:p>
                  </a:txBody>
                  <a:tcPr anchor="ctr"/>
                </a:tc>
                <a:tc>
                  <a:txBody>
                    <a:bodyPr/>
                    <a:lstStyle/>
                    <a:p>
                      <a:pPr algn="ctr"/>
                      <a:r>
                        <a:rPr kumimoji="1" lang="en-US" altLang="ja-JP" dirty="0"/>
                        <a:t>Wednesday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Sept.16</a:t>
                      </a:r>
                      <a:r>
                        <a:rPr kumimoji="1" lang="en-US" altLang="ja-JP" baseline="30000" dirty="0"/>
                        <a:t>th</a:t>
                      </a:r>
                      <a:endParaRPr kumimoji="1" lang="ja-JP" altLang="en-US" dirty="0"/>
                    </a:p>
                  </a:txBody>
                  <a:tcPr anchor="ctr"/>
                </a:tc>
                <a:tc>
                  <a:txBody>
                    <a:bodyPr/>
                    <a:lstStyle/>
                    <a:p>
                      <a:pPr algn="ctr"/>
                      <a:r>
                        <a:rPr kumimoji="1" lang="en-US" altLang="ja-JP" dirty="0"/>
                        <a:t>Thursday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Sept.17</a:t>
                      </a:r>
                      <a:r>
                        <a:rPr kumimoji="1" lang="en-US" altLang="ja-JP" baseline="30000" dirty="0"/>
                        <a:t>th</a:t>
                      </a:r>
                      <a:endParaRPr kumimoji="1" lang="ja-JP" altLang="en-US" dirty="0"/>
                    </a:p>
                  </a:txBody>
                  <a:tcPr anchor="ctr"/>
                </a:tc>
                <a:tc>
                  <a:txBody>
                    <a:bodyPr/>
                    <a:lstStyle/>
                    <a:p>
                      <a:pPr algn="ctr"/>
                      <a:r>
                        <a:rPr kumimoji="1" lang="en-US" altLang="ja-JP" dirty="0"/>
                        <a:t>Friday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Sept.18</a:t>
                      </a:r>
                      <a:r>
                        <a:rPr kumimoji="1" lang="en-US" altLang="ja-JP" baseline="30000" dirty="0"/>
                        <a:t>th</a:t>
                      </a:r>
                      <a:endParaRPr kumimoji="1" lang="ja-JP" altLang="en-US" dirty="0"/>
                    </a:p>
                  </a:txBody>
                  <a:tcPr anchor="ctr"/>
                </a:tc>
                <a:extLst>
                  <a:ext uri="{0D108BD9-81ED-4DB2-BD59-A6C34878D82A}">
                    <a16:rowId xmlns:a16="http://schemas.microsoft.com/office/drawing/2014/main" val="10000"/>
                  </a:ext>
                </a:extLst>
              </a:tr>
              <a:tr h="540000">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540000">
                <a:tc>
                  <a:txBody>
                    <a:bodyPr/>
                    <a:lstStyle/>
                    <a:p>
                      <a:pPr algn="ctr"/>
                      <a:r>
                        <a:rPr kumimoji="1" lang="en-US" altLang="ja-JP" dirty="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dirty="0">
                          <a:solidFill>
                            <a:schemeClr val="tx1"/>
                          </a:solidFill>
                        </a:rPr>
                        <a:t>Opening</a:t>
                      </a: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Closing</a:t>
                      </a:r>
                    </a:p>
                  </a:txBody>
                  <a:tcPr anchor="ctr"/>
                </a:tc>
                <a:extLst>
                  <a:ext uri="{0D108BD9-81ED-4DB2-BD59-A6C34878D82A}">
                    <a16:rowId xmlns:a16="http://schemas.microsoft.com/office/drawing/2014/main" val="10002"/>
                  </a:ext>
                </a:extLst>
              </a:tr>
              <a:tr h="540000">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3"/>
                  </a:ext>
                </a:extLst>
              </a:tr>
              <a:tr h="540000">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4"/>
                  </a:ext>
                </a:extLst>
              </a:tr>
              <a:tr h="540000">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endParaRPr lang="en-001" dirty="0"/>
                    </a:p>
                  </a:txBody>
                  <a:tcPr anchor="ctr">
                    <a:lnR w="12700" cap="flat" cmpd="sng" algn="ctr">
                      <a:solidFill>
                        <a:srgbClr val="FF00FF"/>
                      </a:solidFill>
                      <a:prstDash val="solid"/>
                      <a:round/>
                      <a:headEnd type="none" w="med" len="med"/>
                      <a:tailEnd type="none" w="med" len="med"/>
                    </a:lnR>
                  </a:tcPr>
                </a:tc>
                <a:tc>
                  <a:txBody>
                    <a:bodyPr/>
                    <a:lstStyle/>
                    <a:p>
                      <a:pPr algn="ct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endParaRPr kumimoji="1" lang="ja-JP" altLang="en-US" dirty="0">
                        <a:solidFill>
                          <a:schemeClr val="tx1"/>
                        </a:solidFill>
                      </a:endParaRPr>
                    </a:p>
                  </a:txBody>
                  <a:tcPr anchor="ctr">
                    <a:lnL w="12700" cap="flat" cmpd="sng" algn="ctr">
                      <a:solidFill>
                        <a:srgbClr val="FF00FF"/>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
        <p:nvSpPr>
          <p:cNvPr id="10" name="フッター プレースホルダー 4"/>
          <p:cNvSpPr>
            <a:spLocks noGrp="1"/>
          </p:cNvSpPr>
          <p:nvPr>
            <p:ph type="ftr" sz="quarter" idx="11"/>
          </p:nvPr>
        </p:nvSpPr>
        <p:spPr>
          <a:xfrm>
            <a:off x="4860032" y="6475412"/>
            <a:ext cx="3750568" cy="193947"/>
          </a:xfrm>
          <a:prstGeom prst="rect">
            <a:avLst/>
          </a:prstGeom>
        </p:spPr>
        <p:txBody>
          <a:bodyPr/>
          <a:lstStyle/>
          <a:p>
            <a:r>
              <a:rPr lang="en-US" altLang="ja-JP" dirty="0"/>
              <a:t>Takashi </a:t>
            </a:r>
            <a:r>
              <a:rPr lang="en-US" altLang="ja-JP" dirty="0" err="1"/>
              <a:t>Kuramochi</a:t>
            </a:r>
            <a:r>
              <a:rPr lang="en-US" altLang="ja-JP" dirty="0"/>
              <a:t>, LAPIS SEMICONDUCTOR </a:t>
            </a:r>
          </a:p>
        </p:txBody>
      </p:sp>
    </p:spTree>
    <p:extLst>
      <p:ext uri="{BB962C8B-B14F-4D97-AF65-F5344CB8AC3E}">
        <p14:creationId xmlns:p14="http://schemas.microsoft.com/office/powerpoint/2010/main" val="3938336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395536" y="1837184"/>
            <a:ext cx="8640960" cy="4328120"/>
          </a:xfrm>
          <a:ln/>
        </p:spPr>
        <p:txBody>
          <a:bodyPr>
            <a:normAutofit fontScale="85000" lnSpcReduction="20000"/>
          </a:bodyPr>
          <a:lstStyle/>
          <a:p>
            <a:r>
              <a:rPr lang="en-US" altLang="ja-JP" sz="2400" dirty="0"/>
              <a:t>16</a:t>
            </a:r>
            <a:r>
              <a:rPr lang="en-US" altLang="ja-JP" sz="2400" baseline="30000" dirty="0"/>
              <a:t>th</a:t>
            </a:r>
            <a:r>
              <a:rPr lang="en-US" altLang="ja-JP" sz="2400" dirty="0"/>
              <a:t> Wednesday PM3(18:00-20:00)</a:t>
            </a:r>
          </a:p>
          <a:p>
            <a:pPr marL="800100" lvl="1" indent="-342900">
              <a:buFont typeface="+mj-lt"/>
              <a:buAutoNum type="arabicPeriod"/>
            </a:pPr>
            <a:r>
              <a:rPr lang="en-GB" sz="1600" dirty="0"/>
              <a:t>OPEN/Patent Policy</a:t>
            </a:r>
          </a:p>
          <a:p>
            <a:pPr marL="800100" lvl="1" indent="-342900">
              <a:buFont typeface="+mj-lt"/>
              <a:buAutoNum type="arabicPeriod"/>
            </a:pPr>
            <a:r>
              <a:rPr lang="en-US" altLang="ja-JP" sz="1600" dirty="0"/>
              <a:t>Attendance</a:t>
            </a:r>
          </a:p>
          <a:p>
            <a:pPr marL="800100" lvl="1" indent="-342900">
              <a:buFont typeface="+mj-lt"/>
              <a:buAutoNum type="arabicPeriod"/>
            </a:pPr>
            <a:r>
              <a:rPr lang="en-US" altLang="ja-JP" sz="1600" dirty="0"/>
              <a:t>Approval of the Agenda</a:t>
            </a:r>
          </a:p>
          <a:p>
            <a:pPr marL="800100" lvl="1" indent="-342900">
              <a:buFont typeface="+mj-lt"/>
              <a:buAutoNum type="arabicPeriod"/>
            </a:pPr>
            <a:r>
              <a:rPr lang="en-US" altLang="ja-JP" sz="1600" dirty="0"/>
              <a:t>Approval of  the last meeting minutes </a:t>
            </a:r>
          </a:p>
          <a:p>
            <a:pPr marL="800100" lvl="1" indent="-342900">
              <a:buFont typeface="+mj-lt"/>
              <a:buAutoNum type="arabicPeriod"/>
            </a:pPr>
            <a:r>
              <a:rPr lang="en-US" altLang="ja-JP" sz="1600" dirty="0"/>
              <a:t>Officer Appointments</a:t>
            </a:r>
          </a:p>
          <a:p>
            <a:pPr marL="800100" lvl="1" indent="-342900">
              <a:buFont typeface="+mj-lt"/>
              <a:buAutoNum type="arabicPeriod"/>
            </a:pPr>
            <a:r>
              <a:rPr lang="en-US" altLang="ja-JP" sz="1600" dirty="0"/>
              <a:t>Review PAR</a:t>
            </a:r>
          </a:p>
          <a:p>
            <a:pPr marL="800100" lvl="1" indent="-342900">
              <a:buFont typeface="+mj-lt"/>
              <a:buAutoNum type="arabicPeriod"/>
            </a:pPr>
            <a:r>
              <a:rPr lang="en-US" altLang="ja-JP" sz="1600" dirty="0"/>
              <a:t>Review past WNG session</a:t>
            </a:r>
          </a:p>
          <a:p>
            <a:pPr marL="800100" lvl="1" indent="-342900">
              <a:buFont typeface="+mj-lt"/>
              <a:buAutoNum type="arabicPeriod"/>
            </a:pPr>
            <a:r>
              <a:rPr lang="en-US" altLang="ja-JP" sz="1600" dirty="0"/>
              <a:t>Attendance recap</a:t>
            </a:r>
          </a:p>
          <a:p>
            <a:pPr marL="800100" lvl="1" indent="-342900">
              <a:buFont typeface="+mj-lt"/>
              <a:buAutoNum type="arabicPeriod"/>
            </a:pPr>
            <a:endParaRPr lang="en-US" altLang="ja-JP" sz="1600" dirty="0"/>
          </a:p>
          <a:p>
            <a:r>
              <a:rPr lang="en-US" altLang="ja-JP" sz="2400" dirty="0"/>
              <a:t>17</a:t>
            </a:r>
            <a:r>
              <a:rPr lang="en-US" altLang="ja-JP" sz="2400" baseline="30000" dirty="0"/>
              <a:t>th</a:t>
            </a:r>
            <a:r>
              <a:rPr lang="en-US" altLang="ja-JP" sz="2400" dirty="0"/>
              <a:t> Thursday PM3(18:00-20:00)</a:t>
            </a:r>
          </a:p>
          <a:p>
            <a:pPr marL="800100" lvl="1" indent="-342900">
              <a:buFont typeface="+mj-lt"/>
              <a:buAutoNum type="arabicPeriod"/>
            </a:pPr>
            <a:r>
              <a:rPr lang="en-GB" sz="1600" dirty="0"/>
              <a:t>OPEN</a:t>
            </a:r>
            <a:endParaRPr lang="en-US" altLang="ja-JP" sz="1600" dirty="0"/>
          </a:p>
          <a:p>
            <a:pPr marL="800100" lvl="1" indent="-342900">
              <a:buFont typeface="+mj-lt"/>
              <a:buAutoNum type="arabicPeriod"/>
            </a:pPr>
            <a:r>
              <a:rPr lang="en-US" altLang="ja-JP" sz="1600" dirty="0"/>
              <a:t>Attendance</a:t>
            </a:r>
          </a:p>
          <a:p>
            <a:pPr marL="800100" lvl="1" indent="-342900">
              <a:buFont typeface="+mj-lt"/>
              <a:buAutoNum type="arabicPeriod"/>
            </a:pPr>
            <a:r>
              <a:rPr lang="en-US" altLang="ja-JP" sz="1600" dirty="0"/>
              <a:t>Call for Proposals</a:t>
            </a:r>
          </a:p>
          <a:p>
            <a:pPr marL="800100" lvl="1" indent="-342900">
              <a:buFont typeface="+mj-lt"/>
              <a:buAutoNum type="arabicPeriod"/>
            </a:pPr>
            <a:r>
              <a:rPr lang="en-US" altLang="ja-JP" sz="1600" dirty="0"/>
              <a:t>Timeline and next step</a:t>
            </a:r>
          </a:p>
          <a:p>
            <a:pPr marL="800100" lvl="1" indent="-342900">
              <a:buFont typeface="+mj-lt"/>
              <a:buAutoNum type="arabicPeriod"/>
            </a:pPr>
            <a:r>
              <a:rPr lang="en-US" altLang="ja-JP" sz="1600" dirty="0"/>
              <a:t>Plan for November meeting (# of sessions)</a:t>
            </a:r>
          </a:p>
          <a:p>
            <a:pPr marL="800100" lvl="1" indent="-342900">
              <a:buFont typeface="+mj-lt"/>
              <a:buAutoNum type="arabicPeriod"/>
            </a:pPr>
            <a:r>
              <a:rPr lang="en-US" altLang="ja-JP" sz="1600" dirty="0"/>
              <a:t>Attendance recap</a:t>
            </a:r>
          </a:p>
          <a:p>
            <a:pPr marL="800100" lvl="1" indent="-342900">
              <a:buFont typeface="+mj-lt"/>
              <a:buAutoNum type="arabicPeriod"/>
            </a:pPr>
            <a:r>
              <a:rPr lang="en-US" altLang="ja-JP" sz="1600" dirty="0"/>
              <a:t>Adjourn</a:t>
            </a:r>
          </a:p>
          <a:p>
            <a:pPr marL="0" indent="0">
              <a:buNone/>
            </a:pPr>
            <a:r>
              <a:rPr lang="en-US" altLang="ja-JP" sz="1600" dirty="0"/>
              <a:t>            </a:t>
            </a:r>
          </a:p>
        </p:txBody>
      </p:sp>
      <p:sp>
        <p:nvSpPr>
          <p:cNvPr id="4098" name="Rectangle 2"/>
          <p:cNvSpPr>
            <a:spLocks noGrp="1" noChangeArrowheads="1"/>
          </p:cNvSpPr>
          <p:nvPr>
            <p:ph type="title"/>
          </p:nvPr>
        </p:nvSpPr>
        <p:spPr>
          <a:ln/>
        </p:spPr>
        <p:txBody>
          <a:bodyPr/>
          <a:lstStyle/>
          <a:p>
            <a:r>
              <a:rPr lang="en-US" altLang="ja-JP" b="1" dirty="0"/>
              <a:t>Agenda items for the week</a:t>
            </a:r>
            <a:br>
              <a:rPr lang="en-US" altLang="ja-JP" b="1" dirty="0"/>
            </a:br>
            <a:r>
              <a:rPr lang="en-US" altLang="ja-JP" b="1" dirty="0"/>
              <a:t>(Eastern Time Zone)</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9" name="フッター プレースホルダー 4"/>
          <p:cNvSpPr>
            <a:spLocks noGrp="1"/>
          </p:cNvSpPr>
          <p:nvPr>
            <p:ph type="ftr" sz="quarter" idx="11"/>
          </p:nvPr>
        </p:nvSpPr>
        <p:spPr>
          <a:xfrm>
            <a:off x="4860032" y="6475412"/>
            <a:ext cx="3750568" cy="193947"/>
          </a:xfrm>
          <a:prstGeom prst="rect">
            <a:avLst/>
          </a:prstGeom>
        </p:spPr>
        <p:txBody>
          <a:bodyPr/>
          <a:lstStyle/>
          <a:p>
            <a:r>
              <a:rPr lang="en-US" altLang="ja-JP" dirty="0"/>
              <a:t>Takashi </a:t>
            </a:r>
            <a:r>
              <a:rPr lang="en-US" altLang="ja-JP" dirty="0" err="1"/>
              <a:t>Kuramochi</a:t>
            </a:r>
            <a:r>
              <a:rPr lang="en-US" altLang="ja-JP" dirty="0"/>
              <a:t>, LAPIS SEMICONDUCTOR </a:t>
            </a:r>
          </a:p>
        </p:txBody>
      </p:sp>
      <p:sp>
        <p:nvSpPr>
          <p:cNvPr id="8" name="Rectangle 4">
            <a:extLst>
              <a:ext uri="{FF2B5EF4-FFF2-40B4-BE49-F238E27FC236}">
                <a16:creationId xmlns:a16="http://schemas.microsoft.com/office/drawing/2014/main" id="{C68BF755-203F-43BC-A619-C956E9C3456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&lt;September,2020&gt;</a:t>
            </a:r>
            <a:endParaRPr lang="en-US" altLang="ja-JP" dirty="0"/>
          </a:p>
        </p:txBody>
      </p:sp>
    </p:spTree>
    <p:extLst>
      <p:ext uri="{BB962C8B-B14F-4D97-AF65-F5344CB8AC3E}">
        <p14:creationId xmlns:p14="http://schemas.microsoft.com/office/powerpoint/2010/main" val="2460842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latin typeface="Meiryo UI" panose="020B0604030504040204" pitchFamily="50" charset="-128"/>
                <a:ea typeface="Meiryo UI" panose="020B0604030504040204" pitchFamily="50" charset="-128"/>
              </a:rPr>
              <a:t>Accomplishments:</a:t>
            </a:r>
          </a:p>
        </p:txBody>
      </p:sp>
      <p:sp>
        <p:nvSpPr>
          <p:cNvPr id="3" name="コンテンツ プレースホルダー 2"/>
          <p:cNvSpPr>
            <a:spLocks noGrp="1"/>
          </p:cNvSpPr>
          <p:nvPr>
            <p:ph idx="1"/>
          </p:nvPr>
        </p:nvSpPr>
        <p:spPr>
          <a:xfrm>
            <a:off x="0" y="1700808"/>
            <a:ext cx="9144000" cy="4114800"/>
          </a:xfrm>
        </p:spPr>
        <p:txBody>
          <a:bodyPr/>
          <a:lstStyle/>
          <a:p>
            <a:pPr marL="514350" indent="-514350">
              <a:buFont typeface="+mj-lt"/>
              <a:buAutoNum type="arabicPeriod"/>
            </a:pPr>
            <a:r>
              <a:rPr lang="en-US" altLang="ja-JP" sz="2800" dirty="0">
                <a:latin typeface="Meiryo UI" panose="020B0604030504040204" pitchFamily="50" charset="-128"/>
                <a:ea typeface="Meiryo UI" panose="020B0604030504040204" pitchFamily="50" charset="-128"/>
              </a:rPr>
              <a:t>Officer Appointments were made and approved.</a:t>
            </a:r>
            <a:br>
              <a:rPr lang="en-US" altLang="ja-JP" sz="2800" dirty="0">
                <a:latin typeface="Meiryo UI" panose="020B0604030504040204" pitchFamily="50" charset="-128"/>
                <a:ea typeface="Meiryo UI" panose="020B0604030504040204" pitchFamily="50" charset="-128"/>
              </a:rPr>
            </a:br>
            <a:endParaRPr lang="en-US" altLang="ja-JP" sz="28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800" dirty="0">
                <a:latin typeface="Meiryo UI" panose="020B0604030504040204" pitchFamily="50" charset="-128"/>
                <a:ea typeface="Meiryo UI" panose="020B0604030504040204" pitchFamily="50" charset="-128"/>
              </a:rPr>
              <a:t>Call for Proposals were made and released.</a:t>
            </a:r>
            <a:br>
              <a:rPr lang="en-US" altLang="ja-JP" sz="2800" dirty="0">
                <a:latin typeface="Meiryo UI" panose="020B0604030504040204" pitchFamily="50" charset="-128"/>
                <a:ea typeface="Meiryo UI" panose="020B0604030504040204" pitchFamily="50" charset="-128"/>
              </a:rPr>
            </a:br>
            <a:endParaRPr lang="en-US" altLang="ja-JP" sz="28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800" dirty="0">
                <a:latin typeface="Meiryo UI" panose="020B0604030504040204" pitchFamily="50" charset="-128"/>
                <a:ea typeface="Meiryo UI" panose="020B0604030504040204" pitchFamily="50" charset="-128"/>
              </a:rPr>
              <a:t>November JRE plenary sessions were planned.</a:t>
            </a:r>
            <a:br>
              <a:rPr lang="en-US" altLang="ja-JP" sz="2800" dirty="0">
                <a:latin typeface="Meiryo UI" panose="020B0604030504040204" pitchFamily="50" charset="-128"/>
                <a:ea typeface="Meiryo UI" panose="020B0604030504040204" pitchFamily="50" charset="-128"/>
              </a:rPr>
            </a:br>
            <a:endParaRPr lang="en-US" altLang="ja-JP" sz="28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800" dirty="0">
                <a:latin typeface="Meiryo UI" panose="020B0604030504040204" pitchFamily="50" charset="-128"/>
                <a:ea typeface="Meiryo UI" panose="020B0604030504040204" pitchFamily="50" charset="-128"/>
              </a:rPr>
              <a:t>Minutes posted</a:t>
            </a:r>
          </a:p>
          <a:p>
            <a:pPr marL="0" indent="0">
              <a:buNone/>
            </a:pPr>
            <a:r>
              <a:rPr lang="en-US" altLang="ja-JP" sz="2800" dirty="0">
                <a:latin typeface="Meiryo UI" panose="020B0604030504040204" pitchFamily="50" charset="-128"/>
                <a:ea typeface="Meiryo UI" panose="020B0604030504040204" pitchFamily="50" charset="-128"/>
              </a:rPr>
              <a:t>    (DCN:15-20-0268)</a:t>
            </a:r>
            <a:br>
              <a:rPr lang="en-US" altLang="ja-JP" sz="2800" dirty="0">
                <a:latin typeface="Meiryo UI" panose="020B0604030504040204" pitchFamily="50" charset="-128"/>
                <a:ea typeface="Meiryo UI" panose="020B0604030504040204" pitchFamily="50" charset="-128"/>
              </a:rPr>
            </a:br>
            <a:endParaRPr kumimoji="1" lang="ja-JP" altLang="en-US" sz="2800" dirty="0">
              <a:latin typeface="Meiryo UI" panose="020B0604030504040204" pitchFamily="50" charset="-128"/>
              <a:ea typeface="Meiryo UI" panose="020B0604030504040204" pitchFamily="50" charset="-128"/>
            </a:endParaRP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Tree>
    <p:extLst>
      <p:ext uri="{BB962C8B-B14F-4D97-AF65-F5344CB8AC3E}">
        <p14:creationId xmlns:p14="http://schemas.microsoft.com/office/powerpoint/2010/main" val="4202394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title"/>
          </p:nvPr>
        </p:nvSpPr>
        <p:spPr/>
        <p:txBody>
          <a:bodyPr/>
          <a:lstStyle/>
          <a:p>
            <a:r>
              <a:rPr lang="en-US" dirty="0"/>
              <a:t>1.Officer Appointment for TG4aa</a:t>
            </a:r>
            <a:endParaRPr lang="en-001" dirty="0"/>
          </a:p>
        </p:txBody>
      </p:sp>
      <p:sp>
        <p:nvSpPr>
          <p:cNvPr id="2" name="コンテンツ プレースホルダー 1">
            <a:extLst>
              <a:ext uri="{FF2B5EF4-FFF2-40B4-BE49-F238E27FC236}">
                <a16:creationId xmlns:a16="http://schemas.microsoft.com/office/drawing/2014/main" id="{B45CEE5B-067B-4576-9604-14642DFAB869}"/>
              </a:ext>
            </a:extLst>
          </p:cNvPr>
          <p:cNvSpPr>
            <a:spLocks noGrp="1"/>
          </p:cNvSpPr>
          <p:nvPr>
            <p:ph idx="1"/>
          </p:nvPr>
        </p:nvSpPr>
        <p:spPr/>
        <p:txBody>
          <a:bodyPr/>
          <a:lstStyle/>
          <a:p>
            <a:r>
              <a:rPr lang="en-US" sz="3200" dirty="0"/>
              <a:t>Chair: Takashi </a:t>
            </a:r>
            <a:r>
              <a:rPr lang="en-US" sz="3200" dirty="0" err="1"/>
              <a:t>Kuramochi</a:t>
            </a:r>
            <a:endParaRPr lang="en-US" sz="3200" dirty="0"/>
          </a:p>
          <a:p>
            <a:r>
              <a:rPr lang="en-US" sz="3200" dirty="0"/>
              <a:t>Vice-Chair: Hiroshi Harada, Kunal Shah</a:t>
            </a:r>
          </a:p>
          <a:p>
            <a:r>
              <a:rPr lang="en-US" sz="3200" dirty="0"/>
              <a:t>Secretary: Kiyoshi Fukui</a:t>
            </a:r>
          </a:p>
          <a:p>
            <a:r>
              <a:rPr lang="en-US" sz="3200" dirty="0"/>
              <a:t>Technical Editor:  TBD</a:t>
            </a:r>
            <a:endParaRPr lang="en-001" sz="3200" dirty="0"/>
          </a:p>
        </p:txBody>
      </p:sp>
      <p:sp>
        <p:nvSpPr>
          <p:cNvPr id="5" name="フッター プレースホルダー 4">
            <a:extLst>
              <a:ext uri="{FF2B5EF4-FFF2-40B4-BE49-F238E27FC236}">
                <a16:creationId xmlns:a16="http://schemas.microsoft.com/office/drawing/2014/main" id="{52F5D730-7C8A-4163-8534-96ADE8223802}"/>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7</a:t>
            </a:fld>
            <a:endParaRPr lang="en-US" altLang="ja-JP" dirty="0"/>
          </a:p>
        </p:txBody>
      </p:sp>
    </p:spTree>
    <p:extLst>
      <p:ext uri="{BB962C8B-B14F-4D97-AF65-F5344CB8AC3E}">
        <p14:creationId xmlns:p14="http://schemas.microsoft.com/office/powerpoint/2010/main" val="618250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title"/>
          </p:nvPr>
        </p:nvSpPr>
        <p:spPr/>
        <p:txBody>
          <a:bodyPr/>
          <a:lstStyle/>
          <a:p>
            <a:r>
              <a:rPr lang="en-US" dirty="0"/>
              <a:t>2.Call for Proposals</a:t>
            </a:r>
            <a:endParaRPr lang="en-001" dirty="0"/>
          </a:p>
        </p:txBody>
      </p:sp>
      <p:sp>
        <p:nvSpPr>
          <p:cNvPr id="5" name="フッター プレースホルダー 4">
            <a:extLst>
              <a:ext uri="{FF2B5EF4-FFF2-40B4-BE49-F238E27FC236}">
                <a16:creationId xmlns:a16="http://schemas.microsoft.com/office/drawing/2014/main" id="{52F5D730-7C8A-4163-8534-96ADE8223802}"/>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8</a:t>
            </a:fld>
            <a:endParaRPr lang="en-US" altLang="ja-JP" dirty="0"/>
          </a:p>
        </p:txBody>
      </p:sp>
      <p:sp>
        <p:nvSpPr>
          <p:cNvPr id="3" name="コンテンツ プレースホルダー 2">
            <a:extLst>
              <a:ext uri="{FF2B5EF4-FFF2-40B4-BE49-F238E27FC236}">
                <a16:creationId xmlns:a16="http://schemas.microsoft.com/office/drawing/2014/main" id="{289DF171-C022-4B16-92DD-CD4A9B79EECD}"/>
              </a:ext>
            </a:extLst>
          </p:cNvPr>
          <p:cNvSpPr>
            <a:spLocks noGrp="1"/>
          </p:cNvSpPr>
          <p:nvPr>
            <p:ph idx="1"/>
          </p:nvPr>
        </p:nvSpPr>
        <p:spPr/>
        <p:txBody>
          <a:bodyPr/>
          <a:lstStyle/>
          <a:p>
            <a:r>
              <a:rPr lang="en-US" dirty="0"/>
              <a:t>Call for Proposals</a:t>
            </a:r>
          </a:p>
          <a:p>
            <a:pPr marL="0" indent="0">
              <a:buNone/>
            </a:pPr>
            <a:r>
              <a:rPr lang="en-US" dirty="0"/>
              <a:t>Released data: EDT 18</a:t>
            </a:r>
            <a:r>
              <a:rPr lang="en-US" baseline="30000" dirty="0"/>
              <a:t>th</a:t>
            </a:r>
            <a:r>
              <a:rPr lang="en-US" dirty="0"/>
              <a:t> September,2020</a:t>
            </a:r>
          </a:p>
          <a:p>
            <a:pPr marL="0" indent="0">
              <a:buNone/>
            </a:pPr>
            <a:r>
              <a:rPr lang="en-US" dirty="0"/>
              <a:t>Due date: EDT 26</a:t>
            </a:r>
            <a:r>
              <a:rPr lang="en-US" baseline="30000" dirty="0"/>
              <a:t>th</a:t>
            </a:r>
            <a:r>
              <a:rPr lang="en-US" dirty="0"/>
              <a:t> October,2020</a:t>
            </a:r>
            <a:endParaRPr lang="en-001" dirty="0"/>
          </a:p>
          <a:p>
            <a:pPr marL="0" indent="0">
              <a:buNone/>
            </a:pPr>
            <a:r>
              <a:rPr lang="en-US" u="sng" dirty="0">
                <a:hlinkClick r:id="rId2"/>
              </a:rPr>
              <a:t>https://mentor.ieee.org/802.15/dcn/20/15-20-0261-01-04aa-tg4aa-jre-call-for-proposals.docx</a:t>
            </a:r>
            <a:r>
              <a:rPr lang="en-US" dirty="0"/>
              <a:t> </a:t>
            </a:r>
          </a:p>
          <a:p>
            <a:pPr marL="0" indent="0">
              <a:buNone/>
            </a:pPr>
            <a:endParaRPr lang="en-001" dirty="0"/>
          </a:p>
          <a:p>
            <a:r>
              <a:rPr lang="en-US" dirty="0"/>
              <a:t>Guideline for technical contributions</a:t>
            </a:r>
            <a:endParaRPr lang="en-001" dirty="0"/>
          </a:p>
          <a:p>
            <a:pPr marL="0" indent="0">
              <a:buNone/>
            </a:pPr>
            <a:r>
              <a:rPr lang="en-US" u="sng" dirty="0">
                <a:hlinkClick r:id="rId3"/>
              </a:rPr>
              <a:t>https://mentor.ieee.org/802.15/dcn/20/15-20-0270-00-04aa-guidence-for-tg4aa-technical-contributions.pptx</a:t>
            </a:r>
            <a:endParaRPr lang="en-001" dirty="0"/>
          </a:p>
          <a:p>
            <a:endParaRPr lang="en-001" dirty="0"/>
          </a:p>
        </p:txBody>
      </p:sp>
    </p:spTree>
    <p:extLst>
      <p:ext uri="{BB962C8B-B14F-4D97-AF65-F5344CB8AC3E}">
        <p14:creationId xmlns:p14="http://schemas.microsoft.com/office/powerpoint/2010/main" val="3486919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dirty="0">
                <a:latin typeface="Meiryo UI" panose="020B0604030504040204" pitchFamily="50" charset="-128"/>
                <a:ea typeface="Meiryo UI" panose="020B0604030504040204" pitchFamily="50" charset="-128"/>
              </a:rPr>
              <a:t>3.November JRE plenary sessions were planned</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nvPr>
        </p:nvGraphicFramePr>
        <p:xfrm>
          <a:off x="395536" y="2060848"/>
          <a:ext cx="8352926" cy="31709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tc>
                  <a:txBody>
                    <a:bodyPr/>
                    <a:lstStyle/>
                    <a:p>
                      <a:pPr algn="ctr"/>
                      <a:r>
                        <a:rPr kumimoji="1" lang="en-US" altLang="ja-JP" dirty="0"/>
                        <a:t>Friday</a:t>
                      </a:r>
                      <a:endParaRPr kumimoji="1" lang="ja-JP" altLang="en-US" dirty="0"/>
                    </a:p>
                  </a:txBody>
                  <a:tcPr anchor="ctr"/>
                </a:tc>
                <a:extLst>
                  <a:ext uri="{0D108BD9-81ED-4DB2-BD59-A6C34878D82A}">
                    <a16:rowId xmlns:a16="http://schemas.microsoft.com/office/drawing/2014/main" val="10000"/>
                  </a:ext>
                </a:extLst>
              </a:tr>
              <a:tr h="540000">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540000">
                <a:tc>
                  <a:txBody>
                    <a:bodyPr/>
                    <a:lstStyle/>
                    <a:p>
                      <a:pPr algn="ctr"/>
                      <a:r>
                        <a:rPr kumimoji="1" lang="en-US" altLang="ja-JP" dirty="0"/>
                        <a:t>AM2</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Opening</a:t>
                      </a:r>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Closing</a:t>
                      </a:r>
                    </a:p>
                  </a:txBody>
                  <a:tcPr anchor="ctr"/>
                </a:tc>
                <a:extLst>
                  <a:ext uri="{0D108BD9-81ED-4DB2-BD59-A6C34878D82A}">
                    <a16:rowId xmlns:a16="http://schemas.microsoft.com/office/drawing/2014/main" val="10002"/>
                  </a:ext>
                </a:extLst>
              </a:tr>
              <a:tr h="540000">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3"/>
                  </a:ext>
                </a:extLst>
              </a:tr>
              <a:tr h="540000">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p>
                      <a:pPr algn="ctr"/>
                      <a:endParaRPr kumimoji="1" lang="en-US" altLang="ja-JP"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4"/>
                  </a:ext>
                </a:extLst>
              </a:tr>
              <a:tr h="540000">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endParaRPr kumimoji="1" lang="ja-JP" altLang="en-US" dirty="0">
                        <a:solidFill>
                          <a:schemeClr val="tx1"/>
                        </a:solidFill>
                      </a:endParaRPr>
                    </a:p>
                  </a:txBody>
                  <a:tcPr anchor="ctr">
                    <a:lnL w="12700" cap="flat" cmpd="sng" algn="ctr">
                      <a:solidFill>
                        <a:srgbClr val="FF00FF"/>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
        <p:nvSpPr>
          <p:cNvPr id="10" name="フッター プレースホルダー 4"/>
          <p:cNvSpPr>
            <a:spLocks noGrp="1"/>
          </p:cNvSpPr>
          <p:nvPr>
            <p:ph type="ftr" sz="quarter" idx="11"/>
          </p:nvPr>
        </p:nvSpPr>
        <p:spPr>
          <a:xfrm>
            <a:off x="4860032" y="6475412"/>
            <a:ext cx="3750568" cy="193947"/>
          </a:xfrm>
          <a:prstGeom prst="rect">
            <a:avLst/>
          </a:prstGeom>
        </p:spPr>
        <p:txBody>
          <a:bodyPr/>
          <a:lstStyle/>
          <a:p>
            <a:r>
              <a:rPr lang="en-US" altLang="ja-JP" dirty="0"/>
              <a:t>Takashi </a:t>
            </a:r>
            <a:r>
              <a:rPr lang="en-US" altLang="ja-JP" dirty="0" err="1"/>
              <a:t>Kuramochi</a:t>
            </a:r>
            <a:r>
              <a:rPr lang="en-US" altLang="ja-JP" dirty="0"/>
              <a:t>, LAPIS SEMICONDUCTOR </a:t>
            </a:r>
          </a:p>
        </p:txBody>
      </p:sp>
      <p:sp>
        <p:nvSpPr>
          <p:cNvPr id="2" name="テキスト ボックス 1">
            <a:extLst>
              <a:ext uri="{FF2B5EF4-FFF2-40B4-BE49-F238E27FC236}">
                <a16:creationId xmlns:a16="http://schemas.microsoft.com/office/drawing/2014/main" id="{5AA51C1F-FD1A-42B5-93E8-C89BB92EB93B}"/>
              </a:ext>
            </a:extLst>
          </p:cNvPr>
          <p:cNvSpPr txBox="1"/>
          <p:nvPr/>
        </p:nvSpPr>
        <p:spPr>
          <a:xfrm>
            <a:off x="395536" y="5661248"/>
            <a:ext cx="8352926" cy="523220"/>
          </a:xfrm>
          <a:prstGeom prst="rect">
            <a:avLst/>
          </a:prstGeom>
          <a:noFill/>
        </p:spPr>
        <p:txBody>
          <a:bodyPr wrap="square" rtlCol="0">
            <a:spAutoFit/>
          </a:bodyPr>
          <a:lstStyle/>
          <a:p>
            <a:r>
              <a:rPr lang="en-US" sz="2800" dirty="0">
                <a:latin typeface="Meiryo UI" panose="020B0604030504040204" pitchFamily="50" charset="-128"/>
                <a:ea typeface="Meiryo UI" panose="020B0604030504040204" pitchFamily="50" charset="-128"/>
              </a:rPr>
              <a:t>Above 3 sessions were proposed.</a:t>
            </a:r>
            <a:endParaRPr lang="en-001" sz="2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04537413"/>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1888</TotalTime>
  <Words>485</Words>
  <Application>Microsoft Office PowerPoint</Application>
  <PresentationFormat>画面に合わせる (4:3)</PresentationFormat>
  <Paragraphs>136</Paragraphs>
  <Slides>11</Slides>
  <Notes>3</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11</vt:i4>
      </vt:variant>
    </vt:vector>
  </HeadingPairs>
  <TitlesOfParts>
    <vt:vector size="15" baseType="lpstr">
      <vt:lpstr>Meiryo UI</vt:lpstr>
      <vt:lpstr>Arial</vt:lpstr>
      <vt:lpstr>Times New Roman</vt:lpstr>
      <vt:lpstr>15-20-xxxx-00-jre0-ig-jre-call-for-contributions</vt:lpstr>
      <vt:lpstr>PowerPoint プレゼンテーション</vt:lpstr>
      <vt:lpstr>IEEE 802.15 IG JRE Virtual July Plenary  Closing report  on September 18th,2020</vt:lpstr>
      <vt:lpstr>Administrative Items</vt:lpstr>
      <vt:lpstr>TG4aa JRE sessions in September Plenary 2020(Eastern Time Zone)</vt:lpstr>
      <vt:lpstr>Agenda items for the week (Eastern Time Zone)</vt:lpstr>
      <vt:lpstr>Accomplishments:</vt:lpstr>
      <vt:lpstr>1.Officer Appointment for TG4aa</vt:lpstr>
      <vt:lpstr>2.Call for Proposals</vt:lpstr>
      <vt:lpstr>3.November JRE plenary sessions were planned</vt:lpstr>
      <vt:lpstr>Next steps</vt:lpstr>
      <vt:lpstr>Contacts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180</cp:revision>
  <cp:lastPrinted>1998-02-10T13:28:06Z</cp:lastPrinted>
  <dcterms:created xsi:type="dcterms:W3CDTF">2020-02-10T05:27:43Z</dcterms:created>
  <dcterms:modified xsi:type="dcterms:W3CDTF">2020-09-18T08:54:54Z</dcterms:modified>
</cp:coreProperties>
</file>