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3" r:id="rId2"/>
    <p:sldId id="267" r:id="rId3"/>
    <p:sldId id="269" r:id="rId4"/>
    <p:sldId id="266"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2</a:t>
            </a:fld>
            <a:endParaRPr lang="en-US" altLang="ja-JP"/>
          </a:p>
        </p:txBody>
      </p:sp>
    </p:spTree>
    <p:extLst>
      <p:ext uri="{BB962C8B-B14F-4D97-AF65-F5344CB8AC3E}">
        <p14:creationId xmlns:p14="http://schemas.microsoft.com/office/powerpoint/2010/main" val="284356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886859F6-35CF-4BC5-AEE3-80AA82532C9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86EBFF2D-E72C-4729-80B0-4E5BCB1E1D4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600FF04A-63FE-4AE9-9004-611B3FDBA80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A9CA35D5-AF1E-49A1-B469-5034EFEE9F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802.15-20-0270-01-04aa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pub/Meeting_Plan.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US" altLang="ja-JP" dirty="0"/>
              <a:t>&lt;September,2020&gt;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Guidelines for Technical Contributions]</a:t>
            </a:r>
            <a:r>
              <a:rPr lang="en-US" altLang="ja-JP" sz="1600" dirty="0">
                <a:ea typeface="ＭＳ Ｐゴシック" charset="-128"/>
              </a:rPr>
              <a:t>	</a:t>
            </a:r>
          </a:p>
          <a:p>
            <a:r>
              <a:rPr lang="en-US" altLang="ja-JP" sz="1600" b="1" dirty="0">
                <a:ea typeface="ＭＳ Ｐゴシック" charset="-128"/>
              </a:rPr>
              <a:t>Date Submitted: [18 September,2020]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Guidelines for Technical Contributions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Inform potential contributors about TG4aa JRE Guidelines for Technical Contributions</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8D001E84-6D59-48BF-A6AD-1FC0E7232F35}"/>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3" name="スライド番号プレースホルダー 2">
            <a:extLst>
              <a:ext uri="{FF2B5EF4-FFF2-40B4-BE49-F238E27FC236}">
                <a16:creationId xmlns:a16="http://schemas.microsoft.com/office/drawing/2014/main" id="{E076709D-6C1D-4340-BB17-E51D609C23DD}"/>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4" name="日付プレースホルダー 3">
            <a:extLst>
              <a:ext uri="{FF2B5EF4-FFF2-40B4-BE49-F238E27FC236}">
                <a16:creationId xmlns:a16="http://schemas.microsoft.com/office/drawing/2014/main" id="{BC5EB124-4E27-4ED8-AA34-CF2FFBF7C810}"/>
              </a:ext>
            </a:extLst>
          </p:cNvPr>
          <p:cNvSpPr>
            <a:spLocks noGrp="1"/>
          </p:cNvSpPr>
          <p:nvPr>
            <p:ph type="dt" sz="half" idx="2"/>
          </p:nvPr>
        </p:nvSpPr>
        <p:spPr/>
        <p:txBody>
          <a:bodyPr/>
          <a:lstStyle/>
          <a:p>
            <a:r>
              <a:rPr lang="en-US" altLang="ja-JP" dirty="0"/>
              <a:t>&lt;September,2020&gt;</a:t>
            </a:r>
          </a:p>
        </p:txBody>
      </p:sp>
      <p:sp>
        <p:nvSpPr>
          <p:cNvPr id="5" name="Title 1">
            <a:extLst>
              <a:ext uri="{FF2B5EF4-FFF2-40B4-BE49-F238E27FC236}">
                <a16:creationId xmlns:a16="http://schemas.microsoft.com/office/drawing/2014/main" id="{4DD49F58-EAB6-4AC9-8D12-6B673D327AF6}"/>
              </a:ext>
            </a:extLst>
          </p:cNvPr>
          <p:cNvSpPr txBox="1">
            <a:spLocks/>
          </p:cNvSpPr>
          <p:nvPr/>
        </p:nvSpPr>
        <p:spPr>
          <a:xfrm>
            <a:off x="914400" y="685800"/>
            <a:ext cx="76962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sz="2800" kern="0" dirty="0"/>
              <a:t>Technical Guidance for TG4aa proposals</a:t>
            </a:r>
          </a:p>
        </p:txBody>
      </p:sp>
      <p:sp>
        <p:nvSpPr>
          <p:cNvPr id="6" name="Content Placeholder 2">
            <a:extLst>
              <a:ext uri="{FF2B5EF4-FFF2-40B4-BE49-F238E27FC236}">
                <a16:creationId xmlns:a16="http://schemas.microsoft.com/office/drawing/2014/main" id="{A471A189-8C14-4BE8-8649-BED805A18629}"/>
              </a:ext>
            </a:extLst>
          </p:cNvPr>
          <p:cNvSpPr txBox="1">
            <a:spLocks/>
          </p:cNvSpPr>
          <p:nvPr/>
        </p:nvSpPr>
        <p:spPr>
          <a:xfrm>
            <a:off x="214126" y="1484784"/>
            <a:ext cx="8606345" cy="4114800"/>
          </a:xfrm>
          <a:prstGeom prst="rect">
            <a:avLst/>
          </a:prstGeom>
        </p:spPr>
        <p:txBody>
          <a:bodyPr>
            <a:normAutofit fontScale="6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sz="2400" kern="0" dirty="0"/>
              <a:t>Clearly within the scope of the PAR</a:t>
            </a:r>
          </a:p>
          <a:p>
            <a:pPr marL="0" indent="0">
              <a:buNone/>
            </a:pPr>
            <a:r>
              <a:rPr lang="en-US" sz="2400" dirty="0"/>
              <a:t>This amendment defines a data rate extension of SUN FSK PHY to IEEE Std 802.15.4-2020. </a:t>
            </a:r>
            <a:br>
              <a:rPr lang="en-US" sz="2400" dirty="0"/>
            </a:br>
            <a:r>
              <a:rPr lang="en-US" sz="2400" dirty="0"/>
              <a:t>It adds data rate extensions for the SUN FSK modulation and channel parameters. </a:t>
            </a:r>
            <a:br>
              <a:rPr lang="en-US" sz="2400" dirty="0"/>
            </a:br>
            <a:r>
              <a:rPr lang="en-US" sz="2400" dirty="0"/>
              <a:t>These extensions focus on the Japanese frequency band .</a:t>
            </a:r>
            <a:endParaRPr lang="en-001" sz="2400" dirty="0"/>
          </a:p>
          <a:p>
            <a:pPr marL="0" indent="0">
              <a:buNone/>
            </a:pPr>
            <a:endParaRPr lang="en-US" sz="2400" kern="0" dirty="0"/>
          </a:p>
          <a:p>
            <a:r>
              <a:rPr lang="en-US" sz="2400" kern="0" dirty="0"/>
              <a:t>The task group does not expect a contribution to be all encompassing; ideally it will complement the current contributions as best known by the proposer.  The group welcomes partial contributions that further the project objectives.</a:t>
            </a:r>
          </a:p>
          <a:p>
            <a:endParaRPr lang="en-US" sz="2400" kern="0" dirty="0"/>
          </a:p>
          <a:p>
            <a:r>
              <a:rPr lang="en-US" altLang="ja-JP" sz="2400" dirty="0"/>
              <a:t>Proposals shall consider the following criteria:</a:t>
            </a:r>
          </a:p>
          <a:p>
            <a:pPr marL="0" indent="0">
              <a:buNone/>
            </a:pPr>
            <a:r>
              <a:rPr lang="en-US" altLang="ja-JP" sz="2400" dirty="0"/>
              <a:t>	- Channel plan</a:t>
            </a:r>
          </a:p>
          <a:p>
            <a:pPr marL="0" indent="0">
              <a:buNone/>
            </a:pPr>
            <a:r>
              <a:rPr lang="en-US" altLang="ja-JP" sz="2400" dirty="0"/>
              <a:t>	- TX power</a:t>
            </a:r>
          </a:p>
          <a:p>
            <a:pPr marL="0" indent="0">
              <a:buNone/>
            </a:pPr>
            <a:r>
              <a:rPr lang="en-US" altLang="ja-JP" sz="2400" dirty="0"/>
              <a:t>	- Rx Sensitivity</a:t>
            </a:r>
          </a:p>
          <a:p>
            <a:pPr marL="0" indent="0">
              <a:buNone/>
            </a:pPr>
            <a:r>
              <a:rPr lang="en-US" altLang="ja-JP" sz="2400" dirty="0"/>
              <a:t>	- modulation details(Filtering/Modulation index/Data rates)</a:t>
            </a:r>
          </a:p>
          <a:p>
            <a:pPr marL="0" indent="0">
              <a:buNone/>
            </a:pPr>
            <a:r>
              <a:rPr lang="en-US" altLang="ja-JP" sz="2400" dirty="0"/>
              <a:t>	- RF requirements</a:t>
            </a:r>
          </a:p>
          <a:p>
            <a:pPr marL="0" indent="0">
              <a:buNone/>
            </a:pPr>
            <a:r>
              <a:rPr lang="en-US" altLang="ja-JP" sz="2400" dirty="0"/>
              <a:t>	- Japanese regulatory requirements</a:t>
            </a:r>
          </a:p>
          <a:p>
            <a:endParaRPr lang="en-US" sz="2400" kern="0" dirty="0"/>
          </a:p>
          <a:p>
            <a:r>
              <a:rPr lang="en-US" sz="2400" kern="0" dirty="0"/>
              <a:t>Comply with the IEEE patent policy (http://standards.ieee.org/board/pat/pat-slideset.ppt)</a:t>
            </a:r>
          </a:p>
          <a:p>
            <a:endParaRPr lang="en-US" sz="2400" kern="0" dirty="0"/>
          </a:p>
          <a:p>
            <a:endParaRPr lang="en-US" sz="2400" kern="0" dirty="0"/>
          </a:p>
        </p:txBody>
      </p:sp>
    </p:spTree>
    <p:extLst>
      <p:ext uri="{BB962C8B-B14F-4D97-AF65-F5344CB8AC3E}">
        <p14:creationId xmlns:p14="http://schemas.microsoft.com/office/powerpoint/2010/main" val="201426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a:t>Example: Obvious extensions for Japan</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graphicFrame>
        <p:nvGraphicFramePr>
          <p:cNvPr id="7" name="コンテンツ プレースホルダー 6"/>
          <p:cNvGraphicFramePr>
            <a:graphicFrameLocks/>
          </p:cNvGraphicFramePr>
          <p:nvPr/>
        </p:nvGraphicFramePr>
        <p:xfrm>
          <a:off x="1110381" y="2276872"/>
          <a:ext cx="6918003" cy="3129692"/>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20000"/>
                    </a:ext>
                  </a:extLst>
                </a:gridCol>
                <a:gridCol w="957047">
                  <a:extLst>
                    <a:ext uri="{9D8B030D-6E8A-4147-A177-3AD203B41FA5}">
                      <a16:colId xmlns:a16="http://schemas.microsoft.com/office/drawing/2014/main" val="20001"/>
                    </a:ext>
                  </a:extLst>
                </a:gridCol>
                <a:gridCol w="789470">
                  <a:extLst>
                    <a:ext uri="{9D8B030D-6E8A-4147-A177-3AD203B41FA5}">
                      <a16:colId xmlns:a16="http://schemas.microsoft.com/office/drawing/2014/main" val="20002"/>
                    </a:ext>
                  </a:extLst>
                </a:gridCol>
                <a:gridCol w="789470">
                  <a:extLst>
                    <a:ext uri="{9D8B030D-6E8A-4147-A177-3AD203B41FA5}">
                      <a16:colId xmlns:a16="http://schemas.microsoft.com/office/drawing/2014/main" val="20003"/>
                    </a:ext>
                  </a:extLst>
                </a:gridCol>
                <a:gridCol w="789470">
                  <a:extLst>
                    <a:ext uri="{9D8B030D-6E8A-4147-A177-3AD203B41FA5}">
                      <a16:colId xmlns:a16="http://schemas.microsoft.com/office/drawing/2014/main" val="20004"/>
                    </a:ext>
                  </a:extLst>
                </a:gridCol>
                <a:gridCol w="789470">
                  <a:extLst>
                    <a:ext uri="{9D8B030D-6E8A-4147-A177-3AD203B41FA5}">
                      <a16:colId xmlns:a16="http://schemas.microsoft.com/office/drawing/2014/main" val="20005"/>
                    </a:ext>
                  </a:extLst>
                </a:gridCol>
                <a:gridCol w="789470">
                  <a:extLst>
                    <a:ext uri="{9D8B030D-6E8A-4147-A177-3AD203B41FA5}">
                      <a16:colId xmlns:a16="http://schemas.microsoft.com/office/drawing/2014/main" val="20007"/>
                    </a:ext>
                  </a:extLst>
                </a:gridCol>
                <a:gridCol w="789470">
                  <a:extLst>
                    <a:ext uri="{9D8B030D-6E8A-4147-A177-3AD203B41FA5}">
                      <a16:colId xmlns:a16="http://schemas.microsoft.com/office/drawing/2014/main" val="20009"/>
                    </a:ext>
                  </a:extLst>
                </a:gridCol>
              </a:tblGrid>
              <a:tr h="250533">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6">
                  <a:txBody>
                    <a:bodyPr/>
                    <a:lstStyle/>
                    <a:p>
                      <a:r>
                        <a:rPr kumimoji="1" lang="en-US" altLang="ja-JP" sz="1100" dirty="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948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dirty="0">
                          <a:solidFill>
                            <a:schemeClr val="accent6"/>
                          </a:solidFill>
                        </a:rPr>
                        <a:t>#5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dirty="0">
                          <a:solidFill>
                            <a:schemeClr val="accent6"/>
                          </a:solidFill>
                        </a:rPr>
                        <a:t>#6</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10001"/>
                  </a:ext>
                </a:extLst>
              </a:tr>
              <a:tr h="541102">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chemeClr val="accent6"/>
                          </a:solidFill>
                        </a:rPr>
                        <a:t>600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2"/>
                  </a:ext>
                </a:extLst>
              </a:tr>
              <a:tr h="388483">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3"/>
                  </a:ext>
                </a:extLst>
              </a:tr>
              <a:tr h="54110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0.4</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4"/>
                  </a:ext>
                </a:extLst>
              </a:tr>
              <a:tr h="693720">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chemeClr val="accent6"/>
                          </a:solidFill>
                        </a:rPr>
                        <a:t>1000</a:t>
                      </a: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chemeClr val="accent6"/>
                          </a:solidFill>
                        </a:rPr>
                        <a:t>1000</a:t>
                      </a: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5"/>
                  </a:ext>
                </a:extLst>
              </a:tr>
              <a:tr h="388483">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802.15.4-2015</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accent6"/>
                          </a:solidFill>
                        </a:rPr>
                        <a:t>Proposed</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val="10006"/>
                  </a:ext>
                </a:extLst>
              </a:tr>
            </a:tbl>
          </a:graphicData>
        </a:graphic>
      </p:graphicFrame>
      <p:sp>
        <p:nvSpPr>
          <p:cNvPr id="8" name="日付プレースホルダー 3">
            <a:extLst>
              <a:ext uri="{FF2B5EF4-FFF2-40B4-BE49-F238E27FC236}">
                <a16:creationId xmlns:a16="http://schemas.microsoft.com/office/drawing/2014/main" id="{2502E63E-FB76-498E-8EB3-F44F9C2235A9}"/>
              </a:ext>
            </a:extLst>
          </p:cNvPr>
          <p:cNvSpPr>
            <a:spLocks noGrp="1"/>
          </p:cNvSpPr>
          <p:nvPr>
            <p:ph type="dt" sz="half" idx="2"/>
          </p:nvPr>
        </p:nvSpPr>
        <p:spPr>
          <a:xfrm>
            <a:off x="685800" y="378281"/>
            <a:ext cx="1600200" cy="215444"/>
          </a:xfrm>
        </p:spPr>
        <p:txBody>
          <a:bodyPr/>
          <a:lstStyle/>
          <a:p>
            <a:r>
              <a:rPr lang="en-US" altLang="ja-JP" dirty="0"/>
              <a:t>&lt;September,2020&gt;</a:t>
            </a:r>
          </a:p>
        </p:txBody>
      </p:sp>
    </p:spTree>
    <p:extLst>
      <p:ext uri="{BB962C8B-B14F-4D97-AF65-F5344CB8AC3E}">
        <p14:creationId xmlns:p14="http://schemas.microsoft.com/office/powerpoint/2010/main" val="222314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How to Participate ...</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http://grouper.ieee.org/groups/802/15/pub/Meeting_Plan.html</a:t>
            </a:r>
            <a:br>
              <a:rPr lang="en-US" sz="1400" dirty="0"/>
            </a:b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US" sz="1400" dirty="0"/>
          </a:p>
          <a:p>
            <a:r>
              <a:rPr lang="en-US" sz="1400" dirty="0"/>
              <a:t>Documents should be uploaded to </a:t>
            </a:r>
            <a:r>
              <a:rPr lang="en-US" sz="1400" dirty="0">
                <a:hlinkClick r:id="rId5"/>
              </a:rPr>
              <a:t>https://mentor.ieee.org/802.15</a:t>
            </a:r>
            <a:r>
              <a:rPr lang="en-US" sz="1400" dirty="0"/>
              <a:t>, to the “TG4aa”</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endParaRPr lang="de-DE" sz="1400" dirty="0"/>
          </a:p>
        </p:txBody>
      </p:sp>
      <p:sp>
        <p:nvSpPr>
          <p:cNvPr id="7" name="日付プレースホルダー 3">
            <a:extLst>
              <a:ext uri="{FF2B5EF4-FFF2-40B4-BE49-F238E27FC236}">
                <a16:creationId xmlns:a16="http://schemas.microsoft.com/office/drawing/2014/main" id="{3CD36AEC-C625-40B0-89AB-EA711E248F33}"/>
              </a:ext>
            </a:extLst>
          </p:cNvPr>
          <p:cNvSpPr>
            <a:spLocks noGrp="1"/>
          </p:cNvSpPr>
          <p:nvPr>
            <p:ph type="dt" sz="half" idx="2"/>
          </p:nvPr>
        </p:nvSpPr>
        <p:spPr>
          <a:xfrm>
            <a:off x="685800" y="378281"/>
            <a:ext cx="1600200" cy="215444"/>
          </a:xfrm>
        </p:spPr>
        <p:txBody>
          <a:body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880</TotalTime>
  <Words>202</Words>
  <Application>Microsoft Office PowerPoint</Application>
  <PresentationFormat>画面に合わせる (4:3)</PresentationFormat>
  <Paragraphs>93</Paragraphs>
  <Slides>4</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vt:i4>
      </vt:variant>
    </vt:vector>
  </HeadingPairs>
  <TitlesOfParts>
    <vt:vector size="7" baseType="lpstr">
      <vt:lpstr>Arial</vt:lpstr>
      <vt:lpstr>Times New Roman</vt:lpstr>
      <vt:lpstr>15-20-xxxx-00-jre0-ig-jre-call-for-contributions</vt:lpstr>
      <vt:lpstr>PowerPoint プレゼンテーション</vt:lpstr>
      <vt:lpstr>PowerPoint プレゼンテーション</vt:lpstr>
      <vt:lpstr>Example: Obvious extensions for Japan</vt:lpstr>
      <vt:lpstr>How to Participate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109</cp:revision>
  <cp:lastPrinted>1998-02-10T13:28:06Z</cp:lastPrinted>
  <dcterms:created xsi:type="dcterms:W3CDTF">2020-02-10T05:27:43Z</dcterms:created>
  <dcterms:modified xsi:type="dcterms:W3CDTF">2020-09-17T23:05:47Z</dcterms:modified>
</cp:coreProperties>
</file>