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63" r:id="rId2"/>
    <p:sldId id="267" r:id="rId3"/>
    <p:sldId id="269" r:id="rId4"/>
    <p:sldId id="266"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5" name="フッター プレースホルダー 4"/>
          <p:cNvSpPr>
            <a:spLocks noGrp="1"/>
          </p:cNvSpPr>
          <p:nvPr>
            <p:ph type="ftr" sz="quarter" idx="11"/>
          </p:nvPr>
        </p:nvSpPr>
        <p:spPr>
          <a:xfrm>
            <a:off x="4788024" y="6475412"/>
            <a:ext cx="3822576"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7" name="Rectangle 4">
            <a:extLst>
              <a:ext uri="{FF2B5EF4-FFF2-40B4-BE49-F238E27FC236}">
                <a16:creationId xmlns:a16="http://schemas.microsoft.com/office/drawing/2014/main" id="{886859F6-35CF-4BC5-AEE3-80AA82532C9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フッター プレースホルダー 4"/>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7" name="Rectangle 4">
            <a:extLst>
              <a:ext uri="{FF2B5EF4-FFF2-40B4-BE49-F238E27FC236}">
                <a16:creationId xmlns:a16="http://schemas.microsoft.com/office/drawing/2014/main" id="{86EBFF2D-E72C-4729-80B0-4E5BCB1E1D4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6" name="Rectangle 4">
            <a:extLst>
              <a:ext uri="{FF2B5EF4-FFF2-40B4-BE49-F238E27FC236}">
                <a16:creationId xmlns:a16="http://schemas.microsoft.com/office/drawing/2014/main" id="{600FF04A-63FE-4AE9-9004-611B3FDBA80B}"/>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5" name="Rectangle 4">
            <a:extLst>
              <a:ext uri="{FF2B5EF4-FFF2-40B4-BE49-F238E27FC236}">
                <a16:creationId xmlns:a16="http://schemas.microsoft.com/office/drawing/2014/main" id="{A9CA35D5-AF1E-49A1-B469-5034EFEE9F3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SEMICONDUCTOR </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802.15-20-0270-00-04aa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2" Type="http://schemas.openxmlformats.org/officeDocument/2006/relationships/hyperlink" Target="http://grouper.ieee.org/groups/802/15/pub/Meeting_Plan.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2"/>
          </p:nvPr>
        </p:nvSpPr>
        <p:spPr>
          <a:xfrm>
            <a:off x="685800" y="378281"/>
            <a:ext cx="1600200" cy="215444"/>
          </a:xfrm>
        </p:spPr>
        <p:txBody>
          <a:bodyPr/>
          <a:lstStyle/>
          <a:p>
            <a:r>
              <a:rPr lang="en-US" altLang="ja-JP" dirty="0"/>
              <a:t>&lt;September,2020&gt;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Guidelines for Technical Contributions]</a:t>
            </a:r>
            <a:r>
              <a:rPr lang="en-US" altLang="ja-JP" sz="1600" dirty="0">
                <a:ea typeface="ＭＳ Ｐゴシック" charset="-128"/>
              </a:rPr>
              <a:t>	</a:t>
            </a:r>
          </a:p>
          <a:p>
            <a:r>
              <a:rPr lang="en-US" altLang="ja-JP" sz="1600" b="1" dirty="0">
                <a:ea typeface="ＭＳ Ｐゴシック" charset="-128"/>
              </a:rPr>
              <a:t>Date Submitted: [18 September,2020]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SEMICONDUCTOR</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includes Guidelines for Technical Contributions toward the development the amendment of  IEEE Std 802.15.4-2020</a:t>
            </a:r>
            <a:r>
              <a:rPr lang="en-US" altLang="ja-JP" sz="1600" dirty="0">
                <a:ea typeface="ＭＳ Ｐゴシック" charset="-128"/>
              </a:rPr>
              <a:t>]</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a:t>
            </a:r>
            <a:r>
              <a:rPr lang="en-US" altLang="ja-JP" sz="1600" b="1" dirty="0">
                <a:ea typeface="ＭＳ Ｐゴシック" charset="-128"/>
              </a:rPr>
              <a:t>Inform potential contributors about TG4aa JRE Guidelines for Technical Contributions</a:t>
            </a:r>
            <a:r>
              <a:rPr lang="en-US" altLang="ja-JP" sz="1600" dirty="0">
                <a:ea typeface="ＭＳ Ｐゴシック" charset="-128"/>
              </a:rPr>
              <a:t>.]</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9256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8D001E84-6D59-48BF-A6AD-1FC0E7232F35}"/>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3" name="スライド番号プレースホルダー 2">
            <a:extLst>
              <a:ext uri="{FF2B5EF4-FFF2-40B4-BE49-F238E27FC236}">
                <a16:creationId xmlns:a16="http://schemas.microsoft.com/office/drawing/2014/main" id="{E076709D-6C1D-4340-BB17-E51D609C23DD}"/>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4" name="日付プレースホルダー 3">
            <a:extLst>
              <a:ext uri="{FF2B5EF4-FFF2-40B4-BE49-F238E27FC236}">
                <a16:creationId xmlns:a16="http://schemas.microsoft.com/office/drawing/2014/main" id="{BC5EB124-4E27-4ED8-AA34-CF2FFBF7C810}"/>
              </a:ext>
            </a:extLst>
          </p:cNvPr>
          <p:cNvSpPr>
            <a:spLocks noGrp="1"/>
          </p:cNvSpPr>
          <p:nvPr>
            <p:ph type="dt" sz="half" idx="2"/>
          </p:nvPr>
        </p:nvSpPr>
        <p:spPr/>
        <p:txBody>
          <a:bodyPr/>
          <a:lstStyle/>
          <a:p>
            <a:r>
              <a:rPr lang="en-US" altLang="ja-JP" dirty="0"/>
              <a:t>&lt;September,2020&gt;</a:t>
            </a:r>
          </a:p>
        </p:txBody>
      </p:sp>
      <p:sp>
        <p:nvSpPr>
          <p:cNvPr id="5" name="Title 1">
            <a:extLst>
              <a:ext uri="{FF2B5EF4-FFF2-40B4-BE49-F238E27FC236}">
                <a16:creationId xmlns:a16="http://schemas.microsoft.com/office/drawing/2014/main" id="{4DD49F58-EAB6-4AC9-8D12-6B673D327AF6}"/>
              </a:ext>
            </a:extLst>
          </p:cNvPr>
          <p:cNvSpPr txBox="1">
            <a:spLocks/>
          </p:cNvSpPr>
          <p:nvPr/>
        </p:nvSpPr>
        <p:spPr>
          <a:xfrm>
            <a:off x="914400" y="685800"/>
            <a:ext cx="7696200" cy="1066800"/>
          </a:xfrm>
          <a:prstGeom prst="rect">
            <a:avLst/>
          </a:prstGeom>
        </p:spPr>
        <p:txBody>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sz="2800" kern="0" dirty="0"/>
              <a:t>Technical Guidance for TG4aa proposals</a:t>
            </a:r>
          </a:p>
        </p:txBody>
      </p:sp>
      <p:sp>
        <p:nvSpPr>
          <p:cNvPr id="6" name="Content Placeholder 2">
            <a:extLst>
              <a:ext uri="{FF2B5EF4-FFF2-40B4-BE49-F238E27FC236}">
                <a16:creationId xmlns:a16="http://schemas.microsoft.com/office/drawing/2014/main" id="{A471A189-8C14-4BE8-8649-BED805A18629}"/>
              </a:ext>
            </a:extLst>
          </p:cNvPr>
          <p:cNvSpPr txBox="1">
            <a:spLocks/>
          </p:cNvSpPr>
          <p:nvPr/>
        </p:nvSpPr>
        <p:spPr>
          <a:xfrm>
            <a:off x="214126" y="1484784"/>
            <a:ext cx="8606345" cy="4114800"/>
          </a:xfrm>
          <a:prstGeom prst="rect">
            <a:avLst/>
          </a:prstGeom>
        </p:spPr>
        <p:txBody>
          <a:bodyPr>
            <a:normAutofit fontScale="700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sz="2400" kern="0" dirty="0"/>
              <a:t>Clearly within the scope of the PAR</a:t>
            </a:r>
          </a:p>
          <a:p>
            <a:r>
              <a:rPr lang="en-US" sz="2400" kern="0" dirty="0"/>
              <a:t>The task group does not expect a contribution to be all encompassing; ideally it will complement the current contributions as best known by the proposer.  The group welcomes partial contributions that further the project objectives.</a:t>
            </a:r>
          </a:p>
          <a:p>
            <a:r>
              <a:rPr lang="en-US" altLang="ja-JP" sz="2400" dirty="0"/>
              <a:t>Proposals shall consider the following criteria:</a:t>
            </a:r>
          </a:p>
          <a:p>
            <a:pPr marL="0" indent="0">
              <a:buNone/>
            </a:pPr>
            <a:r>
              <a:rPr lang="en-US" altLang="ja-JP" sz="2400" dirty="0"/>
              <a:t>	- Channel plan</a:t>
            </a:r>
          </a:p>
          <a:p>
            <a:pPr marL="0" indent="0">
              <a:buNone/>
            </a:pPr>
            <a:r>
              <a:rPr lang="en-US" altLang="ja-JP" sz="2400" dirty="0"/>
              <a:t>	- TX power</a:t>
            </a:r>
          </a:p>
          <a:p>
            <a:pPr marL="0" indent="0">
              <a:buNone/>
            </a:pPr>
            <a:r>
              <a:rPr lang="en-US" altLang="ja-JP" sz="2400" dirty="0"/>
              <a:t>	- Rx Sensitivity</a:t>
            </a:r>
          </a:p>
          <a:p>
            <a:pPr marL="0" indent="0">
              <a:buNone/>
            </a:pPr>
            <a:r>
              <a:rPr lang="en-US" altLang="ja-JP" sz="2400" dirty="0"/>
              <a:t>	- modulation details(Filtering/Modulation index/Data rates)</a:t>
            </a:r>
          </a:p>
          <a:p>
            <a:pPr marL="0" indent="0">
              <a:buNone/>
            </a:pPr>
            <a:r>
              <a:rPr lang="en-US" altLang="ja-JP" sz="2400" dirty="0"/>
              <a:t>	- RF requirements</a:t>
            </a:r>
          </a:p>
          <a:p>
            <a:pPr marL="0" indent="0">
              <a:buNone/>
            </a:pPr>
            <a:r>
              <a:rPr lang="en-US" altLang="ja-JP" sz="2400" dirty="0"/>
              <a:t>	- Japanese regulatory requirements</a:t>
            </a:r>
          </a:p>
          <a:p>
            <a:endParaRPr lang="en-US" sz="2400" kern="0" dirty="0"/>
          </a:p>
          <a:p>
            <a:r>
              <a:rPr lang="en-US" sz="2400" kern="0" dirty="0"/>
              <a:t>Comply with the IEEE patent policy (http://standards.ieee.org/board/pat/pat-slideset.ppt)</a:t>
            </a:r>
          </a:p>
          <a:p>
            <a:endParaRPr lang="en-US" sz="2400" kern="0" dirty="0"/>
          </a:p>
          <a:p>
            <a:endParaRPr lang="en-US" sz="2400" kern="0" dirty="0"/>
          </a:p>
        </p:txBody>
      </p:sp>
    </p:spTree>
    <p:extLst>
      <p:ext uri="{BB962C8B-B14F-4D97-AF65-F5344CB8AC3E}">
        <p14:creationId xmlns:p14="http://schemas.microsoft.com/office/powerpoint/2010/main" val="2014266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496944" cy="1066800"/>
          </a:xfrm>
        </p:spPr>
        <p:txBody>
          <a:bodyPr/>
          <a:lstStyle/>
          <a:p>
            <a:r>
              <a:rPr lang="en-US" altLang="ja-JP" dirty="0"/>
              <a:t>Example: Obvious extensions for Japan</a:t>
            </a: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graphicFrame>
        <p:nvGraphicFramePr>
          <p:cNvPr id="7" name="コンテンツ プレースホルダー 6"/>
          <p:cNvGraphicFramePr>
            <a:graphicFrameLocks/>
          </p:cNvGraphicFramePr>
          <p:nvPr/>
        </p:nvGraphicFramePr>
        <p:xfrm>
          <a:off x="1110381" y="2276872"/>
          <a:ext cx="6918003" cy="3129692"/>
        </p:xfrm>
        <a:graphic>
          <a:graphicData uri="http://schemas.openxmlformats.org/drawingml/2006/table">
            <a:tbl>
              <a:tblPr firstRow="1" bandRow="1">
                <a:tableStyleId>{5940675A-B579-460E-94D1-54222C63F5DA}</a:tableStyleId>
              </a:tblPr>
              <a:tblGrid>
                <a:gridCol w="1224136">
                  <a:extLst>
                    <a:ext uri="{9D8B030D-6E8A-4147-A177-3AD203B41FA5}">
                      <a16:colId xmlns:a16="http://schemas.microsoft.com/office/drawing/2014/main" val="20000"/>
                    </a:ext>
                  </a:extLst>
                </a:gridCol>
                <a:gridCol w="957047">
                  <a:extLst>
                    <a:ext uri="{9D8B030D-6E8A-4147-A177-3AD203B41FA5}">
                      <a16:colId xmlns:a16="http://schemas.microsoft.com/office/drawing/2014/main" val="20001"/>
                    </a:ext>
                  </a:extLst>
                </a:gridCol>
                <a:gridCol w="789470">
                  <a:extLst>
                    <a:ext uri="{9D8B030D-6E8A-4147-A177-3AD203B41FA5}">
                      <a16:colId xmlns:a16="http://schemas.microsoft.com/office/drawing/2014/main" val="20002"/>
                    </a:ext>
                  </a:extLst>
                </a:gridCol>
                <a:gridCol w="789470">
                  <a:extLst>
                    <a:ext uri="{9D8B030D-6E8A-4147-A177-3AD203B41FA5}">
                      <a16:colId xmlns:a16="http://schemas.microsoft.com/office/drawing/2014/main" val="20003"/>
                    </a:ext>
                  </a:extLst>
                </a:gridCol>
                <a:gridCol w="789470">
                  <a:extLst>
                    <a:ext uri="{9D8B030D-6E8A-4147-A177-3AD203B41FA5}">
                      <a16:colId xmlns:a16="http://schemas.microsoft.com/office/drawing/2014/main" val="20004"/>
                    </a:ext>
                  </a:extLst>
                </a:gridCol>
                <a:gridCol w="789470">
                  <a:extLst>
                    <a:ext uri="{9D8B030D-6E8A-4147-A177-3AD203B41FA5}">
                      <a16:colId xmlns:a16="http://schemas.microsoft.com/office/drawing/2014/main" val="20005"/>
                    </a:ext>
                  </a:extLst>
                </a:gridCol>
                <a:gridCol w="789470">
                  <a:extLst>
                    <a:ext uri="{9D8B030D-6E8A-4147-A177-3AD203B41FA5}">
                      <a16:colId xmlns:a16="http://schemas.microsoft.com/office/drawing/2014/main" val="20007"/>
                    </a:ext>
                  </a:extLst>
                </a:gridCol>
                <a:gridCol w="789470">
                  <a:extLst>
                    <a:ext uri="{9D8B030D-6E8A-4147-A177-3AD203B41FA5}">
                      <a16:colId xmlns:a16="http://schemas.microsoft.com/office/drawing/2014/main" val="20009"/>
                    </a:ext>
                  </a:extLst>
                </a:gridCol>
              </a:tblGrid>
              <a:tr h="250533">
                <a:tc rowSpan="2">
                  <a:txBody>
                    <a:bodyPr/>
                    <a:lstStyle/>
                    <a:p>
                      <a:r>
                        <a:rPr kumimoji="1" lang="en-US" altLang="ja-JP" sz="1100" dirty="0"/>
                        <a:t>Frequency band</a:t>
                      </a:r>
                    </a:p>
                    <a:p>
                      <a:r>
                        <a:rPr kumimoji="1" lang="en-US" altLang="ja-JP" sz="1100" dirty="0"/>
                        <a:t>(MHz)</a:t>
                      </a:r>
                      <a:endParaRPr kumimoji="1" lang="ja-JP" altLang="en-US" sz="1100" dirty="0"/>
                    </a:p>
                  </a:txBody>
                  <a:tcPr/>
                </a:tc>
                <a:tc rowSpan="2">
                  <a:txBody>
                    <a:bodyPr/>
                    <a:lstStyle/>
                    <a:p>
                      <a:r>
                        <a:rPr kumimoji="1" lang="en-US" altLang="ja-JP" sz="1100" dirty="0"/>
                        <a:t>Parameter</a:t>
                      </a:r>
                      <a:endParaRPr kumimoji="1" lang="ja-JP" altLang="en-US" sz="1100" dirty="0"/>
                    </a:p>
                  </a:txBody>
                  <a:tcPr/>
                </a:tc>
                <a:tc gridSpan="6">
                  <a:txBody>
                    <a:bodyPr/>
                    <a:lstStyle/>
                    <a:p>
                      <a:r>
                        <a:rPr kumimoji="1" lang="en-US" altLang="ja-JP" sz="1100" dirty="0"/>
                        <a:t>Operating mode</a:t>
                      </a:r>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9485">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100" dirty="0"/>
                        <a:t>#1</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a:t>#2</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a:t>#3</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a:t>#4</a:t>
                      </a:r>
                      <a:endParaRPr kumimoji="1" lang="ja-JP" altLang="en-US" sz="1100" dirty="0"/>
                    </a:p>
                  </a:txBody>
                  <a:tcPr>
                    <a:lnR w="38100" cap="flat" cmpd="sng" algn="ctr">
                      <a:solidFill>
                        <a:schemeClr val="accent6"/>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kumimoji="1" lang="en-US" altLang="ja-JP" sz="1100" b="1" dirty="0">
                          <a:solidFill>
                            <a:schemeClr val="accent6"/>
                          </a:solidFill>
                        </a:rPr>
                        <a:t>#5</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lnT w="38100" cap="flat" cmpd="sng" algn="ctr">
                      <a:solidFill>
                        <a:schemeClr val="accent6"/>
                      </a:solidFill>
                      <a:prstDash val="solid"/>
                      <a:round/>
                      <a:headEnd type="none" w="med" len="med"/>
                      <a:tailEnd type="none" w="med" len="med"/>
                    </a:lnT>
                  </a:tcPr>
                </a:tc>
                <a:tc>
                  <a:txBody>
                    <a:bodyPr/>
                    <a:lstStyle/>
                    <a:p>
                      <a:r>
                        <a:rPr kumimoji="1" lang="en-US" altLang="ja-JP" sz="1100" b="1" dirty="0">
                          <a:solidFill>
                            <a:schemeClr val="accent6"/>
                          </a:solidFill>
                        </a:rPr>
                        <a:t>#6</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lnT w="38100" cap="flat" cmpd="sng" algn="ctr">
                      <a:solidFill>
                        <a:schemeClr val="accent6"/>
                      </a:solidFill>
                      <a:prstDash val="solid"/>
                      <a:round/>
                      <a:headEnd type="none" w="med" len="med"/>
                      <a:tailEnd type="none" w="med" len="med"/>
                    </a:lnT>
                  </a:tcPr>
                </a:tc>
                <a:extLst>
                  <a:ext uri="{0D108BD9-81ED-4DB2-BD59-A6C34878D82A}">
                    <a16:rowId xmlns:a16="http://schemas.microsoft.com/office/drawing/2014/main" val="10001"/>
                  </a:ext>
                </a:extLst>
              </a:tr>
              <a:tr h="541102">
                <a:tc rowSpan="5">
                  <a:txBody>
                    <a:bodyPr/>
                    <a:lstStyle/>
                    <a:p>
                      <a:r>
                        <a:rPr kumimoji="1" lang="en-US" altLang="ja-JP" sz="1100" dirty="0"/>
                        <a:t>920-928</a:t>
                      </a:r>
                    </a:p>
                    <a:p>
                      <a:r>
                        <a:rPr kumimoji="1" lang="en-US" altLang="ja-JP" sz="1100" dirty="0"/>
                        <a:t>MHz</a:t>
                      </a:r>
                    </a:p>
                    <a:p>
                      <a:endParaRPr kumimoji="1" lang="en-US" altLang="ja-JP" sz="1100" dirty="0"/>
                    </a:p>
                  </a:txBody>
                  <a:tcPr/>
                </a:tc>
                <a:tc>
                  <a:txBody>
                    <a:bodyPr/>
                    <a:lstStyle/>
                    <a:p>
                      <a:r>
                        <a:rPr kumimoji="1" lang="en-US" altLang="ja-JP" sz="1100" dirty="0"/>
                        <a:t>Data rate</a:t>
                      </a:r>
                    </a:p>
                    <a:p>
                      <a:r>
                        <a:rPr kumimoji="1" lang="en-US" altLang="ja-JP" sz="1100" dirty="0"/>
                        <a:t>(kb/s)</a:t>
                      </a:r>
                      <a:endParaRPr kumimoji="1" lang="ja-JP" altLang="en-US" sz="1100" dirty="0"/>
                    </a:p>
                  </a:txBody>
                  <a:tcPr/>
                </a:tc>
                <a:tc>
                  <a:txBody>
                    <a:bodyPr/>
                    <a:lstStyle/>
                    <a:p>
                      <a:r>
                        <a:rPr kumimoji="1" lang="en-US" altLang="ja-JP" sz="1100" dirty="0"/>
                        <a:t>50</a:t>
                      </a:r>
                      <a:endParaRPr kumimoji="1" lang="ja-JP" altLang="en-US" sz="1100" dirty="0"/>
                    </a:p>
                  </a:txBody>
                  <a:tcPr/>
                </a:tc>
                <a:tc>
                  <a:txBody>
                    <a:bodyPr/>
                    <a:lstStyle/>
                    <a:p>
                      <a:r>
                        <a:rPr kumimoji="1" lang="en-US" altLang="ja-JP" sz="1100" dirty="0"/>
                        <a:t>100</a:t>
                      </a:r>
                      <a:endParaRPr kumimoji="1" lang="ja-JP" altLang="en-US" sz="1100" dirty="0"/>
                    </a:p>
                  </a:txBody>
                  <a:tcPr/>
                </a:tc>
                <a:tc>
                  <a:txBody>
                    <a:bodyPr/>
                    <a:lstStyle/>
                    <a:p>
                      <a:r>
                        <a:rPr kumimoji="1" lang="en-US" altLang="ja-JP" sz="1100" dirty="0"/>
                        <a:t>200</a:t>
                      </a:r>
                      <a:endParaRPr kumimoji="1" lang="ja-JP" altLang="en-US" sz="1100" dirty="0"/>
                    </a:p>
                  </a:txBody>
                  <a:tcPr/>
                </a:tc>
                <a:tc>
                  <a:txBody>
                    <a:bodyPr/>
                    <a:lstStyle/>
                    <a:p>
                      <a:r>
                        <a:rPr kumimoji="1" lang="en-US" altLang="ja-JP" sz="1100" dirty="0"/>
                        <a:t>400</a:t>
                      </a:r>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r>
                        <a:rPr kumimoji="1" lang="en-US" altLang="ja-JP" sz="1100" b="1" dirty="0">
                          <a:solidFill>
                            <a:schemeClr val="accent6"/>
                          </a:solidFill>
                        </a:rPr>
                        <a:t>600</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r>
                        <a:rPr kumimoji="1" lang="en-US" altLang="ja-JP" sz="1100" b="1">
                          <a:solidFill>
                            <a:schemeClr val="accent6"/>
                          </a:solidFill>
                        </a:rPr>
                        <a:t>800</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val="10002"/>
                  </a:ext>
                </a:extLst>
              </a:tr>
              <a:tr h="388483">
                <a:tc vMerge="1">
                  <a:txBody>
                    <a:bodyPr/>
                    <a:lstStyle/>
                    <a:p>
                      <a:endParaRPr kumimoji="1" lang="ja-JP" altLang="en-US" sz="1100"/>
                    </a:p>
                  </a:txBody>
                  <a:tcPr/>
                </a:tc>
                <a:tc>
                  <a:txBody>
                    <a:bodyPr/>
                    <a:lstStyle/>
                    <a:p>
                      <a:r>
                        <a:rPr kumimoji="1" lang="en-US" altLang="ja-JP" sz="1100" dirty="0"/>
                        <a:t>Modulation</a:t>
                      </a:r>
                      <a:endParaRPr kumimoji="1" lang="ja-JP" altLang="en-US" sz="1100" dirty="0"/>
                    </a:p>
                  </a:txBody>
                  <a:tcPr/>
                </a:tc>
                <a:tc>
                  <a:txBody>
                    <a:bodyPr/>
                    <a:lstStyle/>
                    <a:p>
                      <a:r>
                        <a:rPr kumimoji="1" lang="en-US" altLang="ja-JP" sz="1100" dirty="0"/>
                        <a:t>2-FSK</a:t>
                      </a:r>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4-FSK</a:t>
                      </a:r>
                      <a:endParaRPr kumimoji="1" lang="ja-JP" altLang="en-US" sz="1100" dirty="0"/>
                    </a:p>
                    <a:p>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accent6"/>
                          </a:solidFill>
                        </a:rPr>
                        <a:t>2-FSK</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accent6"/>
                          </a:solidFill>
                        </a:rPr>
                        <a:t>4-FSK</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val="10003"/>
                  </a:ext>
                </a:extLst>
              </a:tr>
              <a:tr h="541102">
                <a:tc vMerge="1">
                  <a:txBody>
                    <a:bodyPr/>
                    <a:lstStyle/>
                    <a:p>
                      <a:endParaRPr kumimoji="1" lang="ja-JP" altLang="en-US" sz="1100"/>
                    </a:p>
                  </a:txBody>
                  <a:tcPr/>
                </a:tc>
                <a:tc>
                  <a:txBody>
                    <a:bodyPr/>
                    <a:lstStyle/>
                    <a:p>
                      <a:r>
                        <a:rPr kumimoji="1" lang="en-US" altLang="ja-JP" sz="1100" dirty="0"/>
                        <a:t>Modulation index</a:t>
                      </a:r>
                      <a:endParaRPr kumimoji="1" lang="ja-JP" altLang="en-US" sz="1100" dirty="0"/>
                    </a:p>
                  </a:txBody>
                  <a:tcPr/>
                </a:tc>
                <a:tc>
                  <a:txBody>
                    <a:bodyPr/>
                    <a:lstStyle/>
                    <a:p>
                      <a:r>
                        <a:rPr kumimoji="1" lang="en-US" altLang="ja-JP" sz="1100" dirty="0"/>
                        <a:t>1.0</a:t>
                      </a:r>
                      <a:endParaRPr kumimoji="1" lang="ja-JP" altLang="en-US" sz="1100" dirty="0"/>
                    </a:p>
                  </a:txBody>
                  <a:tcPr/>
                </a:tc>
                <a:tc>
                  <a:txBody>
                    <a:bodyPr/>
                    <a:lstStyle/>
                    <a:p>
                      <a:r>
                        <a:rPr kumimoji="1" lang="en-US" altLang="ja-JP" sz="1100" dirty="0"/>
                        <a:t>1.0</a:t>
                      </a:r>
                      <a:endParaRPr kumimoji="1" lang="ja-JP" altLang="en-US" sz="1100" dirty="0"/>
                    </a:p>
                  </a:txBody>
                  <a:tcPr/>
                </a:tc>
                <a:tc>
                  <a:txBody>
                    <a:bodyPr/>
                    <a:lstStyle/>
                    <a:p>
                      <a:r>
                        <a:rPr kumimoji="1" lang="en-US" altLang="ja-JP" sz="1100" dirty="0"/>
                        <a:t>1.0</a:t>
                      </a:r>
                      <a:endParaRPr kumimoji="1" lang="ja-JP" altLang="en-US" sz="1100" dirty="0"/>
                    </a:p>
                  </a:txBody>
                  <a:tcPr/>
                </a:tc>
                <a:tc>
                  <a:txBody>
                    <a:bodyPr/>
                    <a:lstStyle/>
                    <a:p>
                      <a:r>
                        <a:rPr kumimoji="1" lang="en-US" altLang="ja-JP" sz="1100" dirty="0"/>
                        <a:t>0.33</a:t>
                      </a:r>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r>
                        <a:rPr kumimoji="1" lang="en-US" altLang="ja-JP" sz="1100" b="1">
                          <a:solidFill>
                            <a:schemeClr val="accent6"/>
                          </a:solidFill>
                        </a:rPr>
                        <a:t>0.4</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r>
                        <a:rPr kumimoji="1" lang="en-US" altLang="ja-JP" sz="1100" b="1" dirty="0">
                          <a:solidFill>
                            <a:schemeClr val="accent6"/>
                          </a:solidFill>
                        </a:rPr>
                        <a:t>0.33</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val="10004"/>
                  </a:ext>
                </a:extLst>
              </a:tr>
              <a:tr h="693720">
                <a:tc vMerge="1">
                  <a:txBody>
                    <a:bodyPr/>
                    <a:lstStyle/>
                    <a:p>
                      <a:endParaRPr kumimoji="1" lang="ja-JP" altLang="en-US" sz="1100" dirty="0"/>
                    </a:p>
                  </a:txBody>
                  <a:tcPr/>
                </a:tc>
                <a:tc>
                  <a:txBody>
                    <a:bodyPr/>
                    <a:lstStyle/>
                    <a:p>
                      <a:r>
                        <a:rPr kumimoji="1" lang="en-US" altLang="ja-JP" sz="1100" dirty="0"/>
                        <a:t>Channel spacing</a:t>
                      </a:r>
                    </a:p>
                    <a:p>
                      <a:r>
                        <a:rPr kumimoji="1" lang="en-US" altLang="ja-JP" sz="1100" dirty="0"/>
                        <a:t>(kHz)</a:t>
                      </a:r>
                      <a:endParaRPr kumimoji="1" lang="ja-JP" altLang="en-US" sz="1100" dirty="0"/>
                    </a:p>
                  </a:txBody>
                  <a:tcPr/>
                </a:tc>
                <a:tc>
                  <a:txBody>
                    <a:bodyPr/>
                    <a:lstStyle/>
                    <a:p>
                      <a:r>
                        <a:rPr kumimoji="1" lang="en-US" altLang="ja-JP" sz="1100" dirty="0"/>
                        <a:t>200</a:t>
                      </a:r>
                      <a:endParaRPr kumimoji="1" lang="ja-JP" altLang="en-US" sz="1100" dirty="0"/>
                    </a:p>
                  </a:txBody>
                  <a:tcPr/>
                </a:tc>
                <a:tc>
                  <a:txBody>
                    <a:bodyPr/>
                    <a:lstStyle/>
                    <a:p>
                      <a:r>
                        <a:rPr kumimoji="1" lang="en-US" altLang="ja-JP" sz="1100" dirty="0"/>
                        <a:t>400</a:t>
                      </a:r>
                      <a:endParaRPr kumimoji="1" lang="ja-JP" altLang="en-US" sz="1100" dirty="0"/>
                    </a:p>
                  </a:txBody>
                  <a:tcPr/>
                </a:tc>
                <a:tc>
                  <a:txBody>
                    <a:bodyPr/>
                    <a:lstStyle/>
                    <a:p>
                      <a:r>
                        <a:rPr kumimoji="1" lang="en-US" altLang="ja-JP" sz="1100" dirty="0"/>
                        <a:t>600</a:t>
                      </a:r>
                      <a:endParaRPr kumimoji="1" lang="ja-JP" altLang="en-US" sz="1100" dirty="0"/>
                    </a:p>
                  </a:txBody>
                  <a:tcPr/>
                </a:tc>
                <a:tc>
                  <a:txBody>
                    <a:bodyPr/>
                    <a:lstStyle/>
                    <a:p>
                      <a:r>
                        <a:rPr kumimoji="1" lang="en-US" altLang="ja-JP" sz="1100" dirty="0"/>
                        <a:t>600</a:t>
                      </a:r>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r>
                        <a:rPr kumimoji="1" lang="en-US" altLang="ja-JP" sz="1100" b="1" dirty="0">
                          <a:solidFill>
                            <a:schemeClr val="accent6"/>
                          </a:solidFill>
                        </a:rPr>
                        <a:t>1000</a:t>
                      </a:r>
                    </a:p>
                  </a:txBody>
                  <a:tcPr>
                    <a:lnL w="38100" cap="flat" cmpd="sng" algn="ctr">
                      <a:solidFill>
                        <a:schemeClr val="accent6"/>
                      </a:solidFill>
                      <a:prstDash val="solid"/>
                      <a:round/>
                      <a:headEnd type="none" w="med" len="med"/>
                      <a:tailEnd type="none" w="med" len="med"/>
                    </a:lnL>
                  </a:tcPr>
                </a:tc>
                <a:tc>
                  <a:txBody>
                    <a:bodyPr/>
                    <a:lstStyle/>
                    <a:p>
                      <a:r>
                        <a:rPr kumimoji="1" lang="en-US" altLang="ja-JP" sz="1100" b="1" dirty="0">
                          <a:solidFill>
                            <a:schemeClr val="accent6"/>
                          </a:solidFill>
                        </a:rPr>
                        <a:t>1000</a:t>
                      </a:r>
                    </a:p>
                  </a:txBody>
                  <a:tcPr>
                    <a:lnR w="381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val="10005"/>
                  </a:ext>
                </a:extLst>
              </a:tr>
              <a:tr h="388483">
                <a:tc vMerge="1">
                  <a:txBody>
                    <a:bodyPr/>
                    <a:lstStyle/>
                    <a:p>
                      <a:endParaRPr kumimoji="1" lang="ja-JP" altLang="en-US" sz="1100" dirty="0"/>
                    </a:p>
                  </a:txBody>
                  <a:tcPr/>
                </a:tc>
                <a:tc>
                  <a:txBody>
                    <a:bodyPr/>
                    <a:lstStyle/>
                    <a:p>
                      <a:r>
                        <a:rPr kumimoji="1" lang="en-US" altLang="ja-JP" sz="1100" dirty="0"/>
                        <a:t>Standard</a:t>
                      </a:r>
                      <a:endParaRPr kumimoji="1" lang="ja-JP" altLang="en-US" sz="1100" dirty="0"/>
                    </a:p>
                  </a:txBody>
                  <a:tcPr/>
                </a:tc>
                <a:tc gridSpan="4">
                  <a:txBody>
                    <a:bodyPr/>
                    <a:lstStyle/>
                    <a:p>
                      <a:r>
                        <a:rPr kumimoji="1" lang="en-US" altLang="ja-JP" sz="1100" dirty="0"/>
                        <a:t>802.15.4-2015</a:t>
                      </a:r>
                      <a:endParaRPr kumimoji="1" lang="ja-JP" altLang="en-US" sz="1100" dirty="0"/>
                    </a:p>
                  </a:txBody>
                  <a:tcPr>
                    <a:lnR w="38100" cap="flat" cmpd="sng" algn="ctr">
                      <a:solidFill>
                        <a:schemeClr val="accent6"/>
                      </a:solidFill>
                      <a:prstDash val="solid"/>
                      <a:round/>
                      <a:headEnd type="none" w="med" len="med"/>
                      <a:tailEnd type="none" w="med" len="med"/>
                    </a:lnR>
                  </a:tcPr>
                </a:tc>
                <a:tc hMerge="1">
                  <a:txBody>
                    <a:bodyPr/>
                    <a:lstStyle/>
                    <a:p>
                      <a:endParaRPr kumimoji="1" lang="ja-JP" altLang="en-US" sz="1100"/>
                    </a:p>
                  </a:txBody>
                  <a:tcPr/>
                </a:tc>
                <a:tc hMerge="1">
                  <a:txBody>
                    <a:bodyPr/>
                    <a:lstStyle/>
                    <a:p>
                      <a:endParaRPr kumimoji="1" lang="ja-JP" altLang="en-US" sz="110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a:lnL w="12700" cap="flat" cmpd="sng" algn="ctr">
                      <a:solidFill>
                        <a:schemeClr val="tx1"/>
                      </a:solidFill>
                      <a:prstDash val="solid"/>
                      <a:round/>
                      <a:headEnd type="none" w="med" len="med"/>
                      <a:tailEnd type="none" w="med" len="med"/>
                    </a:lnL>
                    <a:lnR w="38100" cap="flat" cmpd="sng" algn="ctr">
                      <a:solidFill>
                        <a:schemeClr val="accent6"/>
                      </a:solidFill>
                      <a:prstDash val="solid"/>
                      <a:round/>
                      <a:headEnd type="none" w="med" len="med"/>
                      <a:tailEnd type="none" w="med" len="med"/>
                    </a:lnR>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accent6"/>
                          </a:solidFill>
                        </a:rPr>
                        <a:t>Proposed</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lnR w="38100" cap="flat" cmpd="sng" algn="ctr">
                      <a:solidFill>
                        <a:schemeClr val="accent6"/>
                      </a:solidFill>
                      <a:prstDash val="solid"/>
                      <a:round/>
                      <a:headEnd type="none" w="med" len="med"/>
                      <a:tailEnd type="none" w="med" len="med"/>
                    </a:lnR>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a:tc>
                <a:extLst>
                  <a:ext uri="{0D108BD9-81ED-4DB2-BD59-A6C34878D82A}">
                    <a16:rowId xmlns:a16="http://schemas.microsoft.com/office/drawing/2014/main" val="10006"/>
                  </a:ext>
                </a:extLst>
              </a:tr>
            </a:tbl>
          </a:graphicData>
        </a:graphic>
      </p:graphicFrame>
      <p:sp>
        <p:nvSpPr>
          <p:cNvPr id="8" name="日付プレースホルダー 3">
            <a:extLst>
              <a:ext uri="{FF2B5EF4-FFF2-40B4-BE49-F238E27FC236}">
                <a16:creationId xmlns:a16="http://schemas.microsoft.com/office/drawing/2014/main" id="{2502E63E-FB76-498E-8EB3-F44F9C2235A9}"/>
              </a:ext>
            </a:extLst>
          </p:cNvPr>
          <p:cNvSpPr>
            <a:spLocks noGrp="1"/>
          </p:cNvSpPr>
          <p:nvPr>
            <p:ph type="dt" sz="half" idx="2"/>
          </p:nvPr>
        </p:nvSpPr>
        <p:spPr>
          <a:xfrm>
            <a:off x="685800" y="378281"/>
            <a:ext cx="1600200" cy="215444"/>
          </a:xfrm>
        </p:spPr>
        <p:txBody>
          <a:bodyPr/>
          <a:lstStyle/>
          <a:p>
            <a:r>
              <a:rPr lang="en-US" altLang="ja-JP" dirty="0"/>
              <a:t>&lt;September,2020&gt;</a:t>
            </a:r>
          </a:p>
        </p:txBody>
      </p:sp>
    </p:spTree>
    <p:extLst>
      <p:ext uri="{BB962C8B-B14F-4D97-AF65-F5344CB8AC3E}">
        <p14:creationId xmlns:p14="http://schemas.microsoft.com/office/powerpoint/2010/main" val="2223149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How to Participate ...</a:t>
            </a:r>
            <a:endParaRPr kumimoji="1" lang="ja-JP" altLang="en-US" sz="2800"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http://grouper.ieee.org/groups/802/15/pub/Meeting_Plan.html</a:t>
            </a:r>
            <a:br>
              <a:rPr lang="en-US" sz="1400" dirty="0"/>
            </a:b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IG JRE reflector is (</a:t>
            </a:r>
            <a:r>
              <a:rPr lang="en-GB" sz="1400" dirty="0">
                <a:hlinkClick r:id="rId4"/>
              </a:rPr>
              <a:t>stds-802-15-jre@listserv.ieee.org</a:t>
            </a:r>
            <a:r>
              <a:rPr lang="en-GB" sz="1400" dirty="0"/>
              <a:t>)</a:t>
            </a:r>
            <a:br>
              <a:rPr lang="en-GB" sz="1400" dirty="0"/>
            </a:br>
            <a:endParaRPr lang="en-US" sz="1400" dirty="0"/>
          </a:p>
          <a:p>
            <a:r>
              <a:rPr lang="en-US" sz="1400" dirty="0"/>
              <a:t>Documents should be uploaded to </a:t>
            </a:r>
            <a:r>
              <a:rPr lang="en-US" sz="1400" dirty="0">
                <a:hlinkClick r:id="rId5"/>
              </a:rPr>
              <a:t>https://mentor.ieee.org/802.15</a:t>
            </a:r>
            <a:r>
              <a:rPr lang="en-US" sz="1400" dirty="0"/>
              <a:t>, to the “TG4aa JRE”</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kuramochi722@dsn.lapis-semi.com</a:t>
            </a:r>
            <a:br>
              <a:rPr lang="en-GB" sz="1400" dirty="0"/>
            </a:br>
            <a:endParaRPr lang="en-GB" sz="1400" dirty="0"/>
          </a:p>
          <a:p>
            <a:endParaRPr lang="de-DE" sz="1400" dirty="0"/>
          </a:p>
        </p:txBody>
      </p:sp>
      <p:sp>
        <p:nvSpPr>
          <p:cNvPr id="7" name="日付プレースホルダー 3">
            <a:extLst>
              <a:ext uri="{FF2B5EF4-FFF2-40B4-BE49-F238E27FC236}">
                <a16:creationId xmlns:a16="http://schemas.microsoft.com/office/drawing/2014/main" id="{3CD36AEC-C625-40B0-89AB-EA711E248F33}"/>
              </a:ext>
            </a:extLst>
          </p:cNvPr>
          <p:cNvSpPr>
            <a:spLocks noGrp="1"/>
          </p:cNvSpPr>
          <p:nvPr>
            <p:ph type="dt" sz="half" idx="2"/>
          </p:nvPr>
        </p:nvSpPr>
        <p:spPr>
          <a:xfrm>
            <a:off x="685800" y="378281"/>
            <a:ext cx="1600200" cy="215444"/>
          </a:xfrm>
        </p:spPr>
        <p:txBody>
          <a:bodyPr/>
          <a:lstStyle/>
          <a:p>
            <a:r>
              <a:rPr lang="en-US" altLang="ja-JP" dirty="0"/>
              <a:t>&lt;September,2020&gt;</a:t>
            </a:r>
          </a:p>
        </p:txBody>
      </p:sp>
    </p:spTree>
    <p:extLst>
      <p:ext uri="{BB962C8B-B14F-4D97-AF65-F5344CB8AC3E}">
        <p14:creationId xmlns:p14="http://schemas.microsoft.com/office/powerpoint/2010/main" val="1784376394"/>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869</TotalTime>
  <Words>212</Words>
  <Application>Microsoft Office PowerPoint</Application>
  <PresentationFormat>画面に合わせる (4:3)</PresentationFormat>
  <Paragraphs>86</Paragraphs>
  <Slides>4</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4</vt:i4>
      </vt:variant>
    </vt:vector>
  </HeadingPairs>
  <TitlesOfParts>
    <vt:vector size="7" baseType="lpstr">
      <vt:lpstr>Arial</vt:lpstr>
      <vt:lpstr>Times New Roman</vt:lpstr>
      <vt:lpstr>15-20-xxxx-00-jre0-ig-jre-call-for-contributions</vt:lpstr>
      <vt:lpstr>PowerPoint プレゼンテーション</vt:lpstr>
      <vt:lpstr>PowerPoint プレゼンテーション</vt:lpstr>
      <vt:lpstr>Example: Obvious extensions for Japan</vt:lpstr>
      <vt:lpstr>How to Participate ...</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107</cp:revision>
  <cp:lastPrinted>1998-02-10T13:28:06Z</cp:lastPrinted>
  <dcterms:created xsi:type="dcterms:W3CDTF">2020-02-10T05:27:43Z</dcterms:created>
  <dcterms:modified xsi:type="dcterms:W3CDTF">2020-09-17T21:17:03Z</dcterms:modified>
</cp:coreProperties>
</file>