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6" r:id="rId3"/>
    <p:sldId id="267" r:id="rId4"/>
    <p:sldId id="268" r:id="rId5"/>
    <p:sldId id="269" r:id="rId6"/>
    <p:sldId id="271" r:id="rId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1" d="100"/>
          <a:sy n="111" d="100"/>
        </p:scale>
        <p:origin x="157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4"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3"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554">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3079" name="Rectangle 7"/>
          <p:cNvSpPr>
            <a:spLocks noChangeArrowheads="1"/>
          </p:cNvSpPr>
          <p:nvPr/>
        </p:nvSpPr>
        <p:spPr bwMode="auto">
          <a:xfrm>
            <a:off x="701363"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3"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9"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30"/>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74" tIns="46290" rIns="94174" bIns="4629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2"/>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699" lvl="4" algn="r" defTabSz="938554">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2"/>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2"/>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2058" name="Line 10"/>
          <p:cNvSpPr>
            <a:spLocks noChangeShapeType="1"/>
          </p:cNvSpPr>
          <p:nvPr/>
        </p:nvSpPr>
        <p:spPr bwMode="auto">
          <a:xfrm>
            <a:off x="654819"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2</a:t>
            </a:fld>
            <a:endParaRPr lang="en-US" altLang="en-US"/>
          </a:p>
        </p:txBody>
      </p:sp>
    </p:spTree>
    <p:extLst>
      <p:ext uri="{BB962C8B-B14F-4D97-AF65-F5344CB8AC3E}">
        <p14:creationId xmlns:p14="http://schemas.microsoft.com/office/powerpoint/2010/main" val="112497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3</a:t>
            </a:fld>
            <a:endParaRPr lang="en-US" altLang="en-US"/>
          </a:p>
        </p:txBody>
      </p:sp>
    </p:spTree>
    <p:extLst>
      <p:ext uri="{BB962C8B-B14F-4D97-AF65-F5344CB8AC3E}">
        <p14:creationId xmlns:p14="http://schemas.microsoft.com/office/powerpoint/2010/main" val="69516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4</a:t>
            </a:fld>
            <a:endParaRPr lang="en-US" altLang="en-US"/>
          </a:p>
        </p:txBody>
      </p:sp>
    </p:spTree>
    <p:extLst>
      <p:ext uri="{BB962C8B-B14F-4D97-AF65-F5344CB8AC3E}">
        <p14:creationId xmlns:p14="http://schemas.microsoft.com/office/powerpoint/2010/main" val="1128922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5</a:t>
            </a:fld>
            <a:endParaRPr lang="en-US" altLang="en-US"/>
          </a:p>
        </p:txBody>
      </p:sp>
    </p:spTree>
    <p:extLst>
      <p:ext uri="{BB962C8B-B14F-4D97-AF65-F5344CB8AC3E}">
        <p14:creationId xmlns:p14="http://schemas.microsoft.com/office/powerpoint/2010/main" val="1006730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6</a:t>
            </a:fld>
            <a:endParaRPr lang="en-US" altLang="en-US"/>
          </a:p>
        </p:txBody>
      </p:sp>
    </p:spTree>
    <p:extLst>
      <p:ext uri="{BB962C8B-B14F-4D97-AF65-F5344CB8AC3E}">
        <p14:creationId xmlns:p14="http://schemas.microsoft.com/office/powerpoint/2010/main" val="1495282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September 2020</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2020</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2020</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2020</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September 2020</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September 2020</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September 2020</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September 2020</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September 2020</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September 2020</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September 2020</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2020</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chemeClr val="tx1"/>
                </a:solidFill>
              </a:rPr>
              <a:t>DCN 15-20-0265-00-0vat</a:t>
            </a:r>
            <a:endParaRPr lang="en-US" alt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a:t>September 2020</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Suggested 15.7a Schedule  and</a:t>
            </a:r>
            <a:r>
              <a:rPr lang="ko-KR" altLang="en-US" sz="1600" dirty="0">
                <a:solidFill>
                  <a:schemeClr val="tx2"/>
                </a:solidFill>
              </a:rPr>
              <a:t> </a:t>
            </a:r>
            <a:r>
              <a:rPr lang="en-US" altLang="en-US" sz="1600" dirty="0">
                <a:solidFill>
                  <a:schemeClr val="tx2"/>
                </a:solidFill>
              </a:rPr>
              <a:t>Milestones	</a:t>
            </a:r>
          </a:p>
          <a:p>
            <a:r>
              <a:rPr lang="en-US" altLang="en-US" sz="1600" b="1" dirty="0">
                <a:solidFill>
                  <a:schemeClr val="tx2"/>
                </a:solidFill>
              </a:rPr>
              <a:t>Date Submitted: </a:t>
            </a:r>
            <a:r>
              <a:rPr lang="en-US" altLang="en-US" sz="1600" dirty="0">
                <a:solidFill>
                  <a:schemeClr val="tx2"/>
                </a:solidFill>
              </a:rPr>
              <a:t>September </a:t>
            </a:r>
            <a:r>
              <a:rPr lang="en-US" altLang="en-US" sz="1600" dirty="0" smtClean="0">
                <a:solidFill>
                  <a:schemeClr val="tx2"/>
                </a:solidFill>
              </a:rPr>
              <a:t>17, </a:t>
            </a:r>
            <a:r>
              <a:rPr lang="en-US" altLang="en-US" sz="1600" dirty="0">
                <a:solidFill>
                  <a:schemeClr val="tx2"/>
                </a:solidFill>
              </a:rPr>
              <a:t>2020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Voice: +82-2-910-5068		E-Mail: yjang@kookmin.ac.kr</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This contribution presents a proposed timeline with milestones.  It is offered to the committee which can adopt, modify or ignore the suggested timeline.</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4067863" y="2875009"/>
            <a:ext cx="2713937"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1306288" y="2875009"/>
            <a:ext cx="2761712"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7" y="2848643"/>
            <a:ext cx="1134394" cy="312568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295400"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4038600"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781800"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228796" y="2101334"/>
            <a:ext cx="914400" cy="369332"/>
          </a:xfrm>
          <a:prstGeom prst="rect">
            <a:avLst/>
          </a:prstGeom>
          <a:noFill/>
        </p:spPr>
        <p:txBody>
          <a:bodyPr wrap="square" rtlCol="0">
            <a:spAutoFit/>
          </a:bodyPr>
          <a:lstStyle/>
          <a:p>
            <a:r>
              <a:rPr lang="en-US" sz="1800" dirty="0"/>
              <a:t>9/2020 </a:t>
            </a:r>
          </a:p>
        </p:txBody>
      </p:sp>
      <p:sp>
        <p:nvSpPr>
          <p:cNvPr id="10" name="TextBox 9"/>
          <p:cNvSpPr txBox="1"/>
          <p:nvPr/>
        </p:nvSpPr>
        <p:spPr>
          <a:xfrm rot="5400000">
            <a:off x="902039" y="2133268"/>
            <a:ext cx="825867" cy="369332"/>
          </a:xfrm>
          <a:prstGeom prst="rect">
            <a:avLst/>
          </a:prstGeom>
          <a:noFill/>
        </p:spPr>
        <p:txBody>
          <a:bodyPr wrap="none" rtlCol="0">
            <a:spAutoFit/>
          </a:bodyPr>
          <a:lstStyle/>
          <a:p>
            <a:r>
              <a:rPr lang="en-US" sz="1800" dirty="0"/>
              <a:t>1/2021</a:t>
            </a:r>
          </a:p>
        </p:txBody>
      </p:sp>
      <p:sp>
        <p:nvSpPr>
          <p:cNvPr id="11" name="TextBox 10"/>
          <p:cNvSpPr txBox="1"/>
          <p:nvPr/>
        </p:nvSpPr>
        <p:spPr>
          <a:xfrm rot="5400000">
            <a:off x="3657933" y="2133268"/>
            <a:ext cx="825867" cy="369332"/>
          </a:xfrm>
          <a:prstGeom prst="rect">
            <a:avLst/>
          </a:prstGeom>
          <a:noFill/>
        </p:spPr>
        <p:txBody>
          <a:bodyPr wrap="none" rtlCol="0">
            <a:spAutoFit/>
          </a:bodyPr>
          <a:lstStyle/>
          <a:p>
            <a:r>
              <a:rPr lang="en-US" sz="1800" dirty="0"/>
              <a:t>1/2022</a:t>
            </a:r>
          </a:p>
        </p:txBody>
      </p:sp>
      <p:sp>
        <p:nvSpPr>
          <p:cNvPr id="12" name="TextBox 11"/>
          <p:cNvSpPr txBox="1"/>
          <p:nvPr/>
        </p:nvSpPr>
        <p:spPr>
          <a:xfrm rot="5400000">
            <a:off x="6324933" y="2145600"/>
            <a:ext cx="825867" cy="369332"/>
          </a:xfrm>
          <a:prstGeom prst="rect">
            <a:avLst/>
          </a:prstGeom>
          <a:noFill/>
        </p:spPr>
        <p:txBody>
          <a:bodyPr wrap="none" rtlCol="0">
            <a:spAutoFit/>
          </a:bodyPr>
          <a:lstStyle/>
          <a:p>
            <a:r>
              <a:rPr lang="en-US" sz="1800" dirty="0"/>
              <a:t>1/2023</a:t>
            </a:r>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a:t>CFA Issued</a:t>
            </a:r>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a:t>CFA Responses</a:t>
            </a:r>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a:t>Finalize TRD and Release CFP</a:t>
            </a:r>
          </a:p>
        </p:txBody>
      </p:sp>
      <p:sp>
        <p:nvSpPr>
          <p:cNvPr id="16" name="TextBox 15"/>
          <p:cNvSpPr txBox="1"/>
          <p:nvPr/>
        </p:nvSpPr>
        <p:spPr>
          <a:xfrm rot="5400000">
            <a:off x="2420562" y="3811325"/>
            <a:ext cx="2048381" cy="369332"/>
          </a:xfrm>
          <a:prstGeom prst="rect">
            <a:avLst/>
          </a:prstGeom>
          <a:noFill/>
        </p:spPr>
        <p:txBody>
          <a:bodyPr wrap="none" rtlCol="0">
            <a:spAutoFit/>
          </a:bodyPr>
          <a:lstStyle/>
          <a:p>
            <a:r>
              <a:rPr lang="en-US" sz="1800" dirty="0"/>
              <a:t>Hear CFP Proposals</a:t>
            </a:r>
          </a:p>
        </p:txBody>
      </p:sp>
      <p:sp>
        <p:nvSpPr>
          <p:cNvPr id="17" name="TextBox 16"/>
          <p:cNvSpPr txBox="1"/>
          <p:nvPr/>
        </p:nvSpPr>
        <p:spPr>
          <a:xfrm rot="5400000">
            <a:off x="3159926" y="4166942"/>
            <a:ext cx="2912016" cy="369332"/>
          </a:xfrm>
          <a:prstGeom prst="rect">
            <a:avLst/>
          </a:prstGeom>
          <a:noFill/>
        </p:spPr>
        <p:txBody>
          <a:bodyPr wrap="none" rtlCol="0">
            <a:spAutoFit/>
          </a:bodyPr>
          <a:lstStyle/>
          <a:p>
            <a:r>
              <a:rPr lang="en-US" sz="1800" dirty="0"/>
              <a:t>Proposal mergers &amp; Draft D0</a:t>
            </a:r>
          </a:p>
        </p:txBody>
      </p:sp>
      <p:sp>
        <p:nvSpPr>
          <p:cNvPr id="18" name="TextBox 17"/>
          <p:cNvSpPr txBox="1"/>
          <p:nvPr/>
        </p:nvSpPr>
        <p:spPr>
          <a:xfrm rot="5400000">
            <a:off x="4507698" y="3604965"/>
            <a:ext cx="1717137" cy="369332"/>
          </a:xfrm>
          <a:prstGeom prst="rect">
            <a:avLst/>
          </a:prstGeom>
          <a:noFill/>
        </p:spPr>
        <p:txBody>
          <a:bodyPr wrap="none" rtlCol="0">
            <a:spAutoFit/>
          </a:bodyPr>
          <a:lstStyle/>
          <a:p>
            <a:r>
              <a:rPr lang="en-US" sz="1800" dirty="0"/>
              <a:t>Draft D1 &amp; LB1</a:t>
            </a:r>
          </a:p>
        </p:txBody>
      </p:sp>
      <p:sp>
        <p:nvSpPr>
          <p:cNvPr id="19" name="TextBox 18"/>
          <p:cNvSpPr txBox="1"/>
          <p:nvPr/>
        </p:nvSpPr>
        <p:spPr>
          <a:xfrm rot="5400000">
            <a:off x="5396236" y="3603156"/>
            <a:ext cx="1717137" cy="369332"/>
          </a:xfrm>
          <a:prstGeom prst="rect">
            <a:avLst/>
          </a:prstGeom>
          <a:noFill/>
        </p:spPr>
        <p:txBody>
          <a:bodyPr wrap="none" rtlCol="0">
            <a:spAutoFit/>
          </a:bodyPr>
          <a:lstStyle/>
          <a:p>
            <a:r>
              <a:rPr lang="en-US" sz="1800" dirty="0"/>
              <a:t>Draft D2 &amp; LB2</a:t>
            </a:r>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a:t>Timeline Summary</a:t>
            </a:r>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a:t>Details on the next four pages.</a:t>
            </a:r>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a:solidFill>
                  <a:srgbClr val="FF0000"/>
                </a:solidFill>
              </a:rPr>
              <a:t>This contribution presents a proposed timeline with milestones. It is offered to the committee which can adopt, modify or ignore the suggested timeline.</a:t>
            </a:r>
          </a:p>
        </p:txBody>
      </p:sp>
      <p:sp>
        <p:nvSpPr>
          <p:cNvPr id="2" name="Date Placeholder 1"/>
          <p:cNvSpPr>
            <a:spLocks noGrp="1"/>
          </p:cNvSpPr>
          <p:nvPr>
            <p:ph type="dt" sz="half" idx="10"/>
          </p:nvPr>
        </p:nvSpPr>
        <p:spPr/>
        <p:txBody>
          <a:bodyPr/>
          <a:lstStyle/>
          <a:p>
            <a:r>
              <a:rPr lang="en-US" altLang="en-US" dirty="0"/>
              <a:t>September 2020</a:t>
            </a:r>
          </a:p>
        </p:txBody>
      </p:sp>
      <p:sp>
        <p:nvSpPr>
          <p:cNvPr id="4" name="Footer Placeholder 3"/>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25" name="Slide Number Placeholder 24"/>
          <p:cNvSpPr>
            <a:spLocks noGrp="1"/>
          </p:cNvSpPr>
          <p:nvPr>
            <p:ph type="sldNum" sz="quarter" idx="12"/>
          </p:nvPr>
        </p:nvSpPr>
        <p:spPr/>
        <p:txBody>
          <a:bodyPr/>
          <a:lstStyle/>
          <a:p>
            <a:r>
              <a:rPr lang="en-US" altLang="en-US"/>
              <a:t>Slide </a:t>
            </a:r>
            <a:fld id="{510B4A18-2979-4553-AC3A-464D2DF94E7E}" type="slidenum">
              <a:rPr lang="en-US" altLang="en-US" smtClean="0"/>
              <a:pPr/>
              <a:t>2</a:t>
            </a:fld>
            <a:endParaRPr lang="en-US" altLang="en-US"/>
          </a:p>
        </p:txBody>
      </p:sp>
      <p:sp>
        <p:nvSpPr>
          <p:cNvPr id="37" name="TextBox 36"/>
          <p:cNvSpPr txBox="1"/>
          <p:nvPr/>
        </p:nvSpPr>
        <p:spPr>
          <a:xfrm rot="5400000">
            <a:off x="8257268" y="2268550"/>
            <a:ext cx="1087497" cy="369332"/>
          </a:xfrm>
          <a:prstGeom prst="rect">
            <a:avLst/>
          </a:prstGeom>
          <a:noFill/>
        </p:spPr>
        <p:txBody>
          <a:bodyPr wrap="square" rtlCol="0">
            <a:spAutoFit/>
          </a:bodyPr>
          <a:lstStyle/>
          <a:p>
            <a:r>
              <a:rPr lang="en-US" sz="1800" dirty="0"/>
              <a:t>9/2023 </a:t>
            </a:r>
          </a:p>
        </p:txBody>
      </p:sp>
      <p:sp>
        <p:nvSpPr>
          <p:cNvPr id="38" name="Rectangle 37"/>
          <p:cNvSpPr/>
          <p:nvPr/>
        </p:nvSpPr>
        <p:spPr>
          <a:xfrm>
            <a:off x="6789544" y="2853329"/>
            <a:ext cx="2206298" cy="31256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9" name="TextBox 38"/>
          <p:cNvSpPr txBox="1"/>
          <p:nvPr/>
        </p:nvSpPr>
        <p:spPr>
          <a:xfrm rot="5400000">
            <a:off x="6342910" y="3611377"/>
            <a:ext cx="1704313" cy="369332"/>
          </a:xfrm>
          <a:prstGeom prst="rect">
            <a:avLst/>
          </a:prstGeom>
          <a:noFill/>
        </p:spPr>
        <p:txBody>
          <a:bodyPr wrap="none" rtlCol="0">
            <a:spAutoFit/>
          </a:bodyPr>
          <a:lstStyle/>
          <a:p>
            <a:r>
              <a:rPr lang="en-US" sz="1800" dirty="0"/>
              <a:t>Draft D3 &amp; SB1</a:t>
            </a:r>
          </a:p>
        </p:txBody>
      </p:sp>
      <p:sp>
        <p:nvSpPr>
          <p:cNvPr id="40" name="TextBox 39"/>
          <p:cNvSpPr txBox="1"/>
          <p:nvPr/>
        </p:nvSpPr>
        <p:spPr>
          <a:xfrm rot="5400000">
            <a:off x="6952510" y="3611377"/>
            <a:ext cx="1704313" cy="369332"/>
          </a:xfrm>
          <a:prstGeom prst="rect">
            <a:avLst/>
          </a:prstGeom>
          <a:noFill/>
        </p:spPr>
        <p:txBody>
          <a:bodyPr wrap="none" rtlCol="0">
            <a:spAutoFit/>
          </a:bodyPr>
          <a:lstStyle/>
          <a:p>
            <a:r>
              <a:rPr lang="en-US" sz="1800" dirty="0"/>
              <a:t>Draft D4 &amp; SB2</a:t>
            </a:r>
          </a:p>
        </p:txBody>
      </p:sp>
      <p:sp>
        <p:nvSpPr>
          <p:cNvPr id="41" name="TextBox 40"/>
          <p:cNvSpPr txBox="1"/>
          <p:nvPr/>
        </p:nvSpPr>
        <p:spPr>
          <a:xfrm rot="5400000">
            <a:off x="7169044" y="4177932"/>
            <a:ext cx="2666179" cy="369332"/>
          </a:xfrm>
          <a:prstGeom prst="rect">
            <a:avLst/>
          </a:prstGeom>
          <a:noFill/>
        </p:spPr>
        <p:txBody>
          <a:bodyPr wrap="none" rtlCol="0">
            <a:spAutoFit/>
          </a:bodyPr>
          <a:lstStyle/>
          <a:p>
            <a:r>
              <a:rPr lang="en-US" sz="1800"/>
              <a:t>15.7a </a:t>
            </a:r>
            <a:r>
              <a:rPr lang="en-US" sz="1800" dirty="0"/>
              <a:t>to SA for publication</a:t>
            </a:r>
          </a:p>
        </p:txBody>
      </p:sp>
    </p:spTree>
    <p:extLst>
      <p:ext uri="{BB962C8B-B14F-4D97-AF65-F5344CB8AC3E}">
        <p14:creationId xmlns:p14="http://schemas.microsoft.com/office/powerpoint/2010/main" val="1949838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a:t>September 2020</a:t>
            </a:r>
          </a:p>
        </p:txBody>
      </p:sp>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897374369"/>
              </p:ext>
            </p:extLst>
          </p:nvPr>
        </p:nvGraphicFramePr>
        <p:xfrm>
          <a:off x="76199" y="743649"/>
          <a:ext cx="9002484" cy="3450608"/>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261739">
                <a:tc gridSpan="4">
                  <a:txBody>
                    <a:bodyPr/>
                    <a:lstStyle/>
                    <a:p>
                      <a:pPr algn="ctr"/>
                      <a:r>
                        <a:rPr lang="en-US" sz="1600" b="1" dirty="0"/>
                        <a:t>2020</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261739">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1"/>
                  </a:ext>
                </a:extLst>
              </a:tr>
              <a:tr h="994607">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Affirm officers</a:t>
                      </a:r>
                    </a:p>
                    <a:p>
                      <a:pPr marL="285750" indent="-285750">
                        <a:buFont typeface="Arial" panose="020B0604020202020204" pitchFamily="34" charset="0"/>
                        <a:buChar char="•"/>
                      </a:pPr>
                      <a:r>
                        <a:rPr lang="en-US" sz="1400" dirty="0"/>
                        <a:t>Update web page</a:t>
                      </a:r>
                    </a:p>
                    <a:p>
                      <a:pPr marL="285750" indent="-285750">
                        <a:buFont typeface="Arial" panose="020B0604020202020204" pitchFamily="34" charset="0"/>
                        <a:buChar char="•"/>
                      </a:pPr>
                      <a:r>
                        <a:rPr lang="en-US" sz="1400" dirty="0"/>
                        <a:t>Approve</a:t>
                      </a:r>
                      <a:r>
                        <a:rPr lang="en-US" sz="1400" baseline="0" dirty="0"/>
                        <a:t> schedule &amp; milestone</a:t>
                      </a:r>
                    </a:p>
                    <a:p>
                      <a:pPr marL="285750" indent="-285750">
                        <a:buFont typeface="Arial" panose="020B0604020202020204" pitchFamily="34" charset="0"/>
                        <a:buChar char="•"/>
                      </a:pPr>
                      <a:r>
                        <a:rPr lang="en-US" altLang="ja-JP" sz="1400" dirty="0"/>
                        <a:t>Release</a:t>
                      </a:r>
                      <a:r>
                        <a:rPr lang="en-US" altLang="ja-JP" sz="1400" baseline="0" dirty="0"/>
                        <a:t> Draft CFA</a:t>
                      </a:r>
                      <a:endParaRPr lang="en-US" altLang="ja-JP" sz="1400" dirty="0"/>
                    </a:p>
                  </a:txBody>
                  <a:tcPr>
                    <a:solidFill>
                      <a:schemeClr val="bg1">
                        <a:lumMod val="95000"/>
                      </a:schemeClr>
                    </a:solidFill>
                  </a:tcPr>
                </a:tc>
                <a:extLst>
                  <a:ext uri="{0D108BD9-81ED-4DB2-BD59-A6C34878D82A}">
                    <a16:rowId xmlns:a16="http://schemas.microsoft.com/office/drawing/2014/main" val="10002"/>
                  </a:ext>
                </a:extLst>
              </a:tr>
              <a:tr h="261739">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3"/>
                  </a:ext>
                </a:extLst>
              </a:tr>
              <a:tr h="1286528">
                <a:tc>
                  <a:txBody>
                    <a:bodyPr/>
                    <a:lstStyle/>
                    <a:p>
                      <a:endParaRPr lang="en-US" sz="1400" dirty="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altLang="ja-JP" sz="1400" dirty="0"/>
                        <a:t>Hear CFA responses</a:t>
                      </a:r>
                    </a:p>
                    <a:p>
                      <a:pPr marL="285750" indent="-285750">
                        <a:buFont typeface="Arial" panose="020B0604020202020204" pitchFamily="34" charset="0"/>
                        <a:buChar char="•"/>
                      </a:pPr>
                      <a:r>
                        <a:rPr lang="en-US" sz="1400" dirty="0"/>
                        <a:t>Start preparing</a:t>
                      </a:r>
                      <a:r>
                        <a:rPr lang="en-US" sz="1400" baseline="0" dirty="0"/>
                        <a:t> (ad-hoc) TRD</a:t>
                      </a:r>
                      <a:endParaRPr lang="en-US" sz="1400" dirty="0"/>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7142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020822783"/>
              </p:ext>
            </p:extLst>
          </p:nvPr>
        </p:nvGraphicFramePr>
        <p:xfrm>
          <a:off x="76199" y="599440"/>
          <a:ext cx="9002484" cy="48463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2021</a:t>
                      </a:r>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TRD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Channel model discussion and finalization</a:t>
                      </a:r>
                      <a:r>
                        <a:rPr lang="en-US" altLang="ja-JP" sz="1400" baseline="0" dirty="0"/>
                        <a:t> (if possible)</a:t>
                      </a: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channel</a:t>
                      </a:r>
                      <a:r>
                        <a:rPr lang="en-US" altLang="ja-JP" sz="1400" baseline="0" dirty="0"/>
                        <a:t> model (if it is not done in January)</a:t>
                      </a:r>
                      <a:endParaRPr lang="en-US" altLang="ja-JP" sz="140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and approve TRD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Start preparation</a:t>
                      </a:r>
                      <a:r>
                        <a:rPr lang="en-US" altLang="ja-JP" sz="1400" baseline="0" dirty="0"/>
                        <a:t> CFP </a:t>
                      </a:r>
                      <a:r>
                        <a:rPr lang="en-US" altLang="ja-JP" sz="1400" dirty="0"/>
                        <a:t>(and challenge to release CFP)</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baseline="0" dirty="0"/>
                        <a:t>Finalize and release CFP</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Hear CFP</a:t>
                      </a:r>
                      <a:r>
                        <a:rPr lang="en-US" sz="1400" baseline="0" dirty="0"/>
                        <a:t> responses</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Hear remaining CFP</a:t>
                      </a:r>
                      <a:r>
                        <a:rPr lang="en-US" sz="1400" baseline="0" dirty="0"/>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t>Start proposal mergers</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Continue proposal mergers</a:t>
                      </a:r>
                    </a:p>
                    <a:p>
                      <a:pPr marL="285750" indent="-285750">
                        <a:buFont typeface="Arial" panose="020B0604020202020204" pitchFamily="34" charset="0"/>
                        <a:buChar char="•"/>
                      </a:pPr>
                      <a:r>
                        <a:rPr lang="en-US" sz="1400" dirty="0"/>
                        <a:t>Start preparation of revision baseline</a:t>
                      </a:r>
                      <a:r>
                        <a:rPr lang="en-US" sz="1400" baseline="0" dirty="0"/>
                        <a:t> D0</a:t>
                      </a:r>
                      <a:endParaRPr lang="en-US" sz="14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2" name="Date Placeholder 1"/>
          <p:cNvSpPr>
            <a:spLocks noGrp="1"/>
          </p:cNvSpPr>
          <p:nvPr>
            <p:ph type="dt" sz="half" idx="10"/>
          </p:nvPr>
        </p:nvSpPr>
        <p:spPr/>
        <p:txBody>
          <a:bodyPr/>
          <a:lstStyle/>
          <a:p>
            <a:r>
              <a:rPr lang="en-US" altLang="en-US" dirty="0"/>
              <a:t>September 2020</a:t>
            </a:r>
          </a:p>
        </p:txBody>
      </p:sp>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88218651"/>
              </p:ext>
            </p:extLst>
          </p:nvPr>
        </p:nvGraphicFramePr>
        <p:xfrm>
          <a:off x="76199" y="609600"/>
          <a:ext cx="9002484" cy="52070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Finalize revision baseline draft D0</a:t>
                      </a:r>
                    </a:p>
                    <a:p>
                      <a:pPr marL="285750" indent="-285750">
                        <a:buFont typeface="Arial" panose="020B0604020202020204" pitchFamily="34" charset="0"/>
                        <a:buChar char="•"/>
                      </a:pPr>
                      <a:r>
                        <a:rPr lang="en-US" sz="1400" baseline="0" dirty="0"/>
                        <a:t>Commence task group review and comment resolution</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Continue task group review and comment resolution</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Finalize first WG</a:t>
                      </a:r>
                      <a:r>
                        <a:rPr lang="en-US" sz="1400" baseline="0" dirty="0"/>
                        <a:t> letter ballot (LB) draft D1 </a:t>
                      </a:r>
                    </a:p>
                    <a:p>
                      <a:pPr marL="285750" indent="-285750">
                        <a:buFont typeface="Arial" panose="020B0604020202020204" pitchFamily="34" charset="0"/>
                        <a:buChar char="•"/>
                      </a:pPr>
                      <a:r>
                        <a:rPr lang="en-US" sz="1400" baseline="0" dirty="0"/>
                        <a:t>Submit D1 to WG for LB1</a:t>
                      </a:r>
                      <a:endParaRPr lang="en-US" sz="14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Start</a:t>
                      </a:r>
                      <a:r>
                        <a:rPr lang="en-US" sz="1400" baseline="0" dirty="0"/>
                        <a:t> LB1</a:t>
                      </a:r>
                      <a:r>
                        <a:rPr lang="en-US" sz="1400" dirty="0"/>
                        <a:t> comment resolution</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Finish LB1 comment resolution</a:t>
                      </a:r>
                    </a:p>
                    <a:p>
                      <a:pPr marL="285750" indent="-285750">
                        <a:buFont typeface="Arial" panose="020B0604020202020204" pitchFamily="34" charset="0"/>
                        <a:buChar char="•"/>
                      </a:pPr>
                      <a:r>
                        <a:rPr lang="en-US" sz="1400" dirty="0"/>
                        <a:t>Prepare draft D2</a:t>
                      </a:r>
                    </a:p>
                    <a:p>
                      <a:pPr marL="285750" indent="-285750">
                        <a:buFont typeface="Arial" panose="020B0604020202020204" pitchFamily="34" charset="0"/>
                        <a:buChar char="•"/>
                      </a:pPr>
                      <a:r>
                        <a:rPr lang="en-US" sz="1400" dirty="0"/>
                        <a:t>Submit</a:t>
                      </a:r>
                      <a:r>
                        <a:rPr lang="en-US" sz="1400" baseline="0" dirty="0"/>
                        <a:t> D2 to WG for LB2</a:t>
                      </a:r>
                      <a:endParaRPr lang="en-US" sz="14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LB2</a:t>
                      </a:r>
                      <a:r>
                        <a:rPr lang="en-US" sz="1400" baseline="0" dirty="0"/>
                        <a:t> comment resolution</a:t>
                      </a:r>
                    </a:p>
                    <a:p>
                      <a:pPr marL="285750" indent="-285750">
                        <a:buFont typeface="Arial" panose="020B0604020202020204" pitchFamily="34" charset="0"/>
                        <a:buChar char="•"/>
                      </a:pPr>
                      <a:r>
                        <a:rPr lang="en-US" sz="1400" baseline="0" dirty="0"/>
                        <a:t>Prepare D3 for SB1</a:t>
                      </a:r>
                      <a:endParaRPr lang="en-US" sz="14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2" name="Date Placeholder 1"/>
          <p:cNvSpPr>
            <a:spLocks noGrp="1"/>
          </p:cNvSpPr>
          <p:nvPr>
            <p:ph type="dt" sz="half" idx="10"/>
          </p:nvPr>
        </p:nvSpPr>
        <p:spPr/>
        <p:txBody>
          <a:bodyPr/>
          <a:lstStyle/>
          <a:p>
            <a:r>
              <a:rPr lang="en-US" altLang="en-US" dirty="0"/>
              <a:t>September 2020</a:t>
            </a:r>
          </a:p>
        </p:txBody>
      </p:sp>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170682890"/>
              </p:ext>
            </p:extLst>
          </p:nvPr>
        </p:nvGraphicFramePr>
        <p:xfrm>
          <a:off x="76199" y="609600"/>
          <a:ext cx="9002484" cy="48463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Commence</a:t>
                      </a:r>
                      <a:r>
                        <a:rPr lang="en-US" sz="1400" baseline="0" dirty="0"/>
                        <a:t> </a:t>
                      </a:r>
                      <a:r>
                        <a:rPr lang="en-US" sz="1400" dirty="0"/>
                        <a:t>SA</a:t>
                      </a:r>
                      <a:r>
                        <a:rPr lang="en-US" sz="1400" baseline="0" dirty="0"/>
                        <a:t> LB3 comment resolution</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Finish</a:t>
                      </a:r>
                      <a:r>
                        <a:rPr lang="en-US" sz="1400" baseline="0" dirty="0"/>
                        <a:t> SB1 comment resolution</a:t>
                      </a:r>
                    </a:p>
                    <a:p>
                      <a:pPr marL="285750" indent="-285750">
                        <a:buFont typeface="Arial" panose="020B0604020202020204" pitchFamily="34" charset="0"/>
                        <a:buChar char="•"/>
                      </a:pPr>
                      <a:r>
                        <a:rPr lang="en-US" sz="1400" baseline="0" dirty="0"/>
                        <a:t>Prepare D4 for submittal for SA SB2</a:t>
                      </a:r>
                      <a:endParaRPr lang="en-US" sz="1400" dirty="0"/>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Do LB4 comment resolution</a:t>
                      </a:r>
                    </a:p>
                    <a:p>
                      <a:pPr marL="285750" indent="-285750">
                        <a:buFont typeface="Arial" panose="020B0604020202020204" pitchFamily="34" charset="0"/>
                        <a:buChar char="•"/>
                      </a:pPr>
                      <a:r>
                        <a:rPr lang="en-US" sz="1400" dirty="0"/>
                        <a:t>Prepare draft D4 for SA submittal final approval</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Resolve</a:t>
                      </a:r>
                      <a:r>
                        <a:rPr lang="en-US" sz="1400" baseline="0" dirty="0"/>
                        <a:t> final SA editorial comments and prepare final draft D5 for submittal for publication </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Have publication</a:t>
                      </a:r>
                      <a:r>
                        <a:rPr lang="en-US" sz="1400" baseline="0" dirty="0"/>
                        <a:t> party!</a:t>
                      </a:r>
                      <a:endParaRPr lang="en-US" sz="14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2" name="Date Placeholder 1"/>
          <p:cNvSpPr>
            <a:spLocks noGrp="1"/>
          </p:cNvSpPr>
          <p:nvPr>
            <p:ph type="dt" sz="half" idx="10"/>
          </p:nvPr>
        </p:nvSpPr>
        <p:spPr/>
        <p:txBody>
          <a:bodyPr/>
          <a:lstStyle/>
          <a:p>
            <a:r>
              <a:rPr lang="en-US" altLang="en-US" dirty="0"/>
              <a:t>September 2020</a:t>
            </a:r>
          </a:p>
        </p:txBody>
      </p:sp>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5316089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3702</TotalTime>
  <Words>685</Words>
  <Application>Microsoft Office PowerPoint</Application>
  <PresentationFormat>On-screen Show (4:3)</PresentationFormat>
  <Paragraphs>167</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HUY</cp:lastModifiedBy>
  <cp:revision>62</cp:revision>
  <cp:lastPrinted>2020-09-12T07:01:56Z</cp:lastPrinted>
  <dcterms:created xsi:type="dcterms:W3CDTF">2015-01-04T22:39:23Z</dcterms:created>
  <dcterms:modified xsi:type="dcterms:W3CDTF">2020-09-17T11:27:56Z</dcterms:modified>
</cp:coreProperties>
</file>