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80" r:id="rId2"/>
    <p:sldId id="313" r:id="rId3"/>
    <p:sldId id="315" r:id="rId4"/>
    <p:sldId id="309" r:id="rId5"/>
    <p:sldId id="314" r:id="rId6"/>
    <p:sldId id="312" r:id="rId7"/>
    <p:sldId id="310"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sal Ahmed" initials="FA" lastIdx="1" clrIdx="0">
    <p:extLst>
      <p:ext uri="{19B8F6BF-5375-455C-9EA6-DF929625EA0E}">
        <p15:presenceInfo xmlns:p15="http://schemas.microsoft.com/office/powerpoint/2012/main" userId="63455c464a9f9d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96404" autoAdjust="0"/>
  </p:normalViewPr>
  <p:slideViewPr>
    <p:cSldViewPr>
      <p:cViewPr varScale="1">
        <p:scale>
          <a:sx n="111" d="100"/>
          <a:sy n="111" d="100"/>
        </p:scale>
        <p:origin x="19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324" y="-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September 2020</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9/17/2020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September 2020</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9/17/2020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smtClean="0"/>
              <a:t>September 2020</a:t>
            </a:r>
            <a:endParaRPr lang="en-US"/>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71975" y="6349376"/>
            <a:ext cx="40005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781800" y="6349377"/>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447800" cy="307777"/>
          </a:xfrm>
          <a:prstGeom prst="rect">
            <a:avLst/>
          </a:prstGeom>
          <a:noFill/>
        </p:spPr>
        <p:txBody>
          <a:bodyPr wrap="square" rtlCol="0">
            <a:spAutoFit/>
          </a:bodyPr>
          <a:lstStyle/>
          <a:p>
            <a:r>
              <a:rPr lang="en-US" sz="1400" b="1" baseline="0" dirty="0" smtClean="0">
                <a:latin typeface="Times New Roman" pitchFamily="18" charset="0"/>
                <a:cs typeface="Times New Roman" pitchFamily="18" charset="0"/>
              </a:rPr>
              <a:t>September 2020</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69332"/>
          </a:xfrm>
          <a:prstGeom prst="rect">
            <a:avLst/>
          </a:prstGeom>
          <a:noFill/>
        </p:spPr>
        <p:txBody>
          <a:bodyPr wrap="square" rtlCol="0">
            <a:spAutoFit/>
          </a:bodyPr>
          <a:lstStyle/>
          <a:p>
            <a:pPr algn="r"/>
            <a:r>
              <a:rPr lang="en-US" sz="1800" b="0" i="0" kern="1200" dirty="0" smtClean="0">
                <a:solidFill>
                  <a:schemeClr val="tx1"/>
                </a:solidFill>
                <a:effectLst/>
                <a:latin typeface="+mn-lt"/>
                <a:ea typeface="+mn-ea"/>
                <a:cs typeface="+mn-cs"/>
              </a:rPr>
              <a:t>DCN </a:t>
            </a:r>
            <a:r>
              <a:rPr lang="en-US" sz="1800" b="1" i="0" kern="1200" dirty="0" smtClean="0">
                <a:solidFill>
                  <a:schemeClr val="tx1"/>
                </a:solidFill>
                <a:effectLst/>
                <a:latin typeface="+mn-lt"/>
                <a:ea typeface="+mn-ea"/>
                <a:cs typeface="+mn-cs"/>
              </a:rPr>
              <a:t>15-20-0264-00-0vat</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baseline="0" dirty="0" smtClean="0">
                <a:latin typeface="Times New Roman" pitchFamily="18" charset="0"/>
                <a:cs typeface="Times New Roman" pitchFamily="18" charset="0"/>
              </a:rPr>
              <a:t>September 2020</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69332"/>
          </a:xfrm>
          <a:prstGeom prst="rect">
            <a:avLst/>
          </a:prstGeom>
          <a:noFill/>
        </p:spPr>
        <p:txBody>
          <a:bodyPr wrap="square" rtlCol="0">
            <a:spAutoFit/>
          </a:bodyPr>
          <a:lstStyle/>
          <a:p>
            <a:pPr algn="r"/>
            <a:r>
              <a:rPr lang="en-US" sz="1800" b="0" i="0" kern="1200" dirty="0" smtClean="0">
                <a:solidFill>
                  <a:schemeClr val="tx1"/>
                </a:solidFill>
                <a:effectLst/>
                <a:latin typeface="+mn-lt"/>
                <a:ea typeface="+mn-ea"/>
                <a:cs typeface="+mn-cs"/>
              </a:rPr>
              <a:t>DCN </a:t>
            </a:r>
            <a:r>
              <a:rPr lang="en-US" sz="1800" b="1" i="0" kern="1200" dirty="0" smtClean="0">
                <a:solidFill>
                  <a:schemeClr val="tx1"/>
                </a:solidFill>
                <a:effectLst/>
                <a:latin typeface="+mn-lt"/>
                <a:ea typeface="+mn-ea"/>
                <a:cs typeface="+mn-cs"/>
              </a:rPr>
              <a:t>15-20-0264-00-0vat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77160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43400" y="6338933"/>
            <a:ext cx="457200" cy="365125"/>
          </a:xfrm>
          <a:prstGeom prst="rect">
            <a:avLst/>
          </a:prstGeom>
        </p:spPr>
        <p:txBody>
          <a:bodyPr vert="horz" lIns="91440" tIns="45720" rIns="91440" bIns="45720" rtlCol="0" anchor="ctr"/>
          <a:lstStyle>
            <a:lvl1pPr algn="r">
              <a:defRPr sz="1400">
                <a:solidFill>
                  <a:schemeClr val="tx1">
                    <a:tint val="75000"/>
                  </a:schemeClr>
                </a:solidFill>
                <a:latin typeface="Times New Roman" panose="02020603050405020304" pitchFamily="18" charset="0"/>
                <a:cs typeface="Times New Roman" panose="02020603050405020304" pitchFamily="18" charset="0"/>
              </a:defRPr>
            </a:lvl1pPr>
          </a:lstStyle>
          <a:p>
            <a:fld id="{1613948B-9904-4F55-AB85-19EFE6CFA19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533400"/>
            <a:ext cx="8763000" cy="4955203"/>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 : V</a:t>
            </a:r>
            <a:r>
              <a:rPr lang="en-US" sz="1600" b="1" dirty="0" smtClean="0">
                <a:latin typeface="Times New Roman" pitchFamily="18" charset="0"/>
                <a:cs typeface="Times New Roman" pitchFamily="18" charset="0"/>
              </a:rPr>
              <a:t>ehicular localization scheme based on </a:t>
            </a:r>
            <a:r>
              <a:rPr lang="en-US" sz="1600" b="1" dirty="0">
                <a:latin typeface="Times New Roman" pitchFamily="18" charset="0"/>
                <a:cs typeface="Times New Roman" pitchFamily="18" charset="0"/>
              </a:rPr>
              <a:t>o</a:t>
            </a:r>
            <a:r>
              <a:rPr lang="en-US" sz="1600" b="1" dirty="0" smtClean="0">
                <a:latin typeface="Times New Roman" pitchFamily="18" charset="0"/>
                <a:cs typeface="Times New Roman" pitchFamily="18" charset="0"/>
              </a:rPr>
              <a:t>ptical </a:t>
            </a:r>
            <a:r>
              <a:rPr lang="en-US" sz="1600" b="1" dirty="0">
                <a:latin typeface="Times New Roman" pitchFamily="18" charset="0"/>
                <a:cs typeface="Times New Roman" pitchFamily="18" charset="0"/>
              </a:rPr>
              <a:t>c</a:t>
            </a:r>
            <a:r>
              <a:rPr lang="en-US" sz="1600" b="1" dirty="0" smtClean="0">
                <a:latin typeface="Times New Roman" pitchFamily="18" charset="0"/>
                <a:cs typeface="Times New Roman" pitchFamily="18" charset="0"/>
              </a:rPr>
              <a:t>amera communication (OCC) using single camera. </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 : </a:t>
            </a:r>
            <a:r>
              <a:rPr lang="en-US" sz="1600" dirty="0" smtClean="0">
                <a:latin typeface="Times New Roman" pitchFamily="18" charset="0"/>
                <a:cs typeface="Times New Roman" pitchFamily="18" charset="0"/>
              </a:rPr>
              <a:t>[September, 2020]</a:t>
            </a:r>
            <a:r>
              <a:rPr lang="en-US" sz="1600" dirty="0">
                <a:latin typeface="Times New Roman" pitchFamily="18" charset="0"/>
                <a:cs typeface="Times New Roman" pitchFamily="18" charset="0"/>
              </a:rPr>
              <a:t>	</a:t>
            </a:r>
          </a:p>
          <a:p>
            <a:pPr marL="228600" algn="just"/>
            <a:endParaRPr lang="en-US" sz="1600" b="1"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Source : </a:t>
            </a:r>
            <a:r>
              <a:rPr lang="en-US" sz="1600" dirty="0">
                <a:latin typeface="Times New Roman" pitchFamily="18" charset="0"/>
                <a:cs typeface="Times New Roman" pitchFamily="18" charset="0"/>
              </a:rPr>
              <a:t>Md. Osman Ali, </a:t>
            </a:r>
            <a:r>
              <a:rPr lang="en-US" sz="1600" dirty="0" smtClean="0">
                <a:latin typeface="Times New Roman" pitchFamily="18" charset="0"/>
                <a:cs typeface="Times New Roman" pitchFamily="18" charset="0"/>
              </a:rPr>
              <a:t>Md. Faisal Ahmed, and </a:t>
            </a:r>
            <a:r>
              <a:rPr lang="en-US" sz="1600" dirty="0" err="1">
                <a:latin typeface="Times New Roman" pitchFamily="18" charset="0"/>
                <a:cs typeface="Times New Roman" pitchFamily="18" charset="0"/>
              </a:rPr>
              <a:t>Yeong</a:t>
            </a:r>
            <a:r>
              <a:rPr lang="en-US" sz="1600" dirty="0">
                <a:latin typeface="Times New Roman" pitchFamily="18" charset="0"/>
                <a:cs typeface="Times New Roman" pitchFamily="18" charset="0"/>
              </a:rPr>
              <a:t> Min Jang</a:t>
            </a:r>
          </a:p>
          <a:p>
            <a:pPr marL="228600" algn="just"/>
            <a:r>
              <a:rPr lang="en-US" sz="1600" b="1" dirty="0">
                <a:latin typeface="Times New Roman" pitchFamily="18" charset="0"/>
                <a:cs typeface="Times New Roman" pitchFamily="18" charset="0"/>
              </a:rPr>
              <a:t>Company : </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Kookmin</a:t>
            </a:r>
            <a:r>
              <a:rPr lang="en-US" sz="1600" dirty="0">
                <a:latin typeface="Times New Roman" pitchFamily="18" charset="0"/>
                <a:cs typeface="Times New Roman" pitchFamily="18" charset="0"/>
              </a:rPr>
              <a:t> University]</a:t>
            </a:r>
            <a:endParaRPr lang="en-US" sz="1600" b="1" dirty="0">
              <a:latin typeface="Times New Roman" pitchFamily="18" charset="0"/>
              <a:cs typeface="Times New Roman" pitchFamily="18" charset="0"/>
            </a:endParaRPr>
          </a:p>
          <a:p>
            <a:r>
              <a:rPr lang="en-US" altLang="ja-JP" sz="1600" dirty="0">
                <a:ea typeface="ＭＳ Ｐゴシック" charset="-128"/>
              </a:rPr>
              <a:t>     </a:t>
            </a:r>
            <a:r>
              <a:rPr lang="en-US" altLang="ja-JP" sz="1600" b="1" dirty="0">
                <a:latin typeface="Times New Roman" pitchFamily="18" charset="0"/>
                <a:cs typeface="Times New Roman" pitchFamily="18" charset="0"/>
              </a:rPr>
              <a:t>Address</a:t>
            </a:r>
            <a:r>
              <a:rPr lang="en-US" altLang="ja-JP" sz="1600" dirty="0">
                <a:latin typeface="Times New Roman" pitchFamily="18" charset="0"/>
                <a:cs typeface="Times New Roman" pitchFamily="18" charset="0"/>
              </a:rPr>
              <a:t> : [Seoul, Korea]</a:t>
            </a:r>
          </a:p>
          <a:p>
            <a:r>
              <a:rPr lang="en-US" altLang="ja-JP" sz="1600" dirty="0">
                <a:latin typeface="Times New Roman" pitchFamily="18" charset="0"/>
                <a:cs typeface="Times New Roman" pitchFamily="18" charset="0"/>
              </a:rPr>
              <a:t>     </a:t>
            </a:r>
            <a:r>
              <a:rPr lang="en-US" altLang="ja-JP" sz="1600" b="1" dirty="0">
                <a:latin typeface="Times New Roman" pitchFamily="18" charset="0"/>
                <a:cs typeface="Times New Roman" pitchFamily="18" charset="0"/>
              </a:rPr>
              <a:t>Voice</a:t>
            </a:r>
            <a:r>
              <a:rPr lang="en-US" altLang="ja-JP" sz="1600" dirty="0">
                <a:latin typeface="Times New Roman" pitchFamily="18" charset="0"/>
                <a:cs typeface="Times New Roman" pitchFamily="18" charset="0"/>
              </a:rPr>
              <a:t> : [+82-2-910-5068], E-Mail: [</a:t>
            </a:r>
            <a:r>
              <a:rPr lang="en-US" altLang="ko-KR" sz="1600" dirty="0">
                <a:latin typeface="Times New Roman" pitchFamily="18" charset="0"/>
                <a:cs typeface="Times New Roman" pitchFamily="18" charset="0"/>
              </a:rPr>
              <a:t>yjang@kookmin.ac.kr</a:t>
            </a:r>
            <a:r>
              <a:rPr lang="en-US" altLang="ja-JP" sz="1600" dirty="0">
                <a:latin typeface="Times New Roman" pitchFamily="18" charset="0"/>
                <a:cs typeface="Times New Roman" pitchFamily="18" charset="0"/>
              </a:rPr>
              <a:t>]</a:t>
            </a:r>
          </a:p>
          <a:p>
            <a:r>
              <a:rPr lang="en-US" sz="1600" b="1" dirty="0">
                <a:latin typeface="Times New Roman" pitchFamily="18" charset="0"/>
                <a:ea typeface="ＭＳ Ｐゴシック" charset="-128"/>
                <a:cs typeface="Times New Roman" pitchFamily="18" charset="0"/>
              </a:rPr>
              <a:t>     </a:t>
            </a:r>
            <a:r>
              <a:rPr lang="en-US" sz="1600" b="1" dirty="0">
                <a:latin typeface="Times New Roman" pitchFamily="18" charset="0"/>
                <a:cs typeface="Times New Roman" pitchFamily="18" charset="0"/>
              </a:rPr>
              <a:t>Re :</a:t>
            </a:r>
          </a:p>
          <a:p>
            <a:pPr marL="228600" algn="just">
              <a:spcBef>
                <a:spcPts val="600"/>
              </a:spcBef>
              <a:spcAft>
                <a:spcPts val="600"/>
              </a:spcAft>
            </a:pPr>
            <a:r>
              <a:rPr lang="en-US" sz="1600" b="1" dirty="0">
                <a:latin typeface="Times New Roman" pitchFamily="18" charset="0"/>
                <a:cs typeface="Times New Roman" pitchFamily="18" charset="0"/>
              </a:rPr>
              <a:t>Abstract : </a:t>
            </a:r>
            <a:r>
              <a:rPr lang="en-US" sz="1600" dirty="0">
                <a:latin typeface="Times New Roman" pitchFamily="18" charset="0"/>
                <a:cs typeface="Times New Roman" pitchFamily="18" charset="0"/>
              </a:rPr>
              <a:t>This document </a:t>
            </a:r>
            <a:r>
              <a:rPr lang="en-US" sz="1600" dirty="0" smtClean="0">
                <a:latin typeface="Times New Roman" pitchFamily="18" charset="0"/>
                <a:cs typeface="Times New Roman" pitchFamily="18" charset="0"/>
              </a:rPr>
              <a:t>focuses on the localization of vehicles both accurately and economically. </a:t>
            </a:r>
            <a:r>
              <a:rPr lang="en-US" sz="1600" b="1" dirty="0" smtClean="0">
                <a:latin typeface="Times New Roman" pitchFamily="18" charset="0"/>
                <a:cs typeface="Times New Roman" pitchFamily="18" charset="0"/>
              </a:rPr>
              <a:t>Purpose </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a:t>
            </a:r>
            <a:r>
              <a:rPr lang="en-US" sz="1600" dirty="0" smtClean="0">
                <a:latin typeface="Times New Roman" pitchFamily="18" charset="0"/>
                <a:cs typeface="Times New Roman" pitchFamily="18" charset="0"/>
              </a:rPr>
              <a:t>localize vehicles from the images of its either front or rear LEDs.</a:t>
            </a:r>
            <a:endParaRPr lang="en-US" sz="1600"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a:latin typeface="Times New Roman" pitchFamily="18" charset="0"/>
                <a:cs typeface="Times New Roman" pitchFamily="18" charset="0"/>
              </a:rPr>
              <a:t>Release :</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a:t>
            </a:r>
            <a:r>
              <a:rPr lang="en-US" sz="1600" dirty="0">
                <a:solidFill>
                  <a:schemeClr val="accent1">
                    <a:lumMod val="60000"/>
                    <a:lumOff val="40000"/>
                  </a:schemeClr>
                </a:solidFill>
                <a:latin typeface="Times New Roman" pitchFamily="18" charset="0"/>
                <a:cs typeface="Times New Roman" pitchFamily="18" charset="0"/>
              </a:rPr>
              <a:t>	</a:t>
            </a: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1</a:t>
            </a:r>
          </a:p>
        </p:txBody>
      </p:sp>
      <p:sp>
        <p:nvSpPr>
          <p:cNvPr id="2" name="Slide Number Placeholder 1"/>
          <p:cNvSpPr>
            <a:spLocks noGrp="1"/>
          </p:cNvSpPr>
          <p:nvPr>
            <p:ph type="sldNum" sz="quarter" idx="12"/>
          </p:nvPr>
        </p:nvSpPr>
        <p:spPr/>
        <p:txBody>
          <a:bodyPr/>
          <a:lstStyle/>
          <a:p>
            <a:fld id="{1613948B-9904-4F55-AB85-19EFE6CFA19B}" type="slidenum">
              <a:rPr lang="en-US" smtClean="0"/>
              <a:pPr/>
              <a:t>1</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457200" y="1417638"/>
            <a:ext cx="8229600" cy="4800601"/>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present</a:t>
            </a:r>
            <a:r>
              <a:rPr lang="en-US" sz="2000" dirty="0">
                <a:latin typeface="Times New Roman" pitchFamily="18" charset="0"/>
                <a:cs typeface="Times New Roman" pitchFamily="18" charset="0"/>
              </a:rPr>
              <a:t>, light-emitting diodes (LEDs</a:t>
            </a:r>
            <a:r>
              <a:rPr lang="en-US" sz="2000" dirty="0" smtClean="0">
                <a:latin typeface="Times New Roman" pitchFamily="18" charset="0"/>
                <a:cs typeface="Times New Roman" pitchFamily="18" charset="0"/>
              </a:rPr>
              <a:t>) and cameras are used almost everywhere. Optical </a:t>
            </a:r>
            <a:r>
              <a:rPr lang="en-US" sz="2000" dirty="0">
                <a:latin typeface="Times New Roman" pitchFamily="18" charset="0"/>
                <a:cs typeface="Times New Roman" pitchFamily="18" charset="0"/>
              </a:rPr>
              <a:t>camera communication (</a:t>
            </a:r>
            <a:r>
              <a:rPr lang="en-US" sz="2000" dirty="0" smtClean="0">
                <a:latin typeface="Times New Roman" pitchFamily="18" charset="0"/>
                <a:cs typeface="Times New Roman" pitchFamily="18" charset="0"/>
              </a:rPr>
              <a:t>OCC) can utilize existing lighting sources as transmitters with minimum cost and cameras as receivers. </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Camera can track objects as well as decode data from modulated light.</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OCC is one of the most  promising technologies for vehicular communication and localization.</a:t>
            </a:r>
          </a:p>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V</a:t>
            </a:r>
            <a:r>
              <a:rPr lang="en-US" sz="2000" dirty="0" smtClean="0">
                <a:latin typeface="Times New Roman" pitchFamily="18" charset="0"/>
                <a:cs typeface="Times New Roman" pitchFamily="18" charset="0"/>
              </a:rPr>
              <a:t>ehicle to vehicle distance measurement will play a key role to ensure </a:t>
            </a:r>
            <a:r>
              <a:rPr lang="en-US" sz="2000" dirty="0">
                <a:latin typeface="Times New Roman" pitchFamily="18" charset="0"/>
                <a:cs typeface="Times New Roman" pitchFamily="18" charset="0"/>
              </a:rPr>
              <a:t>safe </a:t>
            </a:r>
            <a:r>
              <a:rPr lang="en-US" sz="2000" dirty="0" smtClean="0">
                <a:latin typeface="Times New Roman" pitchFamily="18" charset="0"/>
                <a:cs typeface="Times New Roman" pitchFamily="18" charset="0"/>
              </a:rPr>
              <a:t>road.</a:t>
            </a:r>
            <a:endParaRPr lang="en-US" sz="20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Vehicular </a:t>
            </a:r>
            <a:r>
              <a:rPr lang="en-US" sz="2000" dirty="0">
                <a:latin typeface="Times New Roman" panose="02020603050405020304" pitchFamily="18" charset="0"/>
                <a:cs typeface="Times New Roman" panose="02020603050405020304" pitchFamily="18" charset="0"/>
              </a:rPr>
              <a:t>front and rear light-emitting diodes (LEDs), traffic LEDs, traffic signage, and lamp post </a:t>
            </a:r>
            <a:r>
              <a:rPr lang="en-US" sz="2000" dirty="0" smtClean="0">
                <a:latin typeface="Times New Roman" panose="02020603050405020304" pitchFamily="18" charset="0"/>
                <a:cs typeface="Times New Roman" panose="02020603050405020304" pitchFamily="18" charset="0"/>
              </a:rPr>
              <a:t>LEDs have the </a:t>
            </a:r>
            <a:r>
              <a:rPr lang="en-US" sz="2000" dirty="0">
                <a:latin typeface="Times New Roman" panose="02020603050405020304" pitchFamily="18" charset="0"/>
                <a:cs typeface="Times New Roman" panose="02020603050405020304" pitchFamily="18" charset="0"/>
              </a:rPr>
              <a:t>potential to enormously contribute to intelligent transportation system (ITS).</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0736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System Architecture</a:t>
            </a:r>
          </a:p>
        </p:txBody>
      </p:sp>
      <p:sp>
        <p:nvSpPr>
          <p:cNvPr id="3" name="Content Placeholder 2"/>
          <p:cNvSpPr>
            <a:spLocks noGrp="1"/>
          </p:cNvSpPr>
          <p:nvPr>
            <p:ph idx="1"/>
          </p:nvPr>
        </p:nvSpPr>
        <p:spPr/>
        <p:txBody>
          <a:bodyPr/>
          <a:lstStyle/>
          <a:p>
            <a:endParaRPr lang="en-US" dirty="0" smtClean="0"/>
          </a:p>
          <a:p>
            <a:endParaRPr lang="en-US" sz="1200" dirty="0" smtClean="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endParaRPr lang="en-US" dirty="0" smtClean="0"/>
          </a:p>
          <a:p>
            <a:pPr marL="0" indent="0" algn="ctr">
              <a:buNone/>
            </a:pPr>
            <a:r>
              <a:rPr lang="en-US" sz="1200" dirty="0" smtClean="0">
                <a:latin typeface="Times New Roman" panose="02020603050405020304" pitchFamily="18" charset="0"/>
                <a:cs typeface="Times New Roman" panose="02020603050405020304" pitchFamily="18" charset="0"/>
              </a:rPr>
              <a:t>Figure 1. Proposed system architecture for vehicle localization using OCC.</a:t>
            </a:r>
            <a:endParaRPr lang="en-US" sz="12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87231923"/>
              </p:ext>
            </p:extLst>
          </p:nvPr>
        </p:nvGraphicFramePr>
        <p:xfrm>
          <a:off x="1066800" y="1600200"/>
          <a:ext cx="7729728" cy="3019425"/>
        </p:xfrm>
        <a:graphic>
          <a:graphicData uri="http://schemas.openxmlformats.org/presentationml/2006/ole">
            <mc:AlternateContent xmlns:mc="http://schemas.openxmlformats.org/markup-compatibility/2006">
              <mc:Choice xmlns:v="urn:schemas-microsoft-com:vml" Requires="v">
                <p:oleObj spid="_x0000_s5133" name="Visio" r:id="rId3" imgW="9848850" imgH="3848129" progId="Visio.Drawing.15">
                  <p:embed/>
                </p:oleObj>
              </mc:Choice>
              <mc:Fallback>
                <p:oleObj name="Visio" r:id="rId3" imgW="9848850" imgH="3848129" progId="Visio.Drawing.15">
                  <p:embed/>
                  <p:pic>
                    <p:nvPicPr>
                      <p:cNvPr id="0" name=""/>
                      <p:cNvPicPr/>
                      <p:nvPr/>
                    </p:nvPicPr>
                    <p:blipFill>
                      <a:blip r:embed="rId4"/>
                      <a:stretch>
                        <a:fillRect/>
                      </a:stretch>
                    </p:blipFill>
                    <p:spPr>
                      <a:xfrm>
                        <a:off x="1066800" y="1600200"/>
                        <a:ext cx="7729728" cy="3019425"/>
                      </a:xfrm>
                      <a:prstGeom prst="rect">
                        <a:avLst/>
                      </a:prstGeom>
                    </p:spPr>
                  </p:pic>
                </p:oleObj>
              </mc:Fallback>
            </mc:AlternateContent>
          </a:graphicData>
        </a:graphic>
      </p:graphicFrame>
    </p:spTree>
    <p:extLst>
      <p:ext uri="{BB962C8B-B14F-4D97-AF65-F5344CB8AC3E}">
        <p14:creationId xmlns:p14="http://schemas.microsoft.com/office/powerpoint/2010/main" val="3058589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vert="horz" lIns="91440" tIns="45720" rIns="91440" bIns="45720" rtlCol="0" anchor="ctr">
            <a:normAutofit/>
          </a:bodyPr>
          <a:lstStyle/>
          <a:p>
            <a:r>
              <a:rPr lang="en-US" sz="2800" dirty="0" smtClean="0">
                <a:latin typeface="Times New Roman" panose="02020603050405020304" pitchFamily="18" charset="0"/>
                <a:cs typeface="Times New Roman" panose="02020603050405020304" pitchFamily="18" charset="0"/>
              </a:rPr>
              <a:t>Region of Interest (</a:t>
            </a:r>
            <a:r>
              <a:rPr lang="en-US" sz="2800" dirty="0" err="1" smtClean="0">
                <a:latin typeface="Times New Roman" panose="02020603050405020304" pitchFamily="18" charset="0"/>
                <a:cs typeface="Times New Roman" panose="02020603050405020304" pitchFamily="18" charset="0"/>
              </a:rPr>
              <a:t>RoI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Detection</a:t>
            </a:r>
          </a:p>
        </p:txBody>
      </p:sp>
      <p:sp>
        <p:nvSpPr>
          <p:cNvPr id="3" name="Content Placeholder 2"/>
          <p:cNvSpPr>
            <a:spLocks noGrp="1"/>
          </p:cNvSpPr>
          <p:nvPr>
            <p:ph idx="1"/>
          </p:nvPr>
        </p:nvSpPr>
        <p:spPr>
          <a:xfrm>
            <a:off x="457200" y="1371600"/>
            <a:ext cx="8229600" cy="4876800"/>
          </a:xfrm>
        </p:spPr>
        <p:txBody>
          <a:bodyPr vert="horz" lIns="91440" tIns="45720" rIns="91440" bIns="45720" rtlCol="0">
            <a:normAutofit/>
          </a:bodyPr>
          <a:lstStyle/>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1800" dirty="0" smtClean="0">
                <a:latin typeface="Times New Roman" pitchFamily="18" charset="0"/>
                <a:cs typeface="Times New Roman" pitchFamily="18" charset="0"/>
              </a:rPr>
              <a:t>Camera </a:t>
            </a:r>
            <a:r>
              <a:rPr lang="en-US" sz="1800" dirty="0">
                <a:latin typeface="Times New Roman" pitchFamily="18" charset="0"/>
                <a:cs typeface="Times New Roman" pitchFamily="18" charset="0"/>
              </a:rPr>
              <a:t>captures the pair of tail LEDs of </a:t>
            </a:r>
            <a:r>
              <a:rPr lang="en-US" sz="1800" dirty="0" smtClean="0">
                <a:latin typeface="Times New Roman" pitchFamily="18" charset="0"/>
                <a:cs typeface="Times New Roman" pitchFamily="18" charset="0"/>
              </a:rPr>
              <a:t>FVs </a:t>
            </a:r>
            <a:r>
              <a:rPr lang="en-US" sz="1800" dirty="0">
                <a:latin typeface="Times New Roman" pitchFamily="18" charset="0"/>
                <a:cs typeface="Times New Roman" pitchFamily="18" charset="0"/>
              </a:rPr>
              <a:t>and CNN detects the proper region of interest.</a:t>
            </a:r>
          </a:p>
          <a:p>
            <a:pPr algn="just">
              <a:lnSpc>
                <a:spcPct val="110000"/>
              </a:lnSpc>
              <a:spcBef>
                <a:spcPts val="600"/>
              </a:spcBef>
              <a:spcAft>
                <a:spcPts val="600"/>
              </a:spcAft>
              <a:buFont typeface="Wingdings" panose="05000000000000000000" pitchFamily="2" charset="2"/>
              <a:buChar char="q"/>
            </a:pPr>
            <a:r>
              <a:rPr lang="en-US" sz="1800" dirty="0">
                <a:latin typeface="Times New Roman" pitchFamily="18" charset="0"/>
                <a:cs typeface="Times New Roman" pitchFamily="18" charset="0"/>
              </a:rPr>
              <a:t>Vehicles are differentiated based on their IDs</a:t>
            </a:r>
            <a:r>
              <a:rPr lang="en-US" sz="1800" dirty="0" smtClean="0">
                <a:latin typeface="Times New Roman" pitchFamily="18" charset="0"/>
                <a:cs typeface="Times New Roman" pitchFamily="18" charset="0"/>
              </a:rPr>
              <a:t>. Vehicular IDs are prerequisite for vehicular localization and communication using OCC.</a:t>
            </a:r>
            <a:endParaRPr lang="en-US" sz="18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2792556" y="1600200"/>
            <a:ext cx="3558888" cy="1900237"/>
          </a:xfrm>
          <a:prstGeom prst="rect">
            <a:avLst/>
          </a:prstGeom>
        </p:spPr>
      </p:pic>
      <p:sp>
        <p:nvSpPr>
          <p:cNvPr id="6" name="TextBox 5"/>
          <p:cNvSpPr txBox="1"/>
          <p:nvPr/>
        </p:nvSpPr>
        <p:spPr>
          <a:xfrm>
            <a:off x="2792556" y="3701906"/>
            <a:ext cx="3558888" cy="292388"/>
          </a:xfrm>
          <a:prstGeom prst="rect">
            <a:avLst/>
          </a:prstGeom>
          <a:noFill/>
        </p:spPr>
        <p:txBody>
          <a:bodyPr wrap="square" rtlCol="0">
            <a:spAutoFit/>
          </a:bodyPr>
          <a:lstStyle/>
          <a:p>
            <a:pPr algn="ctr"/>
            <a:r>
              <a:rPr lang="en-US" sz="1300" dirty="0">
                <a:latin typeface="Times New Roman" pitchFamily="18" charset="0"/>
                <a:cs typeface="Times New Roman" pitchFamily="18" charset="0"/>
              </a:rPr>
              <a:t>Figure </a:t>
            </a:r>
            <a:r>
              <a:rPr lang="en-US" sz="1300" dirty="0" smtClean="0">
                <a:latin typeface="Times New Roman" pitchFamily="18" charset="0"/>
                <a:cs typeface="Times New Roman" pitchFamily="18" charset="0"/>
              </a:rPr>
              <a:t>2. </a:t>
            </a:r>
            <a:r>
              <a:rPr lang="en-US" sz="1300" dirty="0">
                <a:latin typeface="Times New Roman" pitchFamily="18" charset="0"/>
                <a:cs typeface="Times New Roman" pitchFamily="18" charset="0"/>
              </a:rPr>
              <a:t>Selection of </a:t>
            </a:r>
            <a:r>
              <a:rPr lang="en-US" sz="1300" dirty="0" err="1" smtClean="0">
                <a:latin typeface="Times New Roman" pitchFamily="18" charset="0"/>
                <a:cs typeface="Times New Roman" pitchFamily="18" charset="0"/>
              </a:rPr>
              <a:t>RoI</a:t>
            </a:r>
            <a:r>
              <a:rPr lang="en-US" sz="1300" dirty="0" smtClean="0">
                <a:latin typeface="Times New Roman" pitchFamily="18" charset="0"/>
                <a:cs typeface="Times New Roman" pitchFamily="18" charset="0"/>
              </a:rPr>
              <a:t> in the street at night.</a:t>
            </a:r>
            <a:endParaRPr lang="en-US" sz="1300" dirty="0">
              <a:latin typeface="Times New Roman" pitchFamily="18" charset="0"/>
              <a:cs typeface="Times New Roman" pitchFamily="18" charset="0"/>
            </a:endParaRPr>
          </a:p>
        </p:txBody>
      </p:sp>
    </p:spTree>
    <p:extLst>
      <p:ext uri="{BB962C8B-B14F-4D97-AF65-F5344CB8AC3E}">
        <p14:creationId xmlns:p14="http://schemas.microsoft.com/office/powerpoint/2010/main" val="306048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en-US" sz="2800" dirty="0">
                <a:latin typeface="Times New Roman" panose="02020603050405020304" pitchFamily="18" charset="0"/>
                <a:cs typeface="Times New Roman" panose="02020603050405020304" pitchFamily="18" charset="0"/>
              </a:rPr>
              <a:t>Variation of LED Size with Distance</a:t>
            </a:r>
          </a:p>
        </p:txBody>
      </p:sp>
      <p:sp>
        <p:nvSpPr>
          <p:cNvPr id="3" name="Content Placeholder 2"/>
          <p:cNvSpPr>
            <a:spLocks noGrp="1"/>
          </p:cNvSpPr>
          <p:nvPr>
            <p:ph idx="1"/>
          </p:nvPr>
        </p:nvSpPr>
        <p:spPr>
          <a:xfrm>
            <a:off x="457200" y="1417638"/>
            <a:ext cx="8229600" cy="4708525"/>
          </a:xfrm>
        </p:spPr>
        <p:txBody>
          <a:bodyPr/>
          <a:lstStyle/>
          <a:p>
            <a:pPr algn="just">
              <a:buFont typeface="Wingdings" panose="05000000000000000000" pitchFamily="2" charset="2"/>
              <a:buChar char="q"/>
            </a:pPr>
            <a:endParaRPr lang="en-US" sz="2000" dirty="0" smtClean="0">
              <a:latin typeface="Times New Roman" pitchFamily="18" charset="0"/>
              <a:cs typeface="Times New Roman" pitchFamily="18" charset="0"/>
            </a:endParaRPr>
          </a:p>
          <a:p>
            <a:pPr algn="just">
              <a:buFont typeface="Wingdings" panose="05000000000000000000" pitchFamily="2" charset="2"/>
              <a:buChar char="q"/>
            </a:pPr>
            <a:r>
              <a:rPr lang="en-US" sz="1800" dirty="0">
                <a:latin typeface="Times New Roman" pitchFamily="18" charset="0"/>
                <a:cs typeface="Times New Roman" pitchFamily="18" charset="0"/>
              </a:rPr>
              <a:t>The size of the pair of tail LEDs of FV decreases with the increasing distance. The more is the distance, the smaller the size of the LEDs on image sensor.</a:t>
            </a:r>
          </a:p>
          <a:p>
            <a:endParaRPr lang="en-US" dirty="0"/>
          </a:p>
          <a:p>
            <a:endParaRPr lang="en-US" dirty="0" smtClean="0"/>
          </a:p>
          <a:p>
            <a:endParaRPr lang="en-US" dirty="0"/>
          </a:p>
          <a:p>
            <a:endParaRPr lang="en-US" dirty="0" smtClean="0"/>
          </a:p>
          <a:p>
            <a:pPr marL="0" indent="0">
              <a:buNone/>
            </a:pPr>
            <a:endParaRPr lang="en-US" sz="1300" dirty="0" smtClean="0">
              <a:latin typeface="Times New Roman" pitchFamily="18" charset="0"/>
              <a:cs typeface="Times New Roman" pitchFamily="18" charset="0"/>
            </a:endParaRPr>
          </a:p>
          <a:p>
            <a:pPr marL="0" indent="0" algn="just">
              <a:buNone/>
            </a:pPr>
            <a:r>
              <a:rPr lang="en-US" sz="1300" dirty="0" smtClean="0">
                <a:latin typeface="Times New Roman" pitchFamily="18" charset="0"/>
                <a:cs typeface="Times New Roman" pitchFamily="18" charset="0"/>
              </a:rPr>
              <a:t>Figure 3. The </a:t>
            </a:r>
            <a:r>
              <a:rPr lang="en-US" sz="1300" dirty="0">
                <a:latin typeface="Times New Roman" pitchFamily="18" charset="0"/>
                <a:cs typeface="Times New Roman" pitchFamily="18" charset="0"/>
              </a:rPr>
              <a:t>size of </a:t>
            </a:r>
            <a:r>
              <a:rPr lang="en-US" sz="1300" dirty="0" smtClean="0">
                <a:latin typeface="Times New Roman" pitchFamily="18" charset="0"/>
                <a:cs typeface="Times New Roman" pitchFamily="18" charset="0"/>
              </a:rPr>
              <a:t>the pair </a:t>
            </a:r>
            <a:r>
              <a:rPr lang="en-US" sz="1300" dirty="0">
                <a:latin typeface="Times New Roman" pitchFamily="18" charset="0"/>
                <a:cs typeface="Times New Roman" pitchFamily="18" charset="0"/>
              </a:rPr>
              <a:t>of tail LEDs </a:t>
            </a:r>
            <a:r>
              <a:rPr lang="en-US" sz="1300" dirty="0" smtClean="0">
                <a:latin typeface="Times New Roman" pitchFamily="18" charset="0"/>
                <a:cs typeface="Times New Roman" pitchFamily="18" charset="0"/>
              </a:rPr>
              <a:t>of FV decreases </a:t>
            </a:r>
            <a:r>
              <a:rPr lang="en-US" sz="1300" dirty="0">
                <a:latin typeface="Times New Roman" pitchFamily="18" charset="0"/>
                <a:cs typeface="Times New Roman" pitchFamily="18" charset="0"/>
              </a:rPr>
              <a:t>with </a:t>
            </a:r>
            <a:r>
              <a:rPr lang="en-US" sz="1300" dirty="0" smtClean="0">
                <a:latin typeface="Times New Roman" pitchFamily="18" charset="0"/>
                <a:cs typeface="Times New Roman" pitchFamily="18" charset="0"/>
              </a:rPr>
              <a:t>the increase in distance between vehicles. </a:t>
            </a:r>
            <a:r>
              <a:rPr lang="en-US" sz="1300" dirty="0">
                <a:latin typeface="Times New Roman" pitchFamily="18" charset="0"/>
                <a:cs typeface="Times New Roman" pitchFamily="18" charset="0"/>
              </a:rPr>
              <a:t>(a) </a:t>
            </a:r>
            <a:r>
              <a:rPr lang="en-US" sz="1300" dirty="0" smtClean="0">
                <a:latin typeface="Times New Roman" pitchFamily="18" charset="0"/>
                <a:cs typeface="Times New Roman" pitchFamily="18" charset="0"/>
              </a:rPr>
              <a:t>FV is at a minimum distance. (b) </a:t>
            </a:r>
            <a:r>
              <a:rPr lang="en-US" sz="1300" dirty="0">
                <a:latin typeface="Times New Roman" pitchFamily="18" charset="0"/>
                <a:cs typeface="Times New Roman" pitchFamily="18" charset="0"/>
              </a:rPr>
              <a:t>FV is at a safe distance.</a:t>
            </a:r>
            <a:r>
              <a:rPr lang="en-US" sz="1300" dirty="0" smtClean="0">
                <a:latin typeface="Times New Roman" pitchFamily="18" charset="0"/>
                <a:cs typeface="Times New Roman" pitchFamily="18" charset="0"/>
              </a:rPr>
              <a:t> </a:t>
            </a:r>
            <a:r>
              <a:rPr lang="en-US" sz="1300" dirty="0">
                <a:latin typeface="Times New Roman" pitchFamily="18" charset="0"/>
                <a:cs typeface="Times New Roman" pitchFamily="18" charset="0"/>
              </a:rPr>
              <a:t>(c</a:t>
            </a:r>
            <a:r>
              <a:rPr lang="en-US" sz="1300" dirty="0" smtClean="0">
                <a:latin typeface="Times New Roman" pitchFamily="18" charset="0"/>
                <a:cs typeface="Times New Roman" pitchFamily="18" charset="0"/>
              </a:rPr>
              <a:t>) </a:t>
            </a:r>
            <a:r>
              <a:rPr lang="en-US" sz="1300" dirty="0">
                <a:latin typeface="Times New Roman" pitchFamily="18" charset="0"/>
                <a:cs typeface="Times New Roman" pitchFamily="18" charset="0"/>
              </a:rPr>
              <a:t>FV is at a </a:t>
            </a:r>
            <a:r>
              <a:rPr lang="en-US" sz="1300" dirty="0" smtClean="0">
                <a:latin typeface="Times New Roman" pitchFamily="18" charset="0"/>
                <a:cs typeface="Times New Roman" pitchFamily="18" charset="0"/>
              </a:rPr>
              <a:t>long distance.</a:t>
            </a:r>
            <a:endParaRPr lang="en-US" sz="13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986786395"/>
              </p:ext>
            </p:extLst>
          </p:nvPr>
        </p:nvGraphicFramePr>
        <p:xfrm>
          <a:off x="1371600" y="2631269"/>
          <a:ext cx="6115050" cy="2281262"/>
        </p:xfrm>
        <a:graphic>
          <a:graphicData uri="http://schemas.openxmlformats.org/presentationml/2006/ole">
            <mc:AlternateContent xmlns:mc="http://schemas.openxmlformats.org/markup-compatibility/2006">
              <mc:Choice xmlns:v="urn:schemas-microsoft-com:vml" Requires="v">
                <p:oleObj spid="_x0000_s4129" name="Visio" r:id="rId3" imgW="7353300" imgH="2743068" progId="Visio.Drawing.15">
                  <p:embed/>
                </p:oleObj>
              </mc:Choice>
              <mc:Fallback>
                <p:oleObj name="Visio" r:id="rId3" imgW="7353300" imgH="2743068" progId="Visio.Drawing.15">
                  <p:embed/>
                  <p:pic>
                    <p:nvPicPr>
                      <p:cNvPr id="0" name=""/>
                      <p:cNvPicPr/>
                      <p:nvPr/>
                    </p:nvPicPr>
                    <p:blipFill>
                      <a:blip r:embed="rId4"/>
                      <a:stretch>
                        <a:fillRect/>
                      </a:stretch>
                    </p:blipFill>
                    <p:spPr>
                      <a:xfrm>
                        <a:off x="1371600" y="2631269"/>
                        <a:ext cx="6115050" cy="2281262"/>
                      </a:xfrm>
                      <a:prstGeom prst="rect">
                        <a:avLst/>
                      </a:prstGeom>
                    </p:spPr>
                  </p:pic>
                </p:oleObj>
              </mc:Fallback>
            </mc:AlternateContent>
          </a:graphicData>
        </a:graphic>
      </p:graphicFrame>
    </p:spTree>
    <p:extLst>
      <p:ext uri="{BB962C8B-B14F-4D97-AF65-F5344CB8AC3E}">
        <p14:creationId xmlns:p14="http://schemas.microsoft.com/office/powerpoint/2010/main" val="3978148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vert="horz" lIns="91440" tIns="45720" rIns="91440" bIns="45720" rtlCol="0" anchor="ctr">
            <a:normAutofit/>
          </a:bodyPr>
          <a:lstStyle/>
          <a:p>
            <a:r>
              <a:rPr lang="en-US" sz="2800" dirty="0" smtClean="0">
                <a:latin typeface="Times New Roman" panose="02020603050405020304" pitchFamily="18" charset="0"/>
                <a:cs typeface="Times New Roman" panose="02020603050405020304" pitchFamily="18" charset="0"/>
              </a:rPr>
              <a:t>Alternation of LED Co-ordinates on Image Sensor</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7638"/>
            <a:ext cx="8229600" cy="4708525"/>
          </a:xfrm>
        </p:spPr>
        <p:txBody>
          <a:bodyPr vert="horz" lIns="91440" tIns="45720" rIns="91440" bIns="45720" rtlCol="0">
            <a:normAutofit lnSpcReduction="10000"/>
          </a:bodyPr>
          <a:lstStyle/>
          <a:p>
            <a:pPr>
              <a:lnSpc>
                <a:spcPct val="110000"/>
              </a:lnSpc>
              <a:spcBef>
                <a:spcPts val="600"/>
              </a:spcBef>
              <a:spcAft>
                <a:spcPts val="600"/>
              </a:spcAft>
              <a:buFont typeface="Wingdings" panose="05000000000000000000" pitchFamily="2" charset="2"/>
              <a:buChar char="q"/>
            </a:pPr>
            <a:endParaRPr lang="en-US" sz="20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1800" dirty="0" smtClean="0">
                <a:latin typeface="Times New Roman" pitchFamily="18" charset="0"/>
                <a:cs typeface="Times New Roman" pitchFamily="18" charset="0"/>
              </a:rPr>
              <a:t>When the front vehicle changes its lane, the co-ordinates of the tail LEDs on the image sensor are also changed. </a:t>
            </a:r>
            <a:endParaRPr lang="en-US" sz="1800" dirty="0">
              <a:latin typeface="Times New Roman" pitchFamily="18" charset="0"/>
              <a:cs typeface="Times New Roman" pitchFamily="18" charset="0"/>
            </a:endParaRPr>
          </a:p>
          <a:p>
            <a:pPr>
              <a:lnSpc>
                <a:spcPct val="110000"/>
              </a:lnSpc>
              <a:spcBef>
                <a:spcPts val="600"/>
              </a:spcBef>
              <a:spcAft>
                <a:spcPts val="600"/>
              </a:spcAft>
              <a:buFont typeface="Wingdings" panose="05000000000000000000" pitchFamily="2" charset="2"/>
              <a:buChar char="q"/>
            </a:pPr>
            <a:endParaRPr lang="en-US" sz="2000" dirty="0">
              <a:latin typeface="Times New Roman" pitchFamily="18" charset="0"/>
              <a:cs typeface="Times New Roman" pitchFamily="18" charset="0"/>
            </a:endParaRPr>
          </a:p>
          <a:p>
            <a:pPr>
              <a:lnSpc>
                <a:spcPct val="110000"/>
              </a:lnSpc>
              <a:spcBef>
                <a:spcPts val="600"/>
              </a:spcBef>
              <a:spcAft>
                <a:spcPts val="600"/>
              </a:spcAft>
              <a:buFont typeface="Wingdings" panose="05000000000000000000" pitchFamily="2" charset="2"/>
              <a:buChar char="q"/>
            </a:pPr>
            <a:endParaRPr lang="en-US" sz="2000" dirty="0" smtClean="0">
              <a:latin typeface="Times New Roman" pitchFamily="18" charset="0"/>
              <a:cs typeface="Times New Roman" pitchFamily="18" charset="0"/>
            </a:endParaRPr>
          </a:p>
          <a:p>
            <a:pPr>
              <a:lnSpc>
                <a:spcPct val="110000"/>
              </a:lnSpc>
              <a:spcBef>
                <a:spcPts val="600"/>
              </a:spcBef>
              <a:spcAft>
                <a:spcPts val="600"/>
              </a:spcAft>
              <a:buFont typeface="Wingdings" panose="05000000000000000000" pitchFamily="2" charset="2"/>
              <a:buChar char="q"/>
            </a:pPr>
            <a:endParaRPr lang="en-US" sz="2000" dirty="0">
              <a:latin typeface="Times New Roman" pitchFamily="18" charset="0"/>
              <a:cs typeface="Times New Roman" pitchFamily="18" charset="0"/>
            </a:endParaRPr>
          </a:p>
          <a:p>
            <a:pPr>
              <a:lnSpc>
                <a:spcPct val="110000"/>
              </a:lnSpc>
              <a:spcBef>
                <a:spcPts val="600"/>
              </a:spcBef>
              <a:spcAft>
                <a:spcPts val="600"/>
              </a:spcAft>
              <a:buFont typeface="Wingdings" panose="05000000000000000000" pitchFamily="2" charset="2"/>
              <a:buChar char="q"/>
            </a:pPr>
            <a:endParaRPr lang="en-US" sz="2000" dirty="0" smtClean="0">
              <a:latin typeface="Times New Roman" pitchFamily="18" charset="0"/>
              <a:cs typeface="Times New Roman" pitchFamily="18" charset="0"/>
            </a:endParaRPr>
          </a:p>
          <a:p>
            <a:pPr marL="0" indent="0">
              <a:lnSpc>
                <a:spcPct val="110000"/>
              </a:lnSpc>
              <a:spcBef>
                <a:spcPts val="600"/>
              </a:spcBef>
              <a:spcAft>
                <a:spcPts val="600"/>
              </a:spcAft>
              <a:buNone/>
            </a:pPr>
            <a:endParaRPr lang="en-US" sz="1200" dirty="0" smtClean="0">
              <a:latin typeface="Times New Roman" pitchFamily="18" charset="0"/>
              <a:cs typeface="Times New Roman" pitchFamily="18" charset="0"/>
            </a:endParaRPr>
          </a:p>
          <a:p>
            <a:pPr marL="0" indent="0" algn="just">
              <a:lnSpc>
                <a:spcPct val="110000"/>
              </a:lnSpc>
              <a:spcBef>
                <a:spcPts val="600"/>
              </a:spcBef>
              <a:spcAft>
                <a:spcPts val="600"/>
              </a:spcAft>
              <a:buNone/>
            </a:pPr>
            <a:r>
              <a:rPr lang="en-US" sz="1300" dirty="0" smtClean="0">
                <a:latin typeface="Times New Roman" pitchFamily="18" charset="0"/>
                <a:cs typeface="Times New Roman" pitchFamily="18" charset="0"/>
              </a:rPr>
              <a:t>Figure 4. Change of co-ordinates of a pair of tail LEDs of front vehicle (FV) moving from left to right on image sensor. (a) FV at the left side  (b) </a:t>
            </a:r>
            <a:r>
              <a:rPr lang="en-US" sz="1300" dirty="0">
                <a:latin typeface="Times New Roman" pitchFamily="18" charset="0"/>
                <a:cs typeface="Times New Roman" pitchFamily="18" charset="0"/>
              </a:rPr>
              <a:t>FV </a:t>
            </a:r>
            <a:r>
              <a:rPr lang="en-US" sz="1300" dirty="0" smtClean="0">
                <a:latin typeface="Times New Roman" pitchFamily="18" charset="0"/>
                <a:cs typeface="Times New Roman" pitchFamily="18" charset="0"/>
              </a:rPr>
              <a:t>straight at </a:t>
            </a:r>
            <a:r>
              <a:rPr lang="en-US" sz="1300" dirty="0">
                <a:latin typeface="Times New Roman" pitchFamily="18" charset="0"/>
                <a:cs typeface="Times New Roman" pitchFamily="18" charset="0"/>
              </a:rPr>
              <a:t>the </a:t>
            </a:r>
            <a:r>
              <a:rPr lang="en-US" sz="1300" dirty="0" smtClean="0">
                <a:latin typeface="Times New Roman" pitchFamily="18" charset="0"/>
                <a:cs typeface="Times New Roman" pitchFamily="18" charset="0"/>
              </a:rPr>
              <a:t>front (c) </a:t>
            </a:r>
            <a:r>
              <a:rPr lang="en-US" sz="1300" dirty="0">
                <a:latin typeface="Times New Roman" pitchFamily="18" charset="0"/>
                <a:cs typeface="Times New Roman" pitchFamily="18" charset="0"/>
              </a:rPr>
              <a:t>FV at the </a:t>
            </a:r>
            <a:r>
              <a:rPr lang="en-US" sz="1300" dirty="0" smtClean="0">
                <a:latin typeface="Times New Roman" pitchFamily="18" charset="0"/>
                <a:cs typeface="Times New Roman" pitchFamily="18" charset="0"/>
              </a:rPr>
              <a:t>right </a:t>
            </a:r>
            <a:r>
              <a:rPr lang="en-US" sz="1300" dirty="0">
                <a:latin typeface="Times New Roman" pitchFamily="18" charset="0"/>
                <a:cs typeface="Times New Roman" pitchFamily="18" charset="0"/>
              </a:rPr>
              <a:t>side </a:t>
            </a:r>
          </a:p>
          <a:p>
            <a:pPr marL="0" indent="0">
              <a:lnSpc>
                <a:spcPct val="110000"/>
              </a:lnSpc>
              <a:spcBef>
                <a:spcPts val="600"/>
              </a:spcBef>
              <a:spcAft>
                <a:spcPts val="600"/>
              </a:spcAft>
              <a:buNone/>
            </a:pPr>
            <a:endParaRPr lang="en-US" sz="1200" dirty="0">
              <a:latin typeface="Times New Roman" pitchFamily="18" charset="0"/>
              <a:cs typeface="Times New Roman" pitchFamily="18" charset="0"/>
            </a:endParaRPr>
          </a:p>
          <a:p>
            <a:pPr marL="0" indent="0">
              <a:lnSpc>
                <a:spcPct val="110000"/>
              </a:lnSpc>
              <a:spcBef>
                <a:spcPts val="600"/>
              </a:spcBef>
              <a:spcAft>
                <a:spcPts val="600"/>
              </a:spcAft>
              <a:buNone/>
            </a:pPr>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52431661"/>
              </p:ext>
            </p:extLst>
          </p:nvPr>
        </p:nvGraphicFramePr>
        <p:xfrm>
          <a:off x="266700" y="2830115"/>
          <a:ext cx="8610600" cy="1883569"/>
        </p:xfrm>
        <a:graphic>
          <a:graphicData uri="http://schemas.openxmlformats.org/presentationml/2006/ole">
            <mc:AlternateContent xmlns:mc="http://schemas.openxmlformats.org/markup-compatibility/2006">
              <mc:Choice xmlns:v="urn:schemas-microsoft-com:vml" Requires="v">
                <p:oleObj spid="_x0000_s3114" name="Visio" r:id="rId3" imgW="23079075" imgH="5048147" progId="Visio.Drawing.15">
                  <p:embed/>
                </p:oleObj>
              </mc:Choice>
              <mc:Fallback>
                <p:oleObj name="Visio" r:id="rId3" imgW="23079075" imgH="5048147" progId="Visio.Drawing.15">
                  <p:embed/>
                  <p:pic>
                    <p:nvPicPr>
                      <p:cNvPr id="0" name=""/>
                      <p:cNvPicPr/>
                      <p:nvPr/>
                    </p:nvPicPr>
                    <p:blipFill>
                      <a:blip r:embed="rId4"/>
                      <a:stretch>
                        <a:fillRect/>
                      </a:stretch>
                    </p:blipFill>
                    <p:spPr>
                      <a:xfrm>
                        <a:off x="266700" y="2830115"/>
                        <a:ext cx="8610600" cy="1883569"/>
                      </a:xfrm>
                      <a:prstGeom prst="rect">
                        <a:avLst/>
                      </a:prstGeom>
                    </p:spPr>
                  </p:pic>
                </p:oleObj>
              </mc:Fallback>
            </mc:AlternateContent>
          </a:graphicData>
        </a:graphic>
      </p:graphicFrame>
    </p:spTree>
    <p:extLst>
      <p:ext uri="{BB962C8B-B14F-4D97-AF65-F5344CB8AC3E}">
        <p14:creationId xmlns:p14="http://schemas.microsoft.com/office/powerpoint/2010/main" val="325590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800" dirty="0" smtClean="0">
                <a:latin typeface="Times New Roman" panose="02020603050405020304" pitchFamily="18" charset="0"/>
                <a:cs typeface="Times New Roman" panose="02020603050405020304" pitchFamily="18" charset="0"/>
              </a:rPr>
              <a:t>Technical Considerations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7638"/>
            <a:ext cx="8229600" cy="4708525"/>
          </a:xfrm>
        </p:spPr>
        <p:txBody>
          <a:bodyPr vert="horz" lIns="91440" tIns="45720" rIns="91440" bIns="45720" rtlCol="0">
            <a:normAutofit/>
          </a:bodyPr>
          <a:lstStyle/>
          <a:p>
            <a:pPr algn="just">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A novel vehicle localization technique has been proposed based on the LED size and co-ordinate on the image sensor.</a:t>
            </a:r>
          </a:p>
          <a:p>
            <a:pPr algn="just">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Surrounding vehicles on the street will be detected using </a:t>
            </a:r>
            <a:r>
              <a:rPr lang="en-US" sz="2000" dirty="0" err="1" smtClean="0">
                <a:latin typeface="Times New Roman" panose="02020603050405020304" pitchFamily="18" charset="0"/>
                <a:cs typeface="Times New Roman" panose="02020603050405020304" pitchFamily="18" charset="0"/>
              </a:rPr>
              <a:t>RoI</a:t>
            </a:r>
            <a:r>
              <a:rPr lang="en-US" sz="2000" dirty="0" smtClean="0">
                <a:latin typeface="Times New Roman" panose="02020603050405020304" pitchFamily="18" charset="0"/>
                <a:cs typeface="Times New Roman" panose="02020603050405020304" pitchFamily="18" charset="0"/>
              </a:rPr>
              <a:t> signaling.</a:t>
            </a:r>
          </a:p>
          <a:p>
            <a:pPr algn="just">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The size and co-ordinates of the tail LEDs of FV on the image sensor varies with its distance and angular positions.</a:t>
            </a:r>
          </a:p>
          <a:p>
            <a:pPr algn="just">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Accurate position of the FV from the host vehicle will be calculated from this information.</a:t>
            </a:r>
          </a:p>
        </p:txBody>
      </p:sp>
    </p:spTree>
    <p:extLst>
      <p:ext uri="{BB962C8B-B14F-4D97-AF65-F5344CB8AC3E}">
        <p14:creationId xmlns:p14="http://schemas.microsoft.com/office/powerpoint/2010/main" val="39145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12490</TotalTime>
  <Words>474</Words>
  <Application>Microsoft Office PowerPoint</Application>
  <PresentationFormat>On-screen Show (4:3)</PresentationFormat>
  <Paragraphs>74</Paragraphs>
  <Slides>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맑은 고딕</vt:lpstr>
      <vt:lpstr>ＭＳ Ｐゴシック</vt:lpstr>
      <vt:lpstr>Arial</vt:lpstr>
      <vt:lpstr>Calibri</vt:lpstr>
      <vt:lpstr>Times New Roman</vt:lpstr>
      <vt:lpstr>Wingdings</vt:lpstr>
      <vt:lpstr>Office Theme</vt:lpstr>
      <vt:lpstr>Visio</vt:lpstr>
      <vt:lpstr>PowerPoint Presentation</vt:lpstr>
      <vt:lpstr>Introduction</vt:lpstr>
      <vt:lpstr>System Architecture</vt:lpstr>
      <vt:lpstr>Region of Interest (RoI) Detection</vt:lpstr>
      <vt:lpstr>Variation of LED Size with Distance</vt:lpstr>
      <vt:lpstr>Alternation of LED Co-ordinates on Image Sensor</vt:lpstr>
      <vt:lpstr>Technical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Faisal Ahmed</cp:lastModifiedBy>
  <cp:revision>379</cp:revision>
  <cp:lastPrinted>2017-05-07T15:48:38Z</cp:lastPrinted>
  <dcterms:created xsi:type="dcterms:W3CDTF">2010-05-15T17:50:32Z</dcterms:created>
  <dcterms:modified xsi:type="dcterms:W3CDTF">2020-09-17T07:20:16Z</dcterms:modified>
</cp:coreProperties>
</file>