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11" r:id="rId3"/>
    <p:sldId id="309" r:id="rId4"/>
    <p:sldId id="312" r:id="rId5"/>
    <p:sldId id="310"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isal Ahmed" initials="FA" lastIdx="1" clrIdx="0">
    <p:extLst>
      <p:ext uri="{19B8F6BF-5375-455C-9EA6-DF929625EA0E}">
        <p15:presenceInfo xmlns:p15="http://schemas.microsoft.com/office/powerpoint/2012/main" userId="63455c464a9f9d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13" autoAdjust="0"/>
    <p:restoredTop sz="96404" autoAdjust="0"/>
  </p:normalViewPr>
  <p:slideViewPr>
    <p:cSldViewPr>
      <p:cViewPr varScale="1">
        <p:scale>
          <a:sx n="111" d="100"/>
          <a:sy n="111" d="100"/>
        </p:scale>
        <p:origin x="196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7" d="100"/>
          <a:sy n="77" d="100"/>
        </p:scale>
        <p:origin x="-3324" y="-7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2020</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9/14/2020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2020</a:t>
            </a: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9/14/2020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smtClean="0"/>
              <a:t>March 2020</a:t>
            </a:r>
            <a:endParaRPr lang="en-US"/>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781800" y="6349377"/>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447800" cy="307777"/>
          </a:xfrm>
          <a:prstGeom prst="rect">
            <a:avLst/>
          </a:prstGeom>
          <a:noFill/>
        </p:spPr>
        <p:txBody>
          <a:bodyPr wrap="square" rtlCol="0">
            <a:spAutoFit/>
          </a:bodyPr>
          <a:lstStyle/>
          <a:p>
            <a:r>
              <a:rPr lang="en-US" sz="1400" b="1" baseline="0" dirty="0" smtClean="0">
                <a:latin typeface="Times New Roman" pitchFamily="18" charset="0"/>
                <a:cs typeface="Times New Roman" pitchFamily="18" charset="0"/>
              </a:rPr>
              <a:t>September </a:t>
            </a:r>
            <a:r>
              <a:rPr lang="en-US" sz="1400" b="1" baseline="0" dirty="0" smtClean="0">
                <a:latin typeface="Times New Roman" pitchFamily="18" charset="0"/>
                <a:cs typeface="Times New Roman" pitchFamily="18" charset="0"/>
              </a:rPr>
              <a:t>2020</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69332"/>
          </a:xfrm>
          <a:prstGeom prst="rect">
            <a:avLst/>
          </a:prstGeom>
          <a:noFill/>
        </p:spPr>
        <p:txBody>
          <a:bodyPr wrap="square" rtlCol="0">
            <a:spAutoFit/>
          </a:bodyPr>
          <a:lstStyle/>
          <a:p>
            <a:pPr algn="r"/>
            <a:r>
              <a:rPr lang="en-US" sz="1800" b="0" i="0" kern="1200" dirty="0" smtClean="0">
                <a:solidFill>
                  <a:schemeClr val="tx1"/>
                </a:solidFill>
                <a:effectLst/>
                <a:latin typeface="+mn-lt"/>
                <a:ea typeface="+mn-ea"/>
                <a:cs typeface="+mn-cs"/>
              </a:rPr>
              <a:t>DCN </a:t>
            </a:r>
            <a:r>
              <a:rPr lang="en-US" sz="1800" b="1" i="0" kern="1200" dirty="0" smtClean="0">
                <a:solidFill>
                  <a:schemeClr val="tx1"/>
                </a:solidFill>
                <a:effectLst/>
                <a:latin typeface="+mn-lt"/>
                <a:ea typeface="+mn-ea"/>
                <a:cs typeface="+mn-cs"/>
              </a:rPr>
              <a:t>15-20-0263-00-0vat</a:t>
            </a:r>
            <a:r>
              <a:rPr lang="en-US" sz="1800" b="0" i="0" kern="1200" dirty="0" smtClean="0">
                <a:solidFill>
                  <a:schemeClr val="tx1"/>
                </a:solidFill>
                <a:effectLst/>
                <a:latin typeface="+mn-lt"/>
                <a:ea typeface="+mn-ea"/>
                <a:cs typeface="+mn-cs"/>
              </a:rPr>
              <a:t>.</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447800" cy="307777"/>
          </a:xfrm>
          <a:prstGeom prst="rect">
            <a:avLst/>
          </a:prstGeom>
          <a:noFill/>
        </p:spPr>
        <p:txBody>
          <a:bodyPr wrap="square" rtlCol="0">
            <a:spAutoFit/>
          </a:bodyPr>
          <a:lstStyle/>
          <a:p>
            <a:r>
              <a:rPr lang="en-US" sz="1400" b="1" baseline="0" dirty="0" smtClean="0">
                <a:latin typeface="Times New Roman" pitchFamily="18" charset="0"/>
                <a:cs typeface="Times New Roman" pitchFamily="18" charset="0"/>
              </a:rPr>
              <a:t>September </a:t>
            </a:r>
            <a:r>
              <a:rPr lang="en-US" sz="1400" b="1" baseline="0" dirty="0" smtClean="0">
                <a:latin typeface="Times New Roman" pitchFamily="18" charset="0"/>
                <a:cs typeface="Times New Roman" pitchFamily="18" charset="0"/>
              </a:rPr>
              <a:t>2020</a:t>
            </a:r>
            <a:endParaRPr lang="en-US" sz="1400" b="1" dirty="0">
              <a:latin typeface="Times New Roman" pitchFamily="18" charset="0"/>
              <a:cs typeface="Times New Roman" pitchFamily="18" charset="0"/>
            </a:endParaRPr>
          </a:p>
        </p:txBody>
      </p:sp>
      <p:sp>
        <p:nvSpPr>
          <p:cNvPr id="12" name="TextBox 11"/>
          <p:cNvSpPr txBox="1"/>
          <p:nvPr userDrawn="1"/>
        </p:nvSpPr>
        <p:spPr>
          <a:xfrm>
            <a:off x="6096000" y="152400"/>
            <a:ext cx="2590800" cy="369332"/>
          </a:xfrm>
          <a:prstGeom prst="rect">
            <a:avLst/>
          </a:prstGeom>
          <a:noFill/>
        </p:spPr>
        <p:txBody>
          <a:bodyPr wrap="square" rtlCol="0">
            <a:spAutoFit/>
          </a:bodyPr>
          <a:lstStyle/>
          <a:p>
            <a:pPr algn="r"/>
            <a:r>
              <a:rPr lang="en-US" sz="1800" b="0" i="0" kern="1200" dirty="0" smtClean="0">
                <a:solidFill>
                  <a:schemeClr val="tx1"/>
                </a:solidFill>
                <a:effectLst/>
                <a:latin typeface="+mn-lt"/>
                <a:ea typeface="+mn-ea"/>
                <a:cs typeface="+mn-cs"/>
              </a:rPr>
              <a:t>DCN </a:t>
            </a:r>
            <a:r>
              <a:rPr lang="en-US" sz="1800" b="1" i="0" kern="1200" dirty="0" smtClean="0">
                <a:solidFill>
                  <a:schemeClr val="tx1"/>
                </a:solidFill>
                <a:effectLst/>
                <a:latin typeface="+mn-lt"/>
                <a:ea typeface="+mn-ea"/>
                <a:cs typeface="+mn-cs"/>
              </a:rPr>
              <a:t>15-20-0263-00-0vat</a:t>
            </a:r>
            <a:r>
              <a:rPr lang="en-US" sz="1800" b="0" i="0" kern="1200" dirty="0" smtClean="0">
                <a:solidFill>
                  <a:schemeClr val="tx1"/>
                </a:solidFill>
                <a:effectLst/>
                <a:latin typeface="+mn-lt"/>
                <a:ea typeface="+mn-ea"/>
                <a:cs typeface="+mn-cs"/>
              </a:rPr>
              <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533400"/>
            <a:ext cx="8839200" cy="5355312"/>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 : </a:t>
            </a:r>
            <a:r>
              <a:rPr lang="en-US" sz="1600" b="1" dirty="0" smtClean="0">
                <a:latin typeface="Times New Roman" pitchFamily="18" charset="0"/>
                <a:cs typeface="Times New Roman" pitchFamily="18" charset="0"/>
              </a:rPr>
              <a:t>The S</a:t>
            </a:r>
            <a:r>
              <a:rPr lang="en-US" sz="1600" b="1" dirty="0" smtClean="0">
                <a:latin typeface="Times New Roman" pitchFamily="18" charset="0"/>
                <a:cs typeface="Times New Roman" pitchFamily="18" charset="0"/>
              </a:rPr>
              <a:t>tripe Pattern’s Misalignment Reconstruction Based on Neural Network Scheme</a:t>
            </a:r>
            <a:r>
              <a:rPr lang="en-US" sz="1600" b="1" dirty="0" smtClean="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 </a:t>
            </a:r>
            <a:r>
              <a:rPr lang="en-US" sz="1600" dirty="0">
                <a:latin typeface="Times New Roman" pitchFamily="18" charset="0"/>
                <a:cs typeface="Times New Roman" pitchFamily="18" charset="0"/>
              </a:rPr>
              <a:t>[September, 2020</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lgn="just"/>
            <a:endParaRPr lang="en-US" sz="1600" b="1" dirty="0">
              <a:latin typeface="Times New Roman" pitchFamily="18" charset="0"/>
              <a:cs typeface="Times New Roman" pitchFamily="18" charset="0"/>
            </a:endParaRPr>
          </a:p>
          <a:p>
            <a:pPr marL="228600" algn="just"/>
            <a:r>
              <a:rPr lang="en-US" sz="1600" b="1" dirty="0">
                <a:latin typeface="Times New Roman" pitchFamily="18" charset="0"/>
                <a:cs typeface="Times New Roman" pitchFamily="18" charset="0"/>
              </a:rPr>
              <a:t>Source : </a:t>
            </a:r>
            <a:r>
              <a:rPr lang="en-US" sz="1600" dirty="0" err="1">
                <a:latin typeface="Times New Roman" pitchFamily="18" charset="0"/>
                <a:cs typeface="Times New Roman" pitchFamily="18" charset="0"/>
              </a:rPr>
              <a:t>Md</a:t>
            </a:r>
            <a:r>
              <a:rPr lang="en-US" sz="1600" dirty="0">
                <a:latin typeface="Times New Roman" pitchFamily="18" charset="0"/>
                <a:cs typeface="Times New Roman" pitchFamily="18" charset="0"/>
              </a:rPr>
              <a:t> Faisal Ahmed, </a:t>
            </a:r>
            <a:r>
              <a:rPr lang="en-US" sz="1600" dirty="0" err="1">
                <a:latin typeface="Times New Roman" pitchFamily="18" charset="0"/>
                <a:cs typeface="Times New Roman" pitchFamily="18" charset="0"/>
              </a:rPr>
              <a:t>Moh</a:t>
            </a:r>
            <a:r>
              <a:rPr lang="en-US" sz="1600" dirty="0">
                <a:latin typeface="Times New Roman" pitchFamily="18" charset="0"/>
                <a:cs typeface="Times New Roman" pitchFamily="18" charset="0"/>
              </a:rPr>
              <a:t>. Khalid Hasan, Md. </a:t>
            </a:r>
            <a:r>
              <a:rPr lang="en-US" sz="1600" dirty="0" err="1">
                <a:latin typeface="Times New Roman" pitchFamily="18" charset="0"/>
                <a:cs typeface="Times New Roman" pitchFamily="18" charset="0"/>
              </a:rPr>
              <a:t>Shahjalal</a:t>
            </a:r>
            <a:r>
              <a:rPr lang="en-US" sz="1600" dirty="0">
                <a:latin typeface="Times New Roman" pitchFamily="18" charset="0"/>
                <a:cs typeface="Times New Roman" pitchFamily="18" charset="0"/>
              </a:rPr>
              <a:t>, and </a:t>
            </a:r>
            <a:r>
              <a:rPr lang="en-US" sz="1600" dirty="0" err="1">
                <a:latin typeface="Times New Roman" pitchFamily="18" charset="0"/>
                <a:cs typeface="Times New Roman" pitchFamily="18" charset="0"/>
              </a:rPr>
              <a:t>Yeong</a:t>
            </a:r>
            <a:r>
              <a:rPr lang="en-US" sz="1600" dirty="0">
                <a:latin typeface="Times New Roman" pitchFamily="18" charset="0"/>
                <a:cs typeface="Times New Roman" pitchFamily="18" charset="0"/>
              </a:rPr>
              <a:t> Min Jang</a:t>
            </a:r>
          </a:p>
          <a:p>
            <a:pPr marL="228600" algn="just"/>
            <a:r>
              <a:rPr lang="en-US" sz="1600" b="1" dirty="0" smtClean="0">
                <a:latin typeface="Times New Roman" pitchFamily="18" charset="0"/>
                <a:cs typeface="Times New Roman" pitchFamily="18" charset="0"/>
              </a:rPr>
              <a:t>Company </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a:t>
            </a:r>
            <a:r>
              <a:rPr lang="en-US" sz="1600" dirty="0" err="1">
                <a:latin typeface="Times New Roman" pitchFamily="18" charset="0"/>
                <a:cs typeface="Times New Roman" pitchFamily="18" charset="0"/>
              </a:rPr>
              <a:t>Kookmin</a:t>
            </a:r>
            <a:r>
              <a:rPr lang="en-US" sz="1600" dirty="0">
                <a:latin typeface="Times New Roman" pitchFamily="18" charset="0"/>
                <a:cs typeface="Times New Roman" pitchFamily="18" charset="0"/>
              </a:rPr>
              <a:t> University]</a:t>
            </a:r>
            <a:endParaRPr lang="en-US" sz="1600" b="1" dirty="0">
              <a:latin typeface="Times New Roman" pitchFamily="18" charset="0"/>
              <a:cs typeface="Times New Roman" pitchFamily="18" charset="0"/>
            </a:endParaRPr>
          </a:p>
          <a:p>
            <a:r>
              <a:rPr lang="en-US" altLang="ja-JP" sz="1600" dirty="0">
                <a:ea typeface="ＭＳ Ｐゴシック" charset="-128"/>
              </a:rPr>
              <a:t>     </a:t>
            </a:r>
            <a:r>
              <a:rPr lang="en-US" altLang="ja-JP" sz="1600" b="1" dirty="0">
                <a:latin typeface="Times New Roman" pitchFamily="18" charset="0"/>
                <a:cs typeface="Times New Roman" pitchFamily="18" charset="0"/>
              </a:rPr>
              <a:t>Address</a:t>
            </a:r>
            <a:r>
              <a:rPr lang="en-US" altLang="ja-JP" sz="1600" dirty="0">
                <a:latin typeface="Times New Roman" pitchFamily="18" charset="0"/>
                <a:cs typeface="Times New Roman" pitchFamily="18" charset="0"/>
              </a:rPr>
              <a:t> : [Seoul, Korea]</a:t>
            </a:r>
          </a:p>
          <a:p>
            <a:r>
              <a:rPr lang="en-US" altLang="ja-JP" sz="1600" dirty="0">
                <a:latin typeface="Times New Roman" pitchFamily="18" charset="0"/>
                <a:cs typeface="Times New Roman" pitchFamily="18" charset="0"/>
              </a:rPr>
              <a:t>     </a:t>
            </a:r>
            <a:r>
              <a:rPr lang="en-US" altLang="ja-JP" sz="1600" b="1" dirty="0">
                <a:latin typeface="Times New Roman" pitchFamily="18" charset="0"/>
                <a:cs typeface="Times New Roman" pitchFamily="18" charset="0"/>
              </a:rPr>
              <a:t>Voice</a:t>
            </a:r>
            <a:r>
              <a:rPr lang="en-US" altLang="ja-JP" sz="1600" dirty="0">
                <a:latin typeface="Times New Roman" pitchFamily="18" charset="0"/>
                <a:cs typeface="Times New Roman" pitchFamily="18" charset="0"/>
              </a:rPr>
              <a:t> : [+82-2-910-5068], E-Mail: [</a:t>
            </a:r>
            <a:r>
              <a:rPr lang="en-US" altLang="ko-KR" sz="1600" dirty="0">
                <a:latin typeface="Times New Roman" pitchFamily="18" charset="0"/>
                <a:cs typeface="Times New Roman" pitchFamily="18" charset="0"/>
              </a:rPr>
              <a:t>yjang@kookmin.ac.kr</a:t>
            </a:r>
            <a:r>
              <a:rPr lang="en-US" altLang="ja-JP" sz="1600" dirty="0">
                <a:latin typeface="Times New Roman" pitchFamily="18" charset="0"/>
                <a:cs typeface="Times New Roman" pitchFamily="18" charset="0"/>
              </a:rPr>
              <a:t>]</a:t>
            </a:r>
          </a:p>
          <a:p>
            <a:r>
              <a:rPr lang="en-US" sz="1600" b="1" dirty="0">
                <a:latin typeface="Times New Roman" pitchFamily="18" charset="0"/>
                <a:ea typeface="ＭＳ Ｐゴシック" charset="-128"/>
                <a:cs typeface="Times New Roman" pitchFamily="18" charset="0"/>
              </a:rPr>
              <a:t>     </a:t>
            </a:r>
            <a:r>
              <a:rPr lang="en-US" sz="1600" b="1" dirty="0">
                <a:latin typeface="Times New Roman" pitchFamily="18" charset="0"/>
                <a:cs typeface="Times New Roman" pitchFamily="18" charset="0"/>
              </a:rPr>
              <a:t>Re :</a:t>
            </a:r>
          </a:p>
          <a:p>
            <a:pPr marL="228600" algn="just">
              <a:spcBef>
                <a:spcPts val="600"/>
              </a:spcBef>
              <a:spcAft>
                <a:spcPts val="600"/>
              </a:spcAft>
            </a:pPr>
            <a:r>
              <a:rPr lang="en-US" sz="1600" b="1" dirty="0">
                <a:latin typeface="Times New Roman" pitchFamily="18" charset="0"/>
                <a:cs typeface="Times New Roman" pitchFamily="18" charset="0"/>
              </a:rPr>
              <a:t>Abstract : </a:t>
            </a:r>
            <a:r>
              <a:rPr lang="en-US" sz="1600" dirty="0">
                <a:latin typeface="Times New Roman" pitchFamily="18" charset="0"/>
                <a:cs typeface="Times New Roman" pitchFamily="18" charset="0"/>
              </a:rPr>
              <a:t>This document </a:t>
            </a:r>
            <a:r>
              <a:rPr lang="en-US" sz="1600" dirty="0" smtClean="0">
                <a:latin typeface="Times New Roman" pitchFamily="18" charset="0"/>
                <a:cs typeface="Times New Roman" pitchFamily="18" charset="0"/>
              </a:rPr>
              <a:t>discusses about </a:t>
            </a:r>
            <a:r>
              <a:rPr lang="en-US" sz="1600" dirty="0" smtClean="0">
                <a:latin typeface="Times New Roman" pitchFamily="18" charset="0"/>
                <a:cs typeface="Times New Roman" pitchFamily="18" charset="0"/>
              </a:rPr>
              <a:t>the solution of deformation and displacement vector field created in the mobile condition in the image sensor using rolling shutter effect.</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a:latin typeface="Times New Roman" pitchFamily="18" charset="0"/>
                <a:cs typeface="Times New Roman" pitchFamily="18" charset="0"/>
              </a:rPr>
              <a:t>Purpose : </a:t>
            </a:r>
            <a:r>
              <a:rPr lang="en-US" sz="1600" dirty="0">
                <a:latin typeface="Times New Roman" pitchFamily="18" charset="0"/>
                <a:cs typeface="Times New Roman" pitchFamily="18" charset="0"/>
              </a:rPr>
              <a:t>To </a:t>
            </a:r>
            <a:r>
              <a:rPr lang="en-US" sz="1600" dirty="0" smtClean="0">
                <a:latin typeface="Times New Roman" pitchFamily="18" charset="0"/>
                <a:cs typeface="Times New Roman" pitchFamily="18" charset="0"/>
              </a:rPr>
              <a:t>decrease the bit-error-rate (BER) that enable the system performance.</a:t>
            </a:r>
            <a:endParaRPr lang="en-US" sz="1600" dirty="0">
              <a:latin typeface="Times New Roman" pitchFamily="18" charset="0"/>
              <a:cs typeface="Times New Roman" pitchFamily="18" charset="0"/>
            </a:endParaRP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a:latin typeface="Times New Roman" pitchFamily="18" charset="0"/>
                <a:cs typeface="Times New Roman" pitchFamily="18" charset="0"/>
              </a:rPr>
              <a:t>Release :</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a:t>
            </a:r>
            <a:r>
              <a:rPr lang="en-US" sz="1600" dirty="0">
                <a:solidFill>
                  <a:schemeClr val="accent1">
                    <a:lumMod val="60000"/>
                    <a:lumOff val="40000"/>
                  </a:schemeClr>
                </a:solidFill>
                <a:latin typeface="Times New Roman" pitchFamily="18" charset="0"/>
                <a:cs typeface="Times New Roman" pitchFamily="18" charset="0"/>
              </a:rPr>
              <a:t>	</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a:bodyPr>
          <a:lstStyle/>
          <a:p>
            <a:r>
              <a:rPr lang="en-US" sz="3600"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457200" y="1524000"/>
            <a:ext cx="8229600" cy="4800601"/>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 </a:t>
            </a:r>
            <a:r>
              <a:rPr lang="en-US" sz="2000" dirty="0">
                <a:latin typeface="Times New Roman" pitchFamily="18" charset="0"/>
                <a:cs typeface="Times New Roman" pitchFamily="18" charset="0"/>
              </a:rPr>
              <a:t>Optical camera communications (OCC) operates in infrared or visible bands and exploit an </a:t>
            </a:r>
            <a:r>
              <a:rPr lang="en-US" sz="2000" dirty="0" smtClean="0">
                <a:latin typeface="Times New Roman" pitchFamily="18" charset="0"/>
                <a:cs typeface="Times New Roman" pitchFamily="18" charset="0"/>
              </a:rPr>
              <a:t>image </a:t>
            </a:r>
            <a:r>
              <a:rPr lang="en-US" sz="2000" dirty="0">
                <a:latin typeface="Times New Roman" pitchFamily="18" charset="0"/>
                <a:cs typeface="Times New Roman" pitchFamily="18" charset="0"/>
              </a:rPr>
              <a:t>sensor as the receiver and light-emitting diodes (LEDs) as the transmitter. OCC offers several </a:t>
            </a:r>
            <a:r>
              <a:rPr lang="en-US" sz="2000" dirty="0" smtClean="0">
                <a:latin typeface="Times New Roman" pitchFamily="18" charset="0"/>
                <a:cs typeface="Times New Roman" pitchFamily="18" charset="0"/>
              </a:rPr>
              <a:t>advantages </a:t>
            </a:r>
            <a:r>
              <a:rPr lang="en-US" sz="2000" dirty="0">
                <a:latin typeface="Times New Roman" pitchFamily="18" charset="0"/>
                <a:cs typeface="Times New Roman" pitchFamily="18" charset="0"/>
              </a:rPr>
              <a:t>such as lower power consumption, low cost, and high security</a:t>
            </a:r>
            <a:r>
              <a:rPr lang="en-US" sz="20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A </a:t>
            </a:r>
            <a:r>
              <a:rPr lang="en-US" sz="2000" dirty="0">
                <a:latin typeface="Times New Roman" panose="02020603050405020304" pitchFamily="18" charset="0"/>
                <a:cs typeface="Times New Roman" panose="02020603050405020304" pitchFamily="18" charset="0"/>
              </a:rPr>
              <a:t>neural network is </a:t>
            </a:r>
            <a:r>
              <a:rPr lang="en-US" sz="2000" dirty="0" smtClean="0">
                <a:latin typeface="Times New Roman" panose="02020603050405020304" pitchFamily="18" charset="0"/>
                <a:cs typeface="Times New Roman" panose="02020603050405020304" pitchFamily="18" charset="0"/>
              </a:rPr>
              <a:t>proposed </a:t>
            </a:r>
            <a:r>
              <a:rPr lang="en-US" sz="2000" dirty="0">
                <a:latin typeface="Times New Roman" panose="02020603050405020304" pitchFamily="18" charset="0"/>
                <a:cs typeface="Times New Roman" panose="02020603050405020304" pitchFamily="18" charset="0"/>
              </a:rPr>
              <a:t>for </a:t>
            </a:r>
            <a:r>
              <a:rPr lang="en-US" sz="2000" dirty="0" smtClean="0">
                <a:latin typeface="Times New Roman" panose="02020603050405020304" pitchFamily="18" charset="0"/>
                <a:cs typeface="Times New Roman" panose="02020603050405020304" pitchFamily="18" charset="0"/>
              </a:rPr>
              <a:t>LED </a:t>
            </a:r>
            <a:r>
              <a:rPr lang="en-US" sz="2000" dirty="0">
                <a:latin typeface="Times New Roman" panose="02020603050405020304" pitchFamily="18" charset="0"/>
                <a:cs typeface="Times New Roman" panose="02020603050405020304" pitchFamily="18" charset="0"/>
              </a:rPr>
              <a:t>detection and improving the bit-error-rate in mobile scenarios. A new method based on </a:t>
            </a:r>
            <a:r>
              <a:rPr lang="en-US" sz="2000" dirty="0" smtClean="0">
                <a:latin typeface="Times New Roman" panose="02020603050405020304" pitchFamily="18" charset="0"/>
                <a:cs typeface="Times New Roman" panose="02020603050405020304" pitchFamily="18" charset="0"/>
              </a:rPr>
              <a:t>the region-wise </a:t>
            </a:r>
            <a:r>
              <a:rPr lang="en-US" sz="2000" dirty="0">
                <a:latin typeface="Times New Roman" panose="02020603050405020304" pitchFamily="18" charset="0"/>
                <a:cs typeface="Times New Roman" panose="02020603050405020304" pitchFamily="18" charset="0"/>
              </a:rPr>
              <a:t>comparison and an existing method is used to remove the interference and </a:t>
            </a:r>
            <a:r>
              <a:rPr lang="en-US" sz="2000" dirty="0" smtClean="0">
                <a:latin typeface="Times New Roman" panose="02020603050405020304" pitchFamily="18" charset="0"/>
                <a:cs typeface="Times New Roman" panose="02020603050405020304" pitchFamily="18" charset="0"/>
              </a:rPr>
              <a:t>noise </a:t>
            </a:r>
            <a:r>
              <a:rPr lang="en-US" sz="2000" dirty="0">
                <a:latin typeface="Times New Roman" panose="02020603050405020304" pitchFamily="18" charset="0"/>
                <a:cs typeface="Times New Roman" panose="02020603050405020304" pitchFamily="18" charset="0"/>
              </a:rPr>
              <a:t>generated from the neighboring light sources, respectively</a:t>
            </a:r>
            <a:r>
              <a:rPr lang="en-US" sz="2000" dirty="0" smtClean="0">
                <a:latin typeface="Times New Roman" panose="02020603050405020304" pitchFamily="18" charset="0"/>
                <a:cs typeface="Times New Roman" panose="02020603050405020304" pitchFamily="18" charset="0"/>
              </a:rPr>
              <a:t>.</a:t>
            </a:r>
          </a:p>
          <a:p>
            <a:pPr algn="just">
              <a:lnSpc>
                <a:spcPct val="110000"/>
              </a:lnSpc>
              <a:spcBef>
                <a:spcPts val="600"/>
              </a:spcBef>
              <a:spcAft>
                <a:spcPts val="600"/>
              </a:spcAf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The NN can </a:t>
            </a:r>
            <a:r>
              <a:rPr lang="en-US" sz="2000" dirty="0" smtClean="0">
                <a:latin typeface="Times New Roman" panose="02020603050405020304" pitchFamily="18" charset="0"/>
                <a:cs typeface="Times New Roman" panose="02020603050405020304" pitchFamily="18" charset="0"/>
              </a:rPr>
              <a:t>classify </a:t>
            </a:r>
            <a:r>
              <a:rPr lang="en-US" sz="2000" dirty="0">
                <a:latin typeface="Times New Roman" panose="02020603050405020304" pitchFamily="18" charset="0"/>
                <a:cs typeface="Times New Roman" panose="02020603050405020304" pitchFamily="18" charset="0"/>
              </a:rPr>
              <a:t>large image datasets with remarkable characteristics in several spatial layers and </a:t>
            </a:r>
            <a:r>
              <a:rPr lang="en-US" sz="2000" dirty="0" smtClean="0">
                <a:latin typeface="Times New Roman" panose="02020603050405020304" pitchFamily="18" charset="0"/>
                <a:cs typeface="Times New Roman" panose="02020603050405020304" pitchFamily="18" charset="0"/>
              </a:rPr>
              <a:t>automatically </a:t>
            </a:r>
            <a:r>
              <a:rPr lang="en-US" sz="2000" dirty="0">
                <a:latin typeface="Times New Roman" panose="02020603050405020304" pitchFamily="18" charset="0"/>
                <a:cs typeface="Times New Roman" panose="02020603050405020304" pitchFamily="18" charset="0"/>
              </a:rPr>
              <a:t>learn from data through </a:t>
            </a:r>
            <a:r>
              <a:rPr lang="en-US" sz="2000" dirty="0" smtClean="0">
                <a:latin typeface="Times New Roman" panose="02020603050405020304" pitchFamily="18" charset="0"/>
                <a:cs typeface="Times New Roman" panose="02020603050405020304" pitchFamily="18" charset="0"/>
              </a:rPr>
              <a:t>backpropagation.</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vert="horz" lIns="91440" tIns="45720" rIns="91440" bIns="45720" rtlCol="0" anchor="ctr">
            <a:normAutofit fontScale="90000"/>
          </a:bodyPr>
          <a:lstStyle/>
          <a:p>
            <a:r>
              <a:rPr lang="en-US" sz="4000" dirty="0">
                <a:latin typeface="Times New Roman" panose="02020603050405020304" pitchFamily="18" charset="0"/>
                <a:cs typeface="Times New Roman" panose="02020603050405020304" pitchFamily="18" charset="0"/>
              </a:rPr>
              <a:t>Neural network-based feature matching for reconstructing the original stripe pattern.</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33400" y="4724401"/>
            <a:ext cx="8153400" cy="1219199"/>
          </a:xfrm>
        </p:spPr>
        <p:txBody>
          <a:bodyPr vert="horz" lIns="91440" tIns="45720" rIns="91440" bIns="45720" rtlCol="0">
            <a:normAutofit/>
          </a:bodyPr>
          <a:lstStyle/>
          <a:p>
            <a:pPr>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In mobile condition the camera and LEDs change automatically as a result some stripes in the image frame may overlap or change its position. This can decrease the performance of the system and BER goes higher.</a:t>
            </a:r>
            <a:endParaRPr lang="en-US" sz="20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609600" y="1649833"/>
            <a:ext cx="8215519" cy="2998367"/>
          </a:xfrm>
          <a:prstGeom prst="rect">
            <a:avLst/>
          </a:prstGeom>
        </p:spPr>
      </p:pic>
    </p:spTree>
    <p:extLst>
      <p:ext uri="{BB962C8B-B14F-4D97-AF65-F5344CB8AC3E}">
        <p14:creationId xmlns:p14="http://schemas.microsoft.com/office/powerpoint/2010/main" val="30604830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vert="horz" lIns="91440" tIns="45720" rIns="91440" bIns="45720" rtlCol="0" anchor="ctr">
            <a:normAutofit fontScale="90000"/>
          </a:bodyPr>
          <a:lstStyle/>
          <a:p>
            <a:r>
              <a:rPr lang="en-US" sz="4000" dirty="0">
                <a:latin typeface="Times New Roman" panose="02020603050405020304" pitchFamily="18" charset="0"/>
                <a:cs typeface="Times New Roman" panose="02020603050405020304" pitchFamily="18" charset="0"/>
              </a:rPr>
              <a:t>Neural network-based feature matching for reconstructing the original stripe pattern.</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752600"/>
            <a:ext cx="8229600" cy="4373563"/>
          </a:xfrm>
        </p:spPr>
        <p:txBody>
          <a:bodyPr vert="horz" lIns="91440" tIns="45720" rIns="91440" bIns="45720" rtlCol="0">
            <a:normAutofit/>
          </a:bodyPr>
          <a:lstStyle/>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In NN-based feature </a:t>
            </a:r>
            <a:r>
              <a:rPr lang="en-US" sz="2000" dirty="0">
                <a:latin typeface="Times New Roman" pitchFamily="18" charset="0"/>
                <a:cs typeface="Times New Roman" pitchFamily="18" charset="0"/>
              </a:rPr>
              <a:t>matching</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technique, ﬁrst, </a:t>
            </a:r>
            <a:r>
              <a:rPr lang="en-US" sz="2000" dirty="0" smtClean="0">
                <a:latin typeface="Times New Roman" pitchFamily="18" charset="0"/>
                <a:cs typeface="Times New Roman" pitchFamily="18" charset="0"/>
              </a:rPr>
              <a:t>each 5×5 kernel matrix in the image patches are checked using NN regression and compared with reference </a:t>
            </a:r>
            <a:r>
              <a:rPr lang="en-US" sz="2000" dirty="0">
                <a:latin typeface="Times New Roman" pitchFamily="18" charset="0"/>
                <a:cs typeface="Times New Roman" pitchFamily="18" charset="0"/>
              </a:rPr>
              <a:t>stripes</a:t>
            </a:r>
            <a:r>
              <a:rPr lang="en-US" sz="20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angle yielded due to the deformation is updated using the original inverse </a:t>
            </a:r>
            <a:r>
              <a:rPr lang="en-US" sz="2000" dirty="0" smtClean="0">
                <a:latin typeface="Times New Roman" pitchFamily="18" charset="0"/>
                <a:cs typeface="Times New Roman" pitchFamily="18" charset="0"/>
              </a:rPr>
              <a:t>deformation</a:t>
            </a:r>
            <a:r>
              <a:rPr lang="en-US" sz="2000" dirty="0">
                <a:latin typeface="Times New Roman" pitchFamily="18" charset="0"/>
                <a:cs typeface="Times New Roman" pitchFamily="18" charset="0"/>
              </a:rPr>
              <a:t>, and the displaced vector ﬁeld is partially reconstructed by ﬁltering</a:t>
            </a:r>
            <a:r>
              <a:rPr lang="en-US" sz="20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Afterward</a:t>
            </a:r>
            <a:r>
              <a:rPr lang="en-US" sz="2000" dirty="0">
                <a:latin typeface="Times New Roman" pitchFamily="18" charset="0"/>
                <a:cs typeface="Times New Roman" pitchFamily="18" charset="0"/>
              </a:rPr>
              <a:t>, every </a:t>
            </a:r>
            <a:r>
              <a:rPr lang="en-US" sz="2000" dirty="0" smtClean="0">
                <a:latin typeface="Times New Roman" pitchFamily="18" charset="0"/>
                <a:cs typeface="Times New Roman" pitchFamily="18" charset="0"/>
              </a:rPr>
              <a:t>point </a:t>
            </a:r>
            <a:r>
              <a:rPr lang="en-US" sz="2000" dirty="0">
                <a:latin typeface="Times New Roman" pitchFamily="18" charset="0"/>
                <a:cs typeface="Times New Roman" pitchFamily="18" charset="0"/>
              </a:rPr>
              <a:t>of the stripes is resampled using spatial transformation to produce a warped image. Using </a:t>
            </a:r>
            <a:r>
              <a:rPr lang="en-US" sz="2000" dirty="0" smtClean="0">
                <a:latin typeface="Times New Roman" pitchFamily="18" charset="0"/>
                <a:cs typeface="Times New Roman" pitchFamily="18" charset="0"/>
              </a:rPr>
              <a:t>backpropagation </a:t>
            </a:r>
            <a:r>
              <a:rPr lang="en-US" sz="2000" dirty="0">
                <a:latin typeface="Times New Roman" pitchFamily="18" charset="0"/>
                <a:cs typeface="Times New Roman" pitchFamily="18" charset="0"/>
              </a:rPr>
              <a:t>connected with NN regression, the steps are repeated in a loop until the </a:t>
            </a:r>
            <a:r>
              <a:rPr lang="en-US" sz="2000" dirty="0" smtClean="0">
                <a:latin typeface="Times New Roman" pitchFamily="18" charset="0"/>
                <a:cs typeface="Times New Roman" pitchFamily="18" charset="0"/>
              </a:rPr>
              <a:t>original stripes </a:t>
            </a:r>
            <a:r>
              <a:rPr lang="en-US" sz="2000" dirty="0">
                <a:latin typeface="Times New Roman" pitchFamily="18" charset="0"/>
                <a:cs typeface="Times New Roman" pitchFamily="18" charset="0"/>
              </a:rPr>
              <a:t>are completely </a:t>
            </a:r>
            <a:r>
              <a:rPr lang="en-US" sz="2000" dirty="0" smtClean="0">
                <a:latin typeface="Times New Roman" pitchFamily="18" charset="0"/>
                <a:cs typeface="Times New Roman" pitchFamily="18" charset="0"/>
              </a:rPr>
              <a:t>reconstructed.</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2559060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vert="horz" lIns="91440" tIns="45720" rIns="91440" bIns="45720" rtlCol="0" anchor="ctr">
            <a:normAutofit/>
          </a:bodyPr>
          <a:lstStyle/>
          <a:p>
            <a:r>
              <a:rPr lang="en-US" sz="3600" dirty="0" smtClean="0">
                <a:latin typeface="Times New Roman" panose="02020603050405020304" pitchFamily="18" charset="0"/>
                <a:cs typeface="Times New Roman" panose="02020603050405020304" pitchFamily="18" charset="0"/>
              </a:rPr>
              <a:t>Technical considerations</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752600"/>
            <a:ext cx="8229600" cy="4373563"/>
          </a:xfrm>
        </p:spPr>
        <p:txBody>
          <a:bodyPr vert="horz" lIns="91440" tIns="45720" rIns="91440" bIns="45720" rtlCol="0">
            <a:normAutofit/>
          </a:bodyPr>
          <a:lstStyle/>
          <a:p>
            <a:pPr algn="just">
              <a:lnSpc>
                <a:spcPct val="130000"/>
              </a:lnSpc>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In mobile condition focusing to the LED is the major consideration because of mismatch the stripe pattern can recognize properly.</a:t>
            </a:r>
            <a:endParaRPr lang="en-US" sz="2000" dirty="0" smtClean="0">
              <a:latin typeface="Times New Roman" panose="02020603050405020304" pitchFamily="18" charset="0"/>
              <a:cs typeface="Times New Roman" panose="02020603050405020304" pitchFamily="18" charset="0"/>
            </a:endParaRPr>
          </a:p>
          <a:p>
            <a:pPr algn="just">
              <a:lnSpc>
                <a:spcPct val="130000"/>
              </a:lnSpc>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However, accurately detection of the multiple LED is needed for data extraction technique. Besides each LED detection in the LED array become challenging when the gray scale value of the image cross the threshold. </a:t>
            </a:r>
            <a:endParaRPr lang="en-US" sz="2000" dirty="0" smtClean="0">
              <a:latin typeface="Times New Roman" panose="02020603050405020304" pitchFamily="18" charset="0"/>
              <a:cs typeface="Times New Roman" panose="02020603050405020304" pitchFamily="18" charset="0"/>
            </a:endParaRPr>
          </a:p>
          <a:p>
            <a:pPr algn="just">
              <a:lnSpc>
                <a:spcPct val="130000"/>
              </a:lnSpc>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The neighboring light sources create interference and distinguish, when the different kinds of receiver comes into the field-of-view of the camera. Afterward, noise can be removed by selecting the proper filter.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4562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16427</TotalTime>
  <Words>498</Words>
  <Application>Microsoft Office PowerPoint</Application>
  <PresentationFormat>On-screen Show (4:3)</PresentationFormat>
  <Paragraphs>32</Paragraphs>
  <Slides>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맑은 고딕</vt:lpstr>
      <vt:lpstr>ＭＳ Ｐゴシック</vt:lpstr>
      <vt:lpstr>Arial</vt:lpstr>
      <vt:lpstr>Calibri</vt:lpstr>
      <vt:lpstr>Times New Roman</vt:lpstr>
      <vt:lpstr>Wingdings</vt:lpstr>
      <vt:lpstr>Office Theme</vt:lpstr>
      <vt:lpstr>PowerPoint Presentation</vt:lpstr>
      <vt:lpstr>Introduction</vt:lpstr>
      <vt:lpstr>Neural network-based feature matching for reconstructing the original stripe pattern.</vt:lpstr>
      <vt:lpstr>Neural network-based feature matching for reconstructing the original stripe pattern.</vt:lpstr>
      <vt:lpstr>Technical considerations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Faisal Ahmed</cp:lastModifiedBy>
  <cp:revision>353</cp:revision>
  <cp:lastPrinted>2017-05-07T15:48:38Z</cp:lastPrinted>
  <dcterms:created xsi:type="dcterms:W3CDTF">2010-05-15T17:50:32Z</dcterms:created>
  <dcterms:modified xsi:type="dcterms:W3CDTF">2020-09-17T07:17:25Z</dcterms:modified>
</cp:coreProperties>
</file>