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11" r:id="rId3"/>
    <p:sldId id="312" r:id="rId4"/>
    <p:sldId id="309" r:id="rId5"/>
    <p:sldId id="310"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isal Ahmed" initials="FA" lastIdx="1" clrIdx="0">
    <p:extLst>
      <p:ext uri="{19B8F6BF-5375-455C-9EA6-DF929625EA0E}">
        <p15:presenceInfo xmlns:p15="http://schemas.microsoft.com/office/powerpoint/2012/main" userId="63455c464a9f9d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13" autoAdjust="0"/>
    <p:restoredTop sz="96404" autoAdjust="0"/>
  </p:normalViewPr>
  <p:slideViewPr>
    <p:cSldViewPr>
      <p:cViewPr varScale="1">
        <p:scale>
          <a:sx n="111" d="100"/>
          <a:sy n="111" d="100"/>
        </p:scale>
        <p:origin x="196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7" d="100"/>
          <a:sy n="77" d="100"/>
        </p:scale>
        <p:origin x="-3324" y="-7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2020</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9/14/2020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2020</a:t>
            </a: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9/14/2020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smtClean="0"/>
              <a:t>March 2020</a:t>
            </a:r>
            <a:endParaRPr lang="en-US"/>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781800" y="6349377"/>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447800" cy="307777"/>
          </a:xfrm>
          <a:prstGeom prst="rect">
            <a:avLst/>
          </a:prstGeom>
          <a:noFill/>
        </p:spPr>
        <p:txBody>
          <a:bodyPr wrap="square" rtlCol="0">
            <a:spAutoFit/>
          </a:bodyPr>
          <a:lstStyle/>
          <a:p>
            <a:r>
              <a:rPr lang="en-US" sz="1400" b="1" baseline="0" dirty="0" smtClean="0">
                <a:latin typeface="Times New Roman" pitchFamily="18" charset="0"/>
                <a:cs typeface="Times New Roman" pitchFamily="18" charset="0"/>
              </a:rPr>
              <a:t>September </a:t>
            </a:r>
            <a:r>
              <a:rPr lang="en-US" sz="1400" b="1" baseline="0" dirty="0" smtClean="0">
                <a:latin typeface="Times New Roman" pitchFamily="18" charset="0"/>
                <a:cs typeface="Times New Roman" pitchFamily="18" charset="0"/>
              </a:rPr>
              <a:t>2020</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69332"/>
          </a:xfrm>
          <a:prstGeom prst="rect">
            <a:avLst/>
          </a:prstGeom>
          <a:noFill/>
        </p:spPr>
        <p:txBody>
          <a:bodyPr wrap="square" rtlCol="0">
            <a:spAutoFit/>
          </a:bodyPr>
          <a:lstStyle/>
          <a:p>
            <a:pPr algn="r"/>
            <a:r>
              <a:rPr lang="en-US" sz="1800" b="0" i="0" kern="1200" dirty="0" smtClean="0">
                <a:solidFill>
                  <a:schemeClr val="tx1"/>
                </a:solidFill>
                <a:effectLst/>
                <a:latin typeface="+mn-lt"/>
                <a:ea typeface="+mn-ea"/>
                <a:cs typeface="+mn-cs"/>
              </a:rPr>
              <a:t>DCN </a:t>
            </a:r>
            <a:r>
              <a:rPr lang="en-US" sz="1800" b="1" i="0" kern="1200" dirty="0" smtClean="0">
                <a:solidFill>
                  <a:schemeClr val="tx1"/>
                </a:solidFill>
                <a:effectLst/>
                <a:latin typeface="+mn-lt"/>
                <a:ea typeface="+mn-ea"/>
                <a:cs typeface="+mn-cs"/>
              </a:rPr>
              <a:t>15-20-0262-00-0vat</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447800" cy="307777"/>
          </a:xfrm>
          <a:prstGeom prst="rect">
            <a:avLst/>
          </a:prstGeom>
          <a:noFill/>
        </p:spPr>
        <p:txBody>
          <a:bodyPr wrap="square" rtlCol="0">
            <a:spAutoFit/>
          </a:bodyPr>
          <a:lstStyle/>
          <a:p>
            <a:r>
              <a:rPr lang="en-US" sz="1400" b="1" baseline="0" dirty="0" smtClean="0">
                <a:latin typeface="Times New Roman" pitchFamily="18" charset="0"/>
                <a:cs typeface="Times New Roman" pitchFamily="18" charset="0"/>
              </a:rPr>
              <a:t>September 2020</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69332"/>
          </a:xfrm>
          <a:prstGeom prst="rect">
            <a:avLst/>
          </a:prstGeom>
          <a:noFill/>
        </p:spPr>
        <p:txBody>
          <a:bodyPr wrap="square" rtlCol="0">
            <a:spAutoFit/>
          </a:bodyPr>
          <a:lstStyle/>
          <a:p>
            <a:pPr algn="r"/>
            <a:r>
              <a:rPr lang="en-US" sz="1800" b="0" i="0" kern="1200" dirty="0" smtClean="0">
                <a:solidFill>
                  <a:schemeClr val="tx1"/>
                </a:solidFill>
                <a:effectLst/>
                <a:latin typeface="+mn-lt"/>
                <a:ea typeface="+mn-ea"/>
                <a:cs typeface="+mn-cs"/>
              </a:rPr>
              <a:t>DCN </a:t>
            </a:r>
            <a:r>
              <a:rPr lang="en-US" sz="1800" b="1" i="0" kern="1200" dirty="0" smtClean="0">
                <a:solidFill>
                  <a:schemeClr val="tx1"/>
                </a:solidFill>
                <a:effectLst/>
                <a:latin typeface="+mn-lt"/>
                <a:ea typeface="+mn-ea"/>
                <a:cs typeface="+mn-cs"/>
              </a:rPr>
              <a:t>15-20-0262-00-0vat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533400"/>
            <a:ext cx="8763000" cy="5109091"/>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 : </a:t>
            </a:r>
            <a:r>
              <a:rPr lang="en-US" sz="1600" b="1" dirty="0" smtClean="0">
                <a:latin typeface="Times New Roman" pitchFamily="18" charset="0"/>
                <a:cs typeface="Times New Roman" pitchFamily="18" charset="0"/>
              </a:rPr>
              <a:t>Neural Network-based Continuous Sensor Data Monitoring from </a:t>
            </a:r>
            <a:r>
              <a:rPr lang="en-US" sz="1600" b="1" dirty="0" smtClean="0">
                <a:latin typeface="Times New Roman" pitchFamily="18" charset="0"/>
                <a:cs typeface="Times New Roman" pitchFamily="18" charset="0"/>
              </a:rPr>
              <a:t>the </a:t>
            </a:r>
            <a:r>
              <a:rPr lang="en-US" sz="1600" b="1" dirty="0" smtClean="0">
                <a:latin typeface="Times New Roman" pitchFamily="18" charset="0"/>
                <a:cs typeface="Times New Roman" pitchFamily="18" charset="0"/>
              </a:rPr>
              <a:t>Environment. </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 : </a:t>
            </a:r>
            <a:r>
              <a:rPr lang="en-US" sz="1600" dirty="0" smtClean="0">
                <a:latin typeface="Times New Roman" pitchFamily="18" charset="0"/>
                <a:cs typeface="Times New Roman" pitchFamily="18" charset="0"/>
              </a:rPr>
              <a:t>[September, 2020</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lgn="just"/>
            <a:endParaRPr lang="en-US" sz="1600" b="1" dirty="0">
              <a:latin typeface="Times New Roman" pitchFamily="18" charset="0"/>
              <a:cs typeface="Times New Roman" pitchFamily="18" charset="0"/>
            </a:endParaRPr>
          </a:p>
          <a:p>
            <a:pPr marL="228600" algn="just"/>
            <a:r>
              <a:rPr lang="en-US" sz="1600" b="1" dirty="0">
                <a:latin typeface="Times New Roman" pitchFamily="18" charset="0"/>
                <a:cs typeface="Times New Roman" pitchFamily="18" charset="0"/>
              </a:rPr>
              <a:t>Source : </a:t>
            </a:r>
            <a:r>
              <a:rPr lang="en-US" sz="1600" dirty="0" err="1" smtClean="0">
                <a:latin typeface="Times New Roman" pitchFamily="18" charset="0"/>
                <a:cs typeface="Times New Roman" pitchFamily="18" charset="0"/>
              </a:rPr>
              <a:t>Md</a:t>
            </a:r>
            <a:r>
              <a:rPr lang="en-US" sz="1600" dirty="0" smtClean="0">
                <a:latin typeface="Times New Roman" pitchFamily="18" charset="0"/>
                <a:cs typeface="Times New Roman" pitchFamily="18" charset="0"/>
              </a:rPr>
              <a:t> Faisal Ahmed, </a:t>
            </a:r>
            <a:r>
              <a:rPr lang="en-US" sz="1600" dirty="0" err="1" smtClean="0">
                <a:latin typeface="Times New Roman" pitchFamily="18" charset="0"/>
                <a:cs typeface="Times New Roman" pitchFamily="18" charset="0"/>
              </a:rPr>
              <a:t>Moh</a:t>
            </a:r>
            <a:r>
              <a:rPr lang="en-US" sz="1600" dirty="0">
                <a:latin typeface="Times New Roman" pitchFamily="18" charset="0"/>
                <a:cs typeface="Times New Roman" pitchFamily="18" charset="0"/>
              </a:rPr>
              <a:t>. Khalid </a:t>
            </a:r>
            <a:r>
              <a:rPr lang="en-US" sz="1600" dirty="0" smtClean="0">
                <a:latin typeface="Times New Roman" pitchFamily="18" charset="0"/>
                <a:cs typeface="Times New Roman" pitchFamily="18" charset="0"/>
              </a:rPr>
              <a:t>Hasan</a:t>
            </a:r>
            <a:r>
              <a:rPr lang="en-US" sz="1600" dirty="0">
                <a:latin typeface="Times New Roman" pitchFamily="18" charset="0"/>
                <a:cs typeface="Times New Roman" pitchFamily="18" charset="0"/>
              </a:rPr>
              <a:t>, Md. </a:t>
            </a:r>
            <a:r>
              <a:rPr lang="en-US" sz="1600" dirty="0" err="1" smtClean="0">
                <a:latin typeface="Times New Roman" pitchFamily="18" charset="0"/>
                <a:cs typeface="Times New Roman" pitchFamily="18" charset="0"/>
              </a:rPr>
              <a:t>Shahjalal</a:t>
            </a:r>
            <a:r>
              <a:rPr lang="en-US" sz="1600" dirty="0" smtClean="0">
                <a:latin typeface="Times New Roman" pitchFamily="18" charset="0"/>
                <a:cs typeface="Times New Roman" pitchFamily="18" charset="0"/>
              </a:rPr>
              <a:t>, and </a:t>
            </a:r>
            <a:r>
              <a:rPr lang="en-US" sz="1600" dirty="0" err="1">
                <a:latin typeface="Times New Roman" pitchFamily="18" charset="0"/>
                <a:cs typeface="Times New Roman" pitchFamily="18" charset="0"/>
              </a:rPr>
              <a:t>Yeong</a:t>
            </a:r>
            <a:r>
              <a:rPr lang="en-US" sz="1600" dirty="0">
                <a:latin typeface="Times New Roman" pitchFamily="18" charset="0"/>
                <a:cs typeface="Times New Roman" pitchFamily="18" charset="0"/>
              </a:rPr>
              <a:t> Min Jang</a:t>
            </a:r>
          </a:p>
          <a:p>
            <a:pPr marL="228600" algn="just"/>
            <a:r>
              <a:rPr lang="en-US" sz="1600" b="1" dirty="0">
                <a:latin typeface="Times New Roman" pitchFamily="18" charset="0"/>
                <a:cs typeface="Times New Roman" pitchFamily="18" charset="0"/>
              </a:rPr>
              <a:t>Company : </a:t>
            </a:r>
            <a:r>
              <a:rPr lang="en-US" sz="1600" dirty="0">
                <a:latin typeface="Times New Roman" pitchFamily="18" charset="0"/>
                <a:cs typeface="Times New Roman" pitchFamily="18" charset="0"/>
              </a:rPr>
              <a:t>[</a:t>
            </a:r>
            <a:r>
              <a:rPr lang="en-US" sz="1600" dirty="0" err="1">
                <a:latin typeface="Times New Roman" pitchFamily="18" charset="0"/>
                <a:cs typeface="Times New Roman" pitchFamily="18" charset="0"/>
              </a:rPr>
              <a:t>Kookmin</a:t>
            </a:r>
            <a:r>
              <a:rPr lang="en-US" sz="1600" dirty="0">
                <a:latin typeface="Times New Roman" pitchFamily="18" charset="0"/>
                <a:cs typeface="Times New Roman" pitchFamily="18" charset="0"/>
              </a:rPr>
              <a:t> University]</a:t>
            </a:r>
            <a:endParaRPr lang="en-US" sz="1600" b="1" dirty="0">
              <a:latin typeface="Times New Roman" pitchFamily="18" charset="0"/>
              <a:cs typeface="Times New Roman" pitchFamily="18" charset="0"/>
            </a:endParaRPr>
          </a:p>
          <a:p>
            <a:r>
              <a:rPr lang="en-US" altLang="ja-JP" sz="1600" dirty="0">
                <a:ea typeface="ＭＳ Ｐゴシック" charset="-128"/>
              </a:rPr>
              <a:t>     </a:t>
            </a:r>
            <a:r>
              <a:rPr lang="en-US" altLang="ja-JP" sz="1600" b="1" dirty="0">
                <a:latin typeface="Times New Roman" pitchFamily="18" charset="0"/>
                <a:cs typeface="Times New Roman" pitchFamily="18" charset="0"/>
              </a:rPr>
              <a:t>Address</a:t>
            </a:r>
            <a:r>
              <a:rPr lang="en-US" altLang="ja-JP" sz="1600" dirty="0">
                <a:latin typeface="Times New Roman" pitchFamily="18" charset="0"/>
                <a:cs typeface="Times New Roman" pitchFamily="18" charset="0"/>
              </a:rPr>
              <a:t> : [Seoul, Korea]</a:t>
            </a:r>
          </a:p>
          <a:p>
            <a:r>
              <a:rPr lang="en-US" altLang="ja-JP" sz="1600" dirty="0">
                <a:latin typeface="Times New Roman" pitchFamily="18" charset="0"/>
                <a:cs typeface="Times New Roman" pitchFamily="18" charset="0"/>
              </a:rPr>
              <a:t>     </a:t>
            </a:r>
            <a:r>
              <a:rPr lang="en-US" altLang="ja-JP" sz="1600" b="1" dirty="0">
                <a:latin typeface="Times New Roman" pitchFamily="18" charset="0"/>
                <a:cs typeface="Times New Roman" pitchFamily="18" charset="0"/>
              </a:rPr>
              <a:t>Voice</a:t>
            </a:r>
            <a:r>
              <a:rPr lang="en-US" altLang="ja-JP" sz="1600" dirty="0">
                <a:latin typeface="Times New Roman" pitchFamily="18" charset="0"/>
                <a:cs typeface="Times New Roman" pitchFamily="18" charset="0"/>
              </a:rPr>
              <a:t> : [+82-2-910-5068], E-Mail: [</a:t>
            </a:r>
            <a:r>
              <a:rPr lang="en-US" altLang="ko-KR" sz="1600" dirty="0">
                <a:latin typeface="Times New Roman" pitchFamily="18" charset="0"/>
                <a:cs typeface="Times New Roman" pitchFamily="18" charset="0"/>
              </a:rPr>
              <a:t>yjang@kookmin.ac.kr</a:t>
            </a:r>
            <a:r>
              <a:rPr lang="en-US" altLang="ja-JP" sz="1600" dirty="0">
                <a:latin typeface="Times New Roman" pitchFamily="18" charset="0"/>
                <a:cs typeface="Times New Roman" pitchFamily="18" charset="0"/>
              </a:rPr>
              <a:t>]</a:t>
            </a:r>
          </a:p>
          <a:p>
            <a:r>
              <a:rPr lang="en-US" sz="1600" b="1" dirty="0">
                <a:latin typeface="Times New Roman" pitchFamily="18" charset="0"/>
                <a:ea typeface="ＭＳ Ｐゴシック" charset="-128"/>
                <a:cs typeface="Times New Roman" pitchFamily="18" charset="0"/>
              </a:rPr>
              <a:t>     </a:t>
            </a:r>
            <a:r>
              <a:rPr lang="en-US" sz="1600" b="1" dirty="0">
                <a:latin typeface="Times New Roman" pitchFamily="18" charset="0"/>
                <a:cs typeface="Times New Roman" pitchFamily="18" charset="0"/>
              </a:rPr>
              <a:t>Re :</a:t>
            </a:r>
          </a:p>
          <a:p>
            <a:pPr marL="228600" algn="just">
              <a:spcBef>
                <a:spcPts val="600"/>
              </a:spcBef>
              <a:spcAft>
                <a:spcPts val="600"/>
              </a:spcAft>
            </a:pPr>
            <a:r>
              <a:rPr lang="en-US" sz="1600" b="1" dirty="0">
                <a:latin typeface="Times New Roman" pitchFamily="18" charset="0"/>
                <a:cs typeface="Times New Roman" pitchFamily="18" charset="0"/>
              </a:rPr>
              <a:t>Abstract : </a:t>
            </a:r>
            <a:r>
              <a:rPr lang="en-US" sz="1600" dirty="0">
                <a:latin typeface="Times New Roman" pitchFamily="18" charset="0"/>
                <a:cs typeface="Times New Roman" pitchFamily="18" charset="0"/>
              </a:rPr>
              <a:t>This document </a:t>
            </a:r>
            <a:r>
              <a:rPr lang="en-US" sz="1600" dirty="0" smtClean="0">
                <a:latin typeface="Times New Roman" pitchFamily="18" charset="0"/>
                <a:cs typeface="Times New Roman" pitchFamily="18" charset="0"/>
              </a:rPr>
              <a:t>discusses about the data monitoring depend on neural network technique.</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a:latin typeface="Times New Roman" pitchFamily="18" charset="0"/>
                <a:cs typeface="Times New Roman" pitchFamily="18" charset="0"/>
              </a:rPr>
              <a:t>Purpose : </a:t>
            </a:r>
            <a:r>
              <a:rPr lang="en-US" sz="1600" dirty="0" smtClean="0">
                <a:latin typeface="Times New Roman" pitchFamily="18" charset="0"/>
                <a:cs typeface="Times New Roman" pitchFamily="18" charset="0"/>
              </a:rPr>
              <a:t>To get data from the sensor and detection of LED based on neural network. </a:t>
            </a:r>
            <a:endParaRPr lang="en-US" sz="1600" dirty="0">
              <a:latin typeface="Times New Roman" pitchFamily="18" charset="0"/>
              <a:cs typeface="Times New Roman" pitchFamily="18" charset="0"/>
            </a:endParaRP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a:latin typeface="Times New Roman" pitchFamily="18" charset="0"/>
                <a:cs typeface="Times New Roman" pitchFamily="18" charset="0"/>
              </a:rPr>
              <a:t>Release :</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a:t>
            </a:r>
            <a:r>
              <a:rPr lang="en-US" sz="1600" dirty="0">
                <a:solidFill>
                  <a:schemeClr val="accent1">
                    <a:lumMod val="60000"/>
                    <a:lumOff val="40000"/>
                  </a:schemeClr>
                </a:solidFill>
                <a:latin typeface="Times New Roman" pitchFamily="18" charset="0"/>
                <a:cs typeface="Times New Roman" pitchFamily="18" charset="0"/>
              </a:rPr>
              <a:t>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a:bodyPr>
          <a:lstStyle/>
          <a:p>
            <a:r>
              <a:rPr lang="en-US" sz="3600"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457200" y="1417638"/>
            <a:ext cx="8229600" cy="4800601"/>
          </a:xfrm>
        </p:spPr>
        <p:txBody>
          <a:bodyPr>
            <a:normAutofit lnSpcReduction="10000"/>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In optical camera communication technique, the data is garner from a random source. After processing, modulating the data is transmitted using LED and received from the camera. </a:t>
            </a: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In camera multiple operation is taken place after visualizing the images from the image sensor. Those image are processed in multiple steps for data extraction. </a:t>
            </a: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However, indoor application like home, industries etc. are needed to send the sensor data from the receiver. In replace of the electromagnetic wave, the data transmission in wireless optical channel may be efficient and optimum technique. </a:t>
            </a: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So the main goal of this contribution is to collect data from the sensor and retrieve based on the neural network technique as well as the noise and interference cancellation.</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vert="horz" lIns="91440" tIns="45720" rIns="91440" bIns="45720" rtlCol="0" anchor="ctr">
            <a:noAutofit/>
          </a:bodyPr>
          <a:lstStyle/>
          <a:p>
            <a:r>
              <a:rPr lang="en-US" sz="3600" dirty="0" smtClean="0">
                <a:latin typeface="Times New Roman" panose="02020603050405020304" pitchFamily="18" charset="0"/>
                <a:cs typeface="Times New Roman" panose="02020603050405020304" pitchFamily="18" charset="0"/>
              </a:rPr>
              <a:t>The </a:t>
            </a:r>
            <a:r>
              <a:rPr lang="en-US" sz="3600" dirty="0">
                <a:latin typeface="Times New Roman" panose="02020603050405020304" pitchFamily="18" charset="0"/>
                <a:cs typeface="Times New Roman" panose="02020603050405020304" pitchFamily="18" charset="0"/>
              </a:rPr>
              <a:t>data packet architecture with modulated data bits.</a:t>
            </a:r>
          </a:p>
        </p:txBody>
      </p:sp>
      <p:sp>
        <p:nvSpPr>
          <p:cNvPr id="3" name="Content Placeholder 2"/>
          <p:cNvSpPr>
            <a:spLocks noGrp="1"/>
          </p:cNvSpPr>
          <p:nvPr>
            <p:ph idx="1"/>
          </p:nvPr>
        </p:nvSpPr>
        <p:spPr>
          <a:xfrm>
            <a:off x="457200" y="3475038"/>
            <a:ext cx="8229600" cy="2697162"/>
          </a:xfrm>
        </p:spPr>
        <p:txBody>
          <a:bodyPr vert="horz" lIns="91440" tIns="45720" rIns="91440" bIns="45720" rtlCol="0">
            <a:normAutofit/>
          </a:bodyPr>
          <a:lstStyle/>
          <a:p>
            <a:pPr>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Here, the data packet architecture of the transmitter are contained with the header, footer and data bit. In the data bit the signal is modulated based on the pulse width modulation in two different duty cycles.</a:t>
            </a:r>
          </a:p>
          <a:p>
            <a:pPr>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The decimal and string values are converted into binary form and assigned in the data bits. Finally the data packet is assigned in the LED for data transmission via the wireless optical channel.</a:t>
            </a:r>
            <a:endParaRPr lang="en-US" sz="20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1124529" y="1674566"/>
            <a:ext cx="6894941" cy="1449634"/>
          </a:xfrm>
          <a:prstGeom prst="rect">
            <a:avLst/>
          </a:prstGeom>
        </p:spPr>
      </p:pic>
    </p:spTree>
    <p:extLst>
      <p:ext uri="{BB962C8B-B14F-4D97-AF65-F5344CB8AC3E}">
        <p14:creationId xmlns:p14="http://schemas.microsoft.com/office/powerpoint/2010/main" val="32559060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vert="horz" lIns="91440" tIns="45720" rIns="91440" bIns="45720" rtlCol="0" anchor="ctr">
            <a:normAutofit/>
          </a:bodyPr>
          <a:lstStyle/>
          <a:p>
            <a:r>
              <a:rPr lang="en-US" sz="3600" dirty="0" smtClean="0">
                <a:latin typeface="Times New Roman" panose="02020603050405020304" pitchFamily="18" charset="0"/>
                <a:cs typeface="Times New Roman" panose="02020603050405020304" pitchFamily="18" charset="0"/>
              </a:rPr>
              <a:t>Flow diagram of data reception process</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33400" y="3276600"/>
            <a:ext cx="8153400" cy="3048000"/>
          </a:xfrm>
        </p:spPr>
        <p:txBody>
          <a:bodyPr vert="horz" lIns="91440" tIns="45720" rIns="91440" bIns="45720" rtlCol="0">
            <a:noAutofit/>
          </a:bodyPr>
          <a:lstStyle/>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The individual LED is detected based on the neural network based detection performed using Darknet and OpenCV in python environment. </a:t>
            </a: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On the contrary, the noise cancellation from the reflected surface and the  interference removal from the nearby LED source can be eliminated using region-wise comparison and filtering.</a:t>
            </a: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However</a:t>
            </a:r>
            <a:r>
              <a:rPr lang="en-US" sz="2000" dirty="0">
                <a:latin typeface="Times New Roman" pitchFamily="18" charset="0"/>
                <a:cs typeface="Times New Roman" pitchFamily="18" charset="0"/>
              </a:rPr>
              <a:t>, in mobile condition the deformation of the LED stripe can cause the higher BER and eliminate based on feature matching technique. Finally the data is extracted after recognizing the header and footer.</a:t>
            </a:r>
          </a:p>
        </p:txBody>
      </p:sp>
      <p:pic>
        <p:nvPicPr>
          <p:cNvPr id="4" name="Picture 3"/>
          <p:cNvPicPr>
            <a:picLocks noChangeAspect="1"/>
          </p:cNvPicPr>
          <p:nvPr/>
        </p:nvPicPr>
        <p:blipFill>
          <a:blip r:embed="rId2"/>
          <a:stretch>
            <a:fillRect/>
          </a:stretch>
        </p:blipFill>
        <p:spPr>
          <a:xfrm>
            <a:off x="533400" y="1524000"/>
            <a:ext cx="8201529" cy="1676400"/>
          </a:xfrm>
          <a:prstGeom prst="rect">
            <a:avLst/>
          </a:prstGeom>
        </p:spPr>
      </p:pic>
    </p:spTree>
    <p:extLst>
      <p:ext uri="{BB962C8B-B14F-4D97-AF65-F5344CB8AC3E}">
        <p14:creationId xmlns:p14="http://schemas.microsoft.com/office/powerpoint/2010/main" val="30604830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vert="horz" lIns="91440" tIns="45720" rIns="91440" bIns="45720" rtlCol="0" anchor="ctr">
            <a:normAutofit/>
          </a:bodyPr>
          <a:lstStyle/>
          <a:p>
            <a:r>
              <a:rPr lang="en-US" sz="3600" dirty="0" smtClean="0">
                <a:latin typeface="Times New Roman" panose="02020603050405020304" pitchFamily="18" charset="0"/>
                <a:cs typeface="Times New Roman" panose="02020603050405020304" pitchFamily="18" charset="0"/>
              </a:rPr>
              <a:t>Technical considerations</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417638"/>
            <a:ext cx="8229600" cy="4708525"/>
          </a:xfrm>
        </p:spPr>
        <p:txBody>
          <a:bodyPr vert="horz" lIns="91440" tIns="45720" rIns="91440" bIns="45720" rtlCol="0">
            <a:normAutofit/>
          </a:bodyPr>
          <a:lstStyle/>
          <a:p>
            <a:pPr algn="just">
              <a:lnSpc>
                <a:spcPct val="130000"/>
              </a:lnSpc>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data transmitted to the camera </a:t>
            </a:r>
            <a:r>
              <a:rPr lang="en-US" sz="2000" dirty="0" smtClean="0">
                <a:latin typeface="Times New Roman" panose="02020603050405020304" pitchFamily="18" charset="0"/>
                <a:cs typeface="Times New Roman" panose="02020603050405020304" pitchFamily="18" charset="0"/>
              </a:rPr>
              <a:t>are </a:t>
            </a:r>
            <a:r>
              <a:rPr lang="en-US" sz="2000" dirty="0">
                <a:latin typeface="Times New Roman" panose="02020603050405020304" pitchFamily="18" charset="0"/>
                <a:cs typeface="Times New Roman" panose="02020603050405020304" pitchFamily="18" charset="0"/>
              </a:rPr>
              <a:t>garnered from </a:t>
            </a:r>
            <a:r>
              <a:rPr lang="en-US" sz="2000" dirty="0" smtClean="0">
                <a:latin typeface="Times New Roman" panose="02020603050405020304" pitchFamily="18" charset="0"/>
                <a:cs typeface="Times New Roman" panose="02020603050405020304" pitchFamily="18" charset="0"/>
              </a:rPr>
              <a:t>a sensor </a:t>
            </a:r>
            <a:r>
              <a:rPr lang="en-US" sz="2000" dirty="0">
                <a:latin typeface="Times New Roman" panose="02020603050405020304" pitchFamily="18" charset="0"/>
                <a:cs typeface="Times New Roman" panose="02020603050405020304" pitchFamily="18" charset="0"/>
              </a:rPr>
              <a:t>that continuously collects humidity and temperature data </a:t>
            </a:r>
            <a:r>
              <a:rPr lang="en-US" sz="2000" dirty="0" smtClean="0">
                <a:latin typeface="Times New Roman" panose="02020603050405020304" pitchFamily="18" charset="0"/>
                <a:cs typeface="Times New Roman" panose="02020603050405020304" pitchFamily="18" charset="0"/>
              </a:rPr>
              <a:t>from </a:t>
            </a:r>
            <a:r>
              <a:rPr lang="en-US" sz="2000" dirty="0">
                <a:latin typeface="Times New Roman" panose="02020603050405020304" pitchFamily="18" charset="0"/>
                <a:cs typeface="Times New Roman" panose="02020603050405020304" pitchFamily="18" charset="0"/>
              </a:rPr>
              <a:t>the environment. </a:t>
            </a:r>
            <a:endParaRPr lang="en-US" sz="2000" dirty="0" smtClean="0">
              <a:latin typeface="Times New Roman" panose="02020603050405020304" pitchFamily="18" charset="0"/>
              <a:cs typeface="Times New Roman" panose="02020603050405020304" pitchFamily="18" charset="0"/>
            </a:endParaRPr>
          </a:p>
          <a:p>
            <a:pPr algn="just">
              <a:lnSpc>
                <a:spcPct val="130000"/>
              </a:lnSpc>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PWM </a:t>
            </a:r>
            <a:r>
              <a:rPr lang="en-US" sz="2000" dirty="0">
                <a:latin typeface="Times New Roman" panose="02020603050405020304" pitchFamily="18" charset="0"/>
                <a:cs typeface="Times New Roman" panose="02020603050405020304" pitchFamily="18" charset="0"/>
              </a:rPr>
              <a:t>is </a:t>
            </a:r>
            <a:r>
              <a:rPr lang="en-US" sz="2000" dirty="0" smtClean="0">
                <a:latin typeface="Times New Roman" panose="02020603050405020304" pitchFamily="18" charset="0"/>
                <a:cs typeface="Times New Roman" panose="02020603050405020304" pitchFamily="18" charset="0"/>
              </a:rPr>
              <a:t>used with constant OFF period </a:t>
            </a:r>
            <a:r>
              <a:rPr lang="en-US" sz="2000" dirty="0">
                <a:latin typeface="Times New Roman" panose="02020603050405020304" pitchFamily="18" charset="0"/>
                <a:cs typeface="Times New Roman" panose="02020603050405020304" pitchFamily="18" charset="0"/>
              </a:rPr>
              <a:t>to modulate the </a:t>
            </a:r>
            <a:r>
              <a:rPr lang="en-US" sz="2000" dirty="0" smtClean="0">
                <a:latin typeface="Times New Roman" panose="02020603050405020304" pitchFamily="18" charset="0"/>
                <a:cs typeface="Times New Roman" panose="02020603050405020304" pitchFamily="18" charset="0"/>
              </a:rPr>
              <a:t>LED and </a:t>
            </a:r>
            <a:r>
              <a:rPr lang="en-US" sz="2000" dirty="0">
                <a:latin typeface="Times New Roman" panose="02020603050405020304" pitchFamily="18" charset="0"/>
                <a:cs typeface="Times New Roman" panose="02020603050405020304" pitchFamily="18" charset="0"/>
              </a:rPr>
              <a:t>to achieve ﬂicker-free transmission </a:t>
            </a:r>
            <a:r>
              <a:rPr lang="en-US" sz="2000" dirty="0" smtClean="0">
                <a:latin typeface="Times New Roman" panose="02020603050405020304" pitchFamily="18" charset="0"/>
                <a:cs typeface="Times New Roman" panose="02020603050405020304" pitchFamily="18" charset="0"/>
              </a:rPr>
              <a:t>at </a:t>
            </a:r>
            <a:r>
              <a:rPr lang="en-US" sz="2000" dirty="0">
                <a:latin typeface="Times New Roman" panose="02020603050405020304" pitchFamily="18" charset="0"/>
                <a:cs typeface="Times New Roman" panose="02020603050405020304" pitchFamily="18" charset="0"/>
              </a:rPr>
              <a:t>different frequencies. The scheme is implemented in mobile and static scenarios, and an NN </a:t>
            </a:r>
            <a:r>
              <a:rPr lang="en-US" sz="2000" dirty="0" smtClean="0">
                <a:latin typeface="Times New Roman" panose="02020603050405020304" pitchFamily="18" charset="0"/>
                <a:cs typeface="Times New Roman" panose="02020603050405020304" pitchFamily="18" charset="0"/>
              </a:rPr>
              <a:t>model </a:t>
            </a:r>
            <a:r>
              <a:rPr lang="en-US" sz="2000" dirty="0">
                <a:latin typeface="Times New Roman" panose="02020603050405020304" pitchFamily="18" charset="0"/>
                <a:cs typeface="Times New Roman" panose="02020603050405020304" pitchFamily="18" charset="0"/>
              </a:rPr>
              <a:t>is developed to effectively detect the LED in both conditions. </a:t>
            </a:r>
            <a:endParaRPr lang="en-US" sz="2000" dirty="0" smtClean="0">
              <a:latin typeface="Times New Roman" panose="02020603050405020304" pitchFamily="18" charset="0"/>
              <a:cs typeface="Times New Roman" panose="02020603050405020304" pitchFamily="18" charset="0"/>
            </a:endParaRPr>
          </a:p>
          <a:p>
            <a:pPr algn="just">
              <a:lnSpc>
                <a:spcPct val="130000"/>
              </a:lnSpc>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However</a:t>
            </a:r>
            <a:r>
              <a:rPr lang="en-US" sz="2000" dirty="0">
                <a:latin typeface="Times New Roman" panose="02020603050405020304" pitchFamily="18" charset="0"/>
                <a:cs typeface="Times New Roman" panose="02020603050405020304" pitchFamily="18" charset="0"/>
              </a:rPr>
              <a:t>, a substantial amount of </a:t>
            </a:r>
            <a:r>
              <a:rPr lang="en-US" sz="2000" dirty="0" smtClean="0">
                <a:latin typeface="Times New Roman" panose="02020603050405020304" pitchFamily="18" charset="0"/>
                <a:cs typeface="Times New Roman" panose="02020603050405020304" pitchFamily="18" charset="0"/>
              </a:rPr>
              <a:t>BER is observed in the mobile scenario, which is further improved by employing the NN based on feature </a:t>
            </a:r>
            <a:r>
              <a:rPr lang="en-US" sz="2000" dirty="0">
                <a:latin typeface="Times New Roman" panose="02020603050405020304" pitchFamily="18" charset="0"/>
                <a:cs typeface="Times New Roman" panose="02020603050405020304" pitchFamily="18" charset="0"/>
              </a:rPr>
              <a:t>matching. A method based on region-wise comparison and an existing method is also employed </a:t>
            </a:r>
            <a:r>
              <a:rPr lang="en-US" sz="2000" dirty="0" smtClean="0">
                <a:latin typeface="Times New Roman" panose="02020603050405020304" pitchFamily="18" charset="0"/>
                <a:cs typeface="Times New Roman" panose="02020603050405020304" pitchFamily="18" charset="0"/>
              </a:rPr>
              <a:t>to </a:t>
            </a:r>
            <a:r>
              <a:rPr lang="en-US" sz="2000" dirty="0">
                <a:latin typeface="Times New Roman" panose="02020603050405020304" pitchFamily="18" charset="0"/>
                <a:cs typeface="Times New Roman" panose="02020603050405020304" pitchFamily="18" charset="0"/>
              </a:rPr>
              <a:t>mitigate the interference and noise generated from the neighboring light sources, respectively. </a:t>
            </a:r>
          </a:p>
        </p:txBody>
      </p:sp>
    </p:spTree>
    <p:extLst>
      <p:ext uri="{BB962C8B-B14F-4D97-AF65-F5344CB8AC3E}">
        <p14:creationId xmlns:p14="http://schemas.microsoft.com/office/powerpoint/2010/main" val="3914562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16574</TotalTime>
  <Words>555</Words>
  <Application>Microsoft Office PowerPoint</Application>
  <PresentationFormat>On-screen Show (4:3)</PresentationFormat>
  <Paragraphs>34</Paragraphs>
  <Slides>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맑은 고딕</vt:lpstr>
      <vt:lpstr>ＭＳ Ｐゴシック</vt:lpstr>
      <vt:lpstr>Arial</vt:lpstr>
      <vt:lpstr>Calibri</vt:lpstr>
      <vt:lpstr>Times New Roman</vt:lpstr>
      <vt:lpstr>Wingdings</vt:lpstr>
      <vt:lpstr>Office Theme</vt:lpstr>
      <vt:lpstr>PowerPoint Presentation</vt:lpstr>
      <vt:lpstr>Introduction</vt:lpstr>
      <vt:lpstr>The data packet architecture with modulated data bits.</vt:lpstr>
      <vt:lpstr>Flow diagram of data reception process</vt:lpstr>
      <vt:lpstr>Technical considerations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Faisal Ahmed</cp:lastModifiedBy>
  <cp:revision>357</cp:revision>
  <cp:lastPrinted>2017-05-07T15:48:38Z</cp:lastPrinted>
  <dcterms:created xsi:type="dcterms:W3CDTF">2010-05-15T17:50:32Z</dcterms:created>
  <dcterms:modified xsi:type="dcterms:W3CDTF">2020-09-17T07:14:31Z</dcterms:modified>
</cp:coreProperties>
</file>