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1"/>
  </p:notesMasterIdLst>
  <p:handoutMasterIdLst>
    <p:handoutMasterId r:id="rId32"/>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0" r:id="rId16"/>
    <p:sldId id="982" r:id="rId17"/>
    <p:sldId id="981" r:id="rId18"/>
    <p:sldId id="988" r:id="rId19"/>
    <p:sldId id="984" r:id="rId20"/>
    <p:sldId id="989" r:id="rId21"/>
    <p:sldId id="256" r:id="rId22"/>
    <p:sldId id="965" r:id="rId23"/>
    <p:sldId id="314" r:id="rId24"/>
    <p:sldId id="985" r:id="rId25"/>
    <p:sldId id="983" r:id="rId26"/>
    <p:sldId id="964" r:id="rId27"/>
    <p:sldId id="966" r:id="rId28"/>
    <p:sldId id="967" r:id="rId29"/>
    <p:sldId id="980" r:id="rId3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30" d="100"/>
          <a:sy n="130" d="100"/>
        </p:scale>
        <p:origin x="156" y="11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September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September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September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September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August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August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doc.:IEEE802.15-20-0256r1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0/15-20-0182-03-016t-system-requirements-document-srd-outline-for-16t.docx" TargetMode="External"/><Relationship Id="rId2" Type="http://schemas.openxmlformats.org/officeDocument/2006/relationships/hyperlink" Target="https://mentor.ieee.org/802.15/dcn/20/15-20-0269-00-016t-peer-to-peer-use-cases.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60-00-016t-tg16t-mobility-requirements-for-railroad-applica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2-016t-system-requirements-document-srd-outline-for-16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9776112@epri.webex.com" TargetMode="External"/><Relationship Id="rId2" Type="http://schemas.openxmlformats.org/officeDocument/2006/relationships/hyperlink" Target="https://epri.webex.com/epri/j.php?MTID=m812cea226ec1a6add7ccda23da90cf9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c8d525096e1ba715586079054580645c" TargetMode="External"/><Relationship Id="rId4" Type="http://schemas.openxmlformats.org/officeDocument/2006/relationships/hyperlink" Target="https://epri.webex.com/epri/j.php?MTID=m197c8675f9581f369cf1b997bc2adea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September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September Interim Teleconference – Sept 17,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2020-09-16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August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Telecon</a:t>
            </a:r>
          </a:p>
        </p:txBody>
      </p:sp>
      <p:graphicFrame>
        <p:nvGraphicFramePr>
          <p:cNvPr id="7" name="Content Placeholder 6">
            <a:extLst>
              <a:ext uri="{FF2B5EF4-FFF2-40B4-BE49-F238E27FC236}">
                <a16:creationId xmlns:a16="http://schemas.microsoft.com/office/drawing/2014/main" id="{548F3257-A9FB-4A05-B6F5-9DE963523ACC}"/>
              </a:ext>
            </a:extLst>
          </p:cNvPr>
          <p:cNvGraphicFramePr>
            <a:graphicFrameLocks noGrp="1"/>
          </p:cNvGraphicFramePr>
          <p:nvPr>
            <p:ph idx="1"/>
            <p:extLst>
              <p:ext uri="{D42A27DB-BD31-4B8C-83A1-F6EECF244321}">
                <p14:modId xmlns:p14="http://schemas.microsoft.com/office/powerpoint/2010/main" val="3611724226"/>
              </p:ext>
            </p:extLst>
          </p:nvPr>
        </p:nvGraphicFramePr>
        <p:xfrm>
          <a:off x="1219200" y="1295401"/>
          <a:ext cx="10439397" cy="4881564"/>
        </p:xfrm>
        <a:graphic>
          <a:graphicData uri="http://schemas.openxmlformats.org/drawingml/2006/table">
            <a:tbl>
              <a:tblPr/>
              <a:tblGrid>
                <a:gridCol w="1159933">
                  <a:extLst>
                    <a:ext uri="{9D8B030D-6E8A-4147-A177-3AD203B41FA5}">
                      <a16:colId xmlns:a16="http://schemas.microsoft.com/office/drawing/2014/main" val="2297743968"/>
                    </a:ext>
                  </a:extLst>
                </a:gridCol>
                <a:gridCol w="1159933">
                  <a:extLst>
                    <a:ext uri="{9D8B030D-6E8A-4147-A177-3AD203B41FA5}">
                      <a16:colId xmlns:a16="http://schemas.microsoft.com/office/drawing/2014/main" val="3374780847"/>
                    </a:ext>
                  </a:extLst>
                </a:gridCol>
                <a:gridCol w="1159933">
                  <a:extLst>
                    <a:ext uri="{9D8B030D-6E8A-4147-A177-3AD203B41FA5}">
                      <a16:colId xmlns:a16="http://schemas.microsoft.com/office/drawing/2014/main" val="4177082225"/>
                    </a:ext>
                  </a:extLst>
                </a:gridCol>
                <a:gridCol w="1159933">
                  <a:extLst>
                    <a:ext uri="{9D8B030D-6E8A-4147-A177-3AD203B41FA5}">
                      <a16:colId xmlns:a16="http://schemas.microsoft.com/office/drawing/2014/main" val="2245265990"/>
                    </a:ext>
                  </a:extLst>
                </a:gridCol>
                <a:gridCol w="1159933">
                  <a:extLst>
                    <a:ext uri="{9D8B030D-6E8A-4147-A177-3AD203B41FA5}">
                      <a16:colId xmlns:a16="http://schemas.microsoft.com/office/drawing/2014/main" val="1291147769"/>
                    </a:ext>
                  </a:extLst>
                </a:gridCol>
                <a:gridCol w="1159933">
                  <a:extLst>
                    <a:ext uri="{9D8B030D-6E8A-4147-A177-3AD203B41FA5}">
                      <a16:colId xmlns:a16="http://schemas.microsoft.com/office/drawing/2014/main" val="3894252219"/>
                    </a:ext>
                  </a:extLst>
                </a:gridCol>
                <a:gridCol w="1159933">
                  <a:extLst>
                    <a:ext uri="{9D8B030D-6E8A-4147-A177-3AD203B41FA5}">
                      <a16:colId xmlns:a16="http://schemas.microsoft.com/office/drawing/2014/main" val="39458733"/>
                    </a:ext>
                  </a:extLst>
                </a:gridCol>
                <a:gridCol w="1159933">
                  <a:extLst>
                    <a:ext uri="{9D8B030D-6E8A-4147-A177-3AD203B41FA5}">
                      <a16:colId xmlns:a16="http://schemas.microsoft.com/office/drawing/2014/main" val="1169751767"/>
                    </a:ext>
                  </a:extLst>
                </a:gridCol>
                <a:gridCol w="1159933">
                  <a:extLst>
                    <a:ext uri="{9D8B030D-6E8A-4147-A177-3AD203B41FA5}">
                      <a16:colId xmlns:a16="http://schemas.microsoft.com/office/drawing/2014/main" val="358030847"/>
                    </a:ext>
                  </a:extLst>
                </a:gridCol>
              </a:tblGrid>
              <a:tr h="1301750">
                <a:tc>
                  <a:txBody>
                    <a:bodyPr/>
                    <a:lstStyle/>
                    <a:p>
                      <a:r>
                        <a:rPr lang="en-US" sz="1400" dirty="0"/>
                        <a:t>17-Sep-2020 ET</a:t>
                      </a:r>
                    </a:p>
                  </a:txBody>
                  <a:tcPr marL="72522" marR="72522" marT="36261" marB="36261" anchor="ctr">
                    <a:lnL>
                      <a:noFill/>
                    </a:lnL>
                    <a:lnR>
                      <a:noFill/>
                    </a:lnR>
                    <a:lnT>
                      <a:noFill/>
                    </a:lnT>
                    <a:lnB>
                      <a:noFill/>
                    </a:lnB>
                  </a:tcPr>
                </a:tc>
                <a:tc>
                  <a:txBody>
                    <a:bodyPr/>
                    <a:lstStyle/>
                    <a:p>
                      <a:r>
                        <a:rPr lang="en-US" sz="1400"/>
                        <a:t>2020</a:t>
                      </a:r>
                    </a:p>
                  </a:txBody>
                  <a:tcPr marL="72522" marR="72522" marT="36261" marB="36261" anchor="ctr">
                    <a:lnL>
                      <a:noFill/>
                    </a:lnL>
                    <a:lnR>
                      <a:noFill/>
                    </a:lnR>
                    <a:lnT>
                      <a:noFill/>
                    </a:lnT>
                    <a:lnB>
                      <a:noFill/>
                    </a:lnB>
                  </a:tcPr>
                </a:tc>
                <a:tc>
                  <a:txBody>
                    <a:bodyPr/>
                    <a:lstStyle/>
                    <a:p>
                      <a:r>
                        <a:rPr lang="en-US" sz="1400"/>
                        <a:t>269</a:t>
                      </a:r>
                    </a:p>
                  </a:txBody>
                  <a:tcPr marL="72522" marR="72522" marT="36261" marB="36261" anchor="ctr">
                    <a:lnL>
                      <a:noFill/>
                    </a:lnL>
                    <a:lnR>
                      <a:noFill/>
                    </a:lnR>
                    <a:lnT>
                      <a:noFill/>
                    </a:lnT>
                    <a:lnB>
                      <a:noFill/>
                    </a:lnB>
                  </a:tcPr>
                </a:tc>
                <a:tc>
                  <a:txBody>
                    <a:bodyPr/>
                    <a:lstStyle/>
                    <a:p>
                      <a:r>
                        <a:rPr lang="en-US" sz="1400"/>
                        <a:t>0</a:t>
                      </a:r>
                    </a:p>
                  </a:txBody>
                  <a:tcPr marL="72522" marR="72522" marT="36261" marB="36261" anchor="ctr">
                    <a:lnL>
                      <a:noFill/>
                    </a:lnL>
                    <a:lnR>
                      <a:noFill/>
                    </a:lnR>
                    <a:lnT>
                      <a:noFill/>
                    </a:lnT>
                    <a:lnB>
                      <a:noFill/>
                    </a:lnB>
                  </a:tcPr>
                </a:tc>
                <a:tc>
                  <a:txBody>
                    <a:bodyPr/>
                    <a:lstStyle/>
                    <a:p>
                      <a:r>
                        <a:rPr lang="en-US" sz="1400"/>
                        <a:t>TG16t</a:t>
                      </a:r>
                    </a:p>
                  </a:txBody>
                  <a:tcPr marL="72522" marR="72522" marT="36261" marB="36261" anchor="ctr">
                    <a:lnL>
                      <a:noFill/>
                    </a:lnL>
                    <a:lnR>
                      <a:noFill/>
                    </a:lnR>
                    <a:lnT>
                      <a:noFill/>
                    </a:lnT>
                    <a:lnB>
                      <a:noFill/>
                    </a:lnB>
                  </a:tcPr>
                </a:tc>
                <a:tc>
                  <a:txBody>
                    <a:bodyPr/>
                    <a:lstStyle/>
                    <a:p>
                      <a:r>
                        <a:rPr lang="en-US" sz="1400"/>
                        <a:t>Peer to Peer Use Cases</a:t>
                      </a:r>
                    </a:p>
                  </a:txBody>
                  <a:tcPr marL="72522" marR="72522" marT="36261" marB="36261" anchor="ctr">
                    <a:lnL>
                      <a:noFill/>
                    </a:lnL>
                    <a:lnR>
                      <a:noFill/>
                    </a:lnR>
                    <a:lnT>
                      <a:noFill/>
                    </a:lnT>
                    <a:lnB>
                      <a:noFill/>
                    </a:lnB>
                  </a:tcPr>
                </a:tc>
                <a:tc>
                  <a:txBody>
                    <a:bodyPr/>
                    <a:lstStyle/>
                    <a:p>
                      <a:r>
                        <a:rPr lang="en-US" sz="1400"/>
                        <a:t>Royce Connerley (Union Pacific Railroad)</a:t>
                      </a:r>
                    </a:p>
                  </a:txBody>
                  <a:tcPr marL="72522" marR="72522" marT="36261" marB="36261" anchor="ctr">
                    <a:lnL>
                      <a:noFill/>
                    </a:lnL>
                    <a:lnR>
                      <a:noFill/>
                    </a:lnR>
                    <a:lnT>
                      <a:noFill/>
                    </a:lnT>
                    <a:lnB>
                      <a:noFill/>
                    </a:lnB>
                  </a:tcPr>
                </a:tc>
                <a:tc>
                  <a:txBody>
                    <a:bodyPr/>
                    <a:lstStyle/>
                    <a:p>
                      <a:r>
                        <a:rPr lang="en-US" sz="1400"/>
                        <a:t>17-Sep-2020 13:23:35 ET</a:t>
                      </a:r>
                    </a:p>
                  </a:txBody>
                  <a:tcPr marL="72522" marR="72522" marT="36261" marB="36261" anchor="ctr">
                    <a:lnL>
                      <a:noFill/>
                    </a:lnL>
                    <a:lnR>
                      <a:noFill/>
                    </a:lnR>
                    <a:lnT>
                      <a:noFill/>
                    </a:lnT>
                    <a:lnB>
                      <a:noFill/>
                    </a:lnB>
                  </a:tcPr>
                </a:tc>
                <a:tc>
                  <a:txBody>
                    <a:bodyPr/>
                    <a:lstStyle/>
                    <a:p>
                      <a:r>
                        <a:rPr lang="en-US" sz="1400">
                          <a:hlinkClick r:id="rId2"/>
                        </a:rPr>
                        <a:t>Download</a:t>
                      </a:r>
                      <a:endParaRPr lang="en-US" sz="1400"/>
                    </a:p>
                  </a:txBody>
                  <a:tcPr marL="72522" marR="72522" marT="36261" marB="36261" anchor="ctr">
                    <a:lnL>
                      <a:noFill/>
                    </a:lnL>
                    <a:lnR>
                      <a:noFill/>
                    </a:lnR>
                    <a:lnT>
                      <a:noFill/>
                    </a:lnT>
                    <a:lnB>
                      <a:noFill/>
                    </a:lnB>
                  </a:tcPr>
                </a:tc>
                <a:extLst>
                  <a:ext uri="{0D108BD9-81ED-4DB2-BD59-A6C34878D82A}">
                    <a16:rowId xmlns:a16="http://schemas.microsoft.com/office/drawing/2014/main" val="1463048416"/>
                  </a:ext>
                </a:extLst>
              </a:tr>
              <a:tr h="1789907">
                <a:tc>
                  <a:txBody>
                    <a:bodyPr/>
                    <a:lstStyle/>
                    <a:p>
                      <a:r>
                        <a:rPr lang="en-US" sz="1400"/>
                        <a:t>17-Sep-2020 ET</a:t>
                      </a:r>
                    </a:p>
                  </a:txBody>
                  <a:tcPr marL="72522" marR="72522" marT="36261" marB="36261" anchor="ctr">
                    <a:lnL>
                      <a:noFill/>
                    </a:lnL>
                    <a:lnR>
                      <a:noFill/>
                    </a:lnR>
                    <a:lnT>
                      <a:noFill/>
                    </a:lnT>
                    <a:lnB>
                      <a:noFill/>
                    </a:lnB>
                  </a:tcPr>
                </a:tc>
                <a:tc>
                  <a:txBody>
                    <a:bodyPr/>
                    <a:lstStyle/>
                    <a:p>
                      <a:r>
                        <a:rPr lang="en-US" sz="1400"/>
                        <a:t>2020</a:t>
                      </a:r>
                    </a:p>
                  </a:txBody>
                  <a:tcPr marL="72522" marR="72522" marT="36261" marB="36261" anchor="ctr">
                    <a:lnL>
                      <a:noFill/>
                    </a:lnL>
                    <a:lnR>
                      <a:noFill/>
                    </a:lnR>
                    <a:lnT>
                      <a:noFill/>
                    </a:lnT>
                    <a:lnB>
                      <a:noFill/>
                    </a:lnB>
                  </a:tcPr>
                </a:tc>
                <a:tc>
                  <a:txBody>
                    <a:bodyPr/>
                    <a:lstStyle/>
                    <a:p>
                      <a:r>
                        <a:rPr lang="en-US" sz="1400"/>
                        <a:t>182</a:t>
                      </a:r>
                    </a:p>
                  </a:txBody>
                  <a:tcPr marL="72522" marR="72522" marT="36261" marB="36261" anchor="ctr">
                    <a:lnL>
                      <a:noFill/>
                    </a:lnL>
                    <a:lnR>
                      <a:noFill/>
                    </a:lnR>
                    <a:lnT>
                      <a:noFill/>
                    </a:lnT>
                    <a:lnB>
                      <a:noFill/>
                    </a:lnB>
                  </a:tcPr>
                </a:tc>
                <a:tc>
                  <a:txBody>
                    <a:bodyPr/>
                    <a:lstStyle/>
                    <a:p>
                      <a:r>
                        <a:rPr lang="en-US" sz="1400"/>
                        <a:t>3</a:t>
                      </a:r>
                    </a:p>
                  </a:txBody>
                  <a:tcPr marL="72522" marR="72522" marT="36261" marB="36261" anchor="ctr">
                    <a:lnL>
                      <a:noFill/>
                    </a:lnL>
                    <a:lnR>
                      <a:noFill/>
                    </a:lnR>
                    <a:lnT>
                      <a:noFill/>
                    </a:lnT>
                    <a:lnB>
                      <a:noFill/>
                    </a:lnB>
                  </a:tcPr>
                </a:tc>
                <a:tc>
                  <a:txBody>
                    <a:bodyPr/>
                    <a:lstStyle/>
                    <a:p>
                      <a:r>
                        <a:rPr lang="en-US" sz="1400"/>
                        <a:t>TG16t</a:t>
                      </a:r>
                    </a:p>
                  </a:txBody>
                  <a:tcPr marL="72522" marR="72522" marT="36261" marB="36261" anchor="ctr">
                    <a:lnL>
                      <a:noFill/>
                    </a:lnL>
                    <a:lnR>
                      <a:noFill/>
                    </a:lnR>
                    <a:lnT>
                      <a:noFill/>
                    </a:lnT>
                    <a:lnB>
                      <a:noFill/>
                    </a:lnB>
                  </a:tcPr>
                </a:tc>
                <a:tc>
                  <a:txBody>
                    <a:bodyPr/>
                    <a:lstStyle/>
                    <a:p>
                      <a:r>
                        <a:rPr lang="en-US" sz="1400"/>
                        <a:t>System Requirements Document (SRD) outline for 16t</a:t>
                      </a:r>
                    </a:p>
                  </a:txBody>
                  <a:tcPr marL="72522" marR="72522" marT="36261" marB="36261" anchor="ctr">
                    <a:lnL>
                      <a:noFill/>
                    </a:lnL>
                    <a:lnR>
                      <a:noFill/>
                    </a:lnR>
                    <a:lnT>
                      <a:noFill/>
                    </a:lnT>
                    <a:lnB>
                      <a:noFill/>
                    </a:lnB>
                  </a:tcPr>
                </a:tc>
                <a:tc>
                  <a:txBody>
                    <a:bodyPr/>
                    <a:lstStyle/>
                    <a:p>
                      <a:r>
                        <a:rPr lang="en-US" sz="1400"/>
                        <a:t>Menashe Shahar (Ondas)</a:t>
                      </a:r>
                    </a:p>
                  </a:txBody>
                  <a:tcPr marL="72522" marR="72522" marT="36261" marB="36261" anchor="ctr">
                    <a:lnL>
                      <a:noFill/>
                    </a:lnL>
                    <a:lnR>
                      <a:noFill/>
                    </a:lnR>
                    <a:lnT>
                      <a:noFill/>
                    </a:lnT>
                    <a:lnB>
                      <a:noFill/>
                    </a:lnB>
                  </a:tcPr>
                </a:tc>
                <a:tc>
                  <a:txBody>
                    <a:bodyPr/>
                    <a:lstStyle/>
                    <a:p>
                      <a:r>
                        <a:rPr lang="en-US" sz="1400"/>
                        <a:t>17-Sep-2020 13:07:40 ET</a:t>
                      </a:r>
                    </a:p>
                  </a:txBody>
                  <a:tcPr marL="72522" marR="72522" marT="36261" marB="36261" anchor="ctr">
                    <a:lnL>
                      <a:noFill/>
                    </a:lnL>
                    <a:lnR>
                      <a:noFill/>
                    </a:lnR>
                    <a:lnT>
                      <a:noFill/>
                    </a:lnT>
                    <a:lnB>
                      <a:noFill/>
                    </a:lnB>
                  </a:tcPr>
                </a:tc>
                <a:tc>
                  <a:txBody>
                    <a:bodyPr/>
                    <a:lstStyle/>
                    <a:p>
                      <a:r>
                        <a:rPr lang="en-US" sz="1400">
                          <a:hlinkClick r:id="rId3"/>
                        </a:rPr>
                        <a:t>Download</a:t>
                      </a:r>
                      <a:endParaRPr lang="en-US" sz="1400"/>
                    </a:p>
                  </a:txBody>
                  <a:tcPr marL="72522" marR="72522" marT="36261" marB="36261" anchor="ctr">
                    <a:lnL>
                      <a:noFill/>
                    </a:lnL>
                    <a:lnR>
                      <a:noFill/>
                    </a:lnR>
                    <a:lnT>
                      <a:noFill/>
                    </a:lnT>
                    <a:lnB>
                      <a:noFill/>
                    </a:lnB>
                  </a:tcPr>
                </a:tc>
                <a:extLst>
                  <a:ext uri="{0D108BD9-81ED-4DB2-BD59-A6C34878D82A}">
                    <a16:rowId xmlns:a16="http://schemas.microsoft.com/office/drawing/2014/main" val="1262040844"/>
                  </a:ext>
                </a:extLst>
              </a:tr>
              <a:tr h="1789907">
                <a:tc>
                  <a:txBody>
                    <a:bodyPr/>
                    <a:lstStyle/>
                    <a:p>
                      <a:r>
                        <a:rPr lang="en-US" sz="1400"/>
                        <a:t>16-Sep-2020 ET</a:t>
                      </a:r>
                    </a:p>
                  </a:txBody>
                  <a:tcPr marL="72522" marR="72522" marT="36261" marB="36261" anchor="ctr">
                    <a:lnL>
                      <a:noFill/>
                    </a:lnL>
                    <a:lnR>
                      <a:noFill/>
                    </a:lnR>
                    <a:lnT>
                      <a:noFill/>
                    </a:lnT>
                    <a:lnB>
                      <a:noFill/>
                    </a:lnB>
                  </a:tcPr>
                </a:tc>
                <a:tc>
                  <a:txBody>
                    <a:bodyPr/>
                    <a:lstStyle/>
                    <a:p>
                      <a:r>
                        <a:rPr lang="en-US" sz="1400"/>
                        <a:t>2020</a:t>
                      </a:r>
                    </a:p>
                  </a:txBody>
                  <a:tcPr marL="72522" marR="72522" marT="36261" marB="36261" anchor="ctr">
                    <a:lnL>
                      <a:noFill/>
                    </a:lnL>
                    <a:lnR>
                      <a:noFill/>
                    </a:lnR>
                    <a:lnT>
                      <a:noFill/>
                    </a:lnT>
                    <a:lnB>
                      <a:noFill/>
                    </a:lnB>
                  </a:tcPr>
                </a:tc>
                <a:tc>
                  <a:txBody>
                    <a:bodyPr/>
                    <a:lstStyle/>
                    <a:p>
                      <a:r>
                        <a:rPr lang="en-US" sz="1400"/>
                        <a:t>260</a:t>
                      </a:r>
                    </a:p>
                  </a:txBody>
                  <a:tcPr marL="72522" marR="72522" marT="36261" marB="36261" anchor="ctr">
                    <a:lnL>
                      <a:noFill/>
                    </a:lnL>
                    <a:lnR>
                      <a:noFill/>
                    </a:lnR>
                    <a:lnT>
                      <a:noFill/>
                    </a:lnT>
                    <a:lnB>
                      <a:noFill/>
                    </a:lnB>
                  </a:tcPr>
                </a:tc>
                <a:tc>
                  <a:txBody>
                    <a:bodyPr/>
                    <a:lstStyle/>
                    <a:p>
                      <a:r>
                        <a:rPr lang="en-US" sz="1400"/>
                        <a:t>0</a:t>
                      </a:r>
                    </a:p>
                  </a:txBody>
                  <a:tcPr marL="72522" marR="72522" marT="36261" marB="36261" anchor="ctr">
                    <a:lnL>
                      <a:noFill/>
                    </a:lnL>
                    <a:lnR>
                      <a:noFill/>
                    </a:lnR>
                    <a:lnT>
                      <a:noFill/>
                    </a:lnT>
                    <a:lnB>
                      <a:noFill/>
                    </a:lnB>
                  </a:tcPr>
                </a:tc>
                <a:tc>
                  <a:txBody>
                    <a:bodyPr/>
                    <a:lstStyle/>
                    <a:p>
                      <a:r>
                        <a:rPr lang="en-US" sz="1400"/>
                        <a:t>TG16t</a:t>
                      </a:r>
                    </a:p>
                  </a:txBody>
                  <a:tcPr marL="72522" marR="72522" marT="36261" marB="36261" anchor="ctr">
                    <a:lnL>
                      <a:noFill/>
                    </a:lnL>
                    <a:lnR>
                      <a:noFill/>
                    </a:lnR>
                    <a:lnT>
                      <a:noFill/>
                    </a:lnT>
                    <a:lnB>
                      <a:noFill/>
                    </a:lnB>
                  </a:tcPr>
                </a:tc>
                <a:tc>
                  <a:txBody>
                    <a:bodyPr/>
                    <a:lstStyle/>
                    <a:p>
                      <a:r>
                        <a:rPr lang="en-US" sz="1400"/>
                        <a:t>TG16t Mobility Requirements for Railroad Applications</a:t>
                      </a:r>
                    </a:p>
                  </a:txBody>
                  <a:tcPr marL="72522" marR="72522" marT="36261" marB="36261" anchor="ctr">
                    <a:lnL>
                      <a:noFill/>
                    </a:lnL>
                    <a:lnR>
                      <a:noFill/>
                    </a:lnR>
                    <a:lnT>
                      <a:noFill/>
                    </a:lnT>
                    <a:lnB>
                      <a:noFill/>
                    </a:lnB>
                  </a:tcPr>
                </a:tc>
                <a:tc>
                  <a:txBody>
                    <a:bodyPr/>
                    <a:lstStyle/>
                    <a:p>
                      <a:r>
                        <a:rPr lang="en-US" sz="1400"/>
                        <a:t>Juha Juntunen (Meteorcomm LLC)</a:t>
                      </a:r>
                    </a:p>
                  </a:txBody>
                  <a:tcPr marL="72522" marR="72522" marT="36261" marB="36261" anchor="ctr">
                    <a:lnL>
                      <a:noFill/>
                    </a:lnL>
                    <a:lnR>
                      <a:noFill/>
                    </a:lnR>
                    <a:lnT>
                      <a:noFill/>
                    </a:lnT>
                    <a:lnB>
                      <a:noFill/>
                    </a:lnB>
                  </a:tcPr>
                </a:tc>
                <a:tc>
                  <a:txBody>
                    <a:bodyPr/>
                    <a:lstStyle/>
                    <a:p>
                      <a:r>
                        <a:rPr lang="en-US" sz="1400"/>
                        <a:t>16-Sep-2020 17:22:37 ET</a:t>
                      </a:r>
                    </a:p>
                  </a:txBody>
                  <a:tcPr marL="72522" marR="72522" marT="36261" marB="36261" anchor="ctr">
                    <a:lnL>
                      <a:noFill/>
                    </a:lnL>
                    <a:lnR>
                      <a:noFill/>
                    </a:lnR>
                    <a:lnT>
                      <a:noFill/>
                    </a:lnT>
                    <a:lnB>
                      <a:noFill/>
                    </a:lnB>
                  </a:tcPr>
                </a:tc>
                <a:tc>
                  <a:txBody>
                    <a:bodyPr/>
                    <a:lstStyle/>
                    <a:p>
                      <a:r>
                        <a:rPr lang="en-US" sz="1400" dirty="0">
                          <a:hlinkClick r:id="rId4"/>
                        </a:rPr>
                        <a:t>Download</a:t>
                      </a:r>
                      <a:endParaRPr lang="en-US" sz="1400" dirty="0"/>
                    </a:p>
                  </a:txBody>
                  <a:tcPr marL="72522" marR="72522" marT="36261" marB="36261" anchor="ctr">
                    <a:lnL>
                      <a:noFill/>
                    </a:lnL>
                    <a:lnR>
                      <a:noFill/>
                    </a:lnR>
                    <a:lnT>
                      <a:noFill/>
                    </a:lnT>
                    <a:lnB>
                      <a:noFill/>
                    </a:lnB>
                  </a:tcPr>
                </a:tc>
                <a:extLst>
                  <a:ext uri="{0D108BD9-81ED-4DB2-BD59-A6C34878D82A}">
                    <a16:rowId xmlns:a16="http://schemas.microsoft.com/office/drawing/2014/main" val="1458030313"/>
                  </a:ext>
                </a:extLst>
              </a:tr>
            </a:tbl>
          </a:graphicData>
        </a:graphic>
      </p:graphicFrame>
      <p:sp>
        <p:nvSpPr>
          <p:cNvPr id="4" name="Date Placeholder 3">
            <a:extLst>
              <a:ext uri="{FF2B5EF4-FFF2-40B4-BE49-F238E27FC236}">
                <a16:creationId xmlns:a16="http://schemas.microsoft.com/office/drawing/2014/main" id="{30F8A92C-4DC5-41A1-8C99-5108250CC667}"/>
              </a:ext>
            </a:extLst>
          </p:cNvPr>
          <p:cNvSpPr>
            <a:spLocks noGrp="1"/>
          </p:cNvSpPr>
          <p:nvPr>
            <p:ph type="dt" sz="half" idx="10"/>
          </p:nvPr>
        </p:nvSpPr>
        <p:spPr/>
        <p:txBody>
          <a:bodyPr/>
          <a:lstStyle/>
          <a:p>
            <a:r>
              <a:rPr lang="en-US"/>
              <a:t>August 2020</a:t>
            </a:r>
            <a:endParaRPr lang="en-US" dirty="0"/>
          </a:p>
        </p:txBody>
      </p:sp>
      <p:sp>
        <p:nvSpPr>
          <p:cNvPr id="5" name="Footer Placeholder 4">
            <a:extLst>
              <a:ext uri="{FF2B5EF4-FFF2-40B4-BE49-F238E27FC236}">
                <a16:creationId xmlns:a16="http://schemas.microsoft.com/office/drawing/2014/main" id="{0DBE7FD9-8847-4FB0-8CF7-82AE83CE6CE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4BA2BAD-AC93-4075-AF24-67FFDC096CC4}"/>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Review of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92500" lnSpcReduction="10000"/>
          </a:bodyPr>
          <a:lstStyle/>
          <a:p>
            <a:r>
              <a:rPr lang="en-US" dirty="0"/>
              <a:t>Frequency Band Layout Document</a:t>
            </a:r>
          </a:p>
          <a:p>
            <a:pPr lvl="1"/>
            <a:r>
              <a:rPr lang="en-US" dirty="0"/>
              <a:t>Final (?) version uploaded after August call - </a:t>
            </a:r>
            <a:r>
              <a:rPr lang="en-US" dirty="0">
                <a:hlinkClick r:id="rId2"/>
              </a:rPr>
              <a:t>IEEE802.15-20-0055r4</a:t>
            </a:r>
            <a:endParaRPr lang="en-US" dirty="0"/>
          </a:p>
          <a:p>
            <a:pPr lvl="1"/>
            <a:endParaRPr lang="en-US" dirty="0"/>
          </a:p>
          <a:p>
            <a:r>
              <a:rPr lang="en-US" dirty="0"/>
              <a:t>Consider this as final version as baseline for SRD. </a:t>
            </a:r>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next call (hopefully approve and finalize Use Case</a:t>
            </a:r>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74327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62500" lnSpcReduction="20000"/>
          </a:bodyPr>
          <a:lstStyle/>
          <a:p>
            <a:r>
              <a:rPr lang="en-US" dirty="0"/>
              <a:t>Call for contributions for the System Requirements Document</a:t>
            </a:r>
          </a:p>
          <a:p>
            <a:pPr lvl="1"/>
            <a:r>
              <a:rPr lang="en-US" dirty="0"/>
              <a:t>Remains open since July</a:t>
            </a:r>
          </a:p>
          <a:p>
            <a:pPr lvl="1"/>
            <a:r>
              <a:rPr lang="en-US" dirty="0"/>
              <a:t>Uploaded as </a:t>
            </a:r>
            <a:r>
              <a:rPr lang="en-US" dirty="0">
                <a:hlinkClick r:id="rId2"/>
              </a:rPr>
              <a:t>IEEE802.15-20-0079r3</a:t>
            </a:r>
            <a:endParaRPr lang="en-US" dirty="0"/>
          </a:p>
          <a:p>
            <a:endParaRPr lang="en-US" dirty="0"/>
          </a:p>
          <a:p>
            <a:r>
              <a:rPr lang="en-US" dirty="0"/>
              <a:t>Menashe contribution 182r3.</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r>
              <a:rPr lang="en-US" dirty="0"/>
              <a:t>Create an outline for draft SRD</a:t>
            </a:r>
          </a:p>
          <a:p>
            <a:pPr lvl="1"/>
            <a:r>
              <a:rPr lang="en-US" dirty="0"/>
              <a:t>Working Document is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3207577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(July)</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925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r>
              <a:rPr lang="en-US" dirty="0"/>
              <a:t>Approved in 802.15 Working Group July Plenary</a:t>
            </a:r>
          </a:p>
          <a:p>
            <a:endParaRPr lang="en-US" dirty="0"/>
          </a:p>
          <a:p>
            <a:r>
              <a:rPr lang="en-US" dirty="0"/>
              <a:t>Pat Kinney – Acting WG Chair – will get it on the EC Agenda for November</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18</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8659" y="2819400"/>
            <a:ext cx="836603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6705600" y="2895600"/>
            <a:ext cx="1828800" cy="22860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725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a:bodyPr>
          <a:lstStyle/>
          <a:p>
            <a:r>
              <a:rPr lang="en-US" dirty="0"/>
              <a:t>Need text contributions for SRD sections. </a:t>
            </a:r>
          </a:p>
          <a:p>
            <a:r>
              <a:rPr lang="en-US" dirty="0"/>
              <a:t>Updated version after August 2020 </a:t>
            </a:r>
            <a:r>
              <a:rPr lang="en-US" dirty="0" err="1"/>
              <a:t>Teleconf</a:t>
            </a:r>
            <a:r>
              <a:rPr lang="en-US" dirty="0"/>
              <a:t> is </a:t>
            </a:r>
            <a:r>
              <a:rPr lang="en-US" dirty="0">
                <a:hlinkClick r:id="rId2"/>
              </a:rPr>
              <a:t>IEEE802.15-20-0182r2</a:t>
            </a:r>
            <a:endParaRPr lang="en-US" dirty="0"/>
          </a:p>
          <a:p>
            <a:pPr marL="457200" lvl="1" indent="0">
              <a:buNone/>
            </a:pPr>
            <a:r>
              <a:rPr lang="en-US" dirty="0"/>
              <a:t> </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pPr lvl="1"/>
            <a:endParaRPr lang="en-US" dirty="0"/>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2534876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pPr marL="0" indent="0">
              <a:buNone/>
            </a:pPr>
            <a:r>
              <a:rPr lang="en-US" u="sng" dirty="0">
                <a:hlinkClick r:id="rId2"/>
              </a:rPr>
              <a:t>Join WebEx meeting</a:t>
            </a:r>
            <a:r>
              <a:rPr lang="en-US" dirty="0"/>
              <a:t>   </a:t>
            </a:r>
            <a:br>
              <a:rPr lang="en-US" dirty="0"/>
            </a:br>
            <a:r>
              <a:rPr lang="en-US" dirty="0" err="1"/>
              <a:t>Meeting</a:t>
            </a:r>
            <a:r>
              <a:rPr lang="en-US" dirty="0"/>
              <a:t> number: 161 977 6112  Meeting password: PRmwjgUa397    </a:t>
            </a:r>
            <a:br>
              <a:rPr lang="en-US" dirty="0"/>
            </a:br>
            <a:br>
              <a:rPr lang="en-US" dirty="0"/>
            </a:br>
            <a:r>
              <a:rPr lang="en-US" dirty="0"/>
              <a:t>Join from a video conferencing system or application</a:t>
            </a:r>
            <a:br>
              <a:rPr lang="en-US" dirty="0"/>
            </a:br>
            <a:r>
              <a:rPr lang="en-US" dirty="0"/>
              <a:t>Dial </a:t>
            </a:r>
            <a:r>
              <a:rPr lang="en-US" u="sng" dirty="0">
                <a:hlinkClick r:id="rId3"/>
              </a:rPr>
              <a:t>1619776112@epri.webex.com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161 977 6112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dirty="0"/>
              <a:t>September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September teleconference?</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912542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August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t>Oct 15	 11am Pacific, 2pm Eastern</a:t>
            </a:r>
          </a:p>
          <a:p>
            <a:r>
              <a:rPr lang="en-US" dirty="0"/>
              <a:t>TBD – consider addition call in this time frame </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52400" y="39624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August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533497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212876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148582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905245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344832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426016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Review of Use Cases: Frequency Band Layout</a:t>
            </a:r>
          </a:p>
          <a:p>
            <a:pPr lvl="1"/>
            <a:r>
              <a:rPr lang="en-US" dirty="0"/>
              <a:t>Update and review of field (Daoud Serang)</a:t>
            </a:r>
          </a:p>
          <a:p>
            <a:r>
              <a:rPr lang="en-US" dirty="0"/>
              <a:t>Development of System Requirements Document (SRD)</a:t>
            </a:r>
          </a:p>
          <a:p>
            <a:pPr lvl="1"/>
            <a:r>
              <a:rPr lang="en-US" dirty="0"/>
              <a:t>Discussion</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September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September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September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dirty="0"/>
              <a:t>September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September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August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7595</TotalTime>
  <Words>3113</Words>
  <Application>Microsoft Office PowerPoint</Application>
  <PresentationFormat>Widescreen</PresentationFormat>
  <Paragraphs>367</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Helvetica</vt:lpstr>
      <vt:lpstr>Times New Roman</vt:lpstr>
      <vt:lpstr>Custom Design</vt:lpstr>
      <vt:lpstr>PowerPoint Presentation</vt:lpstr>
      <vt:lpstr>WebEx</vt:lpstr>
      <vt:lpstr>TG16t Agenda  Sept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Contributions for September Telecon</vt:lpstr>
      <vt:lpstr>Review of Use Cases</vt:lpstr>
      <vt:lpstr>Development of the SRD</vt:lpstr>
      <vt:lpstr>Motion on PAR Modification (July)</vt:lpstr>
      <vt:lpstr>Discussion and development of SRD</vt:lpstr>
      <vt:lpstr>Continuing SRD development</vt:lpstr>
      <vt:lpstr>Revised Project Timeline</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189</cp:revision>
  <cp:lastPrinted>1998-02-10T13:28:06Z</cp:lastPrinted>
  <dcterms:created xsi:type="dcterms:W3CDTF">2020-01-06T16:34:14Z</dcterms:created>
  <dcterms:modified xsi:type="dcterms:W3CDTF">2020-09-17T21:21:50Z</dcterms:modified>
</cp:coreProperties>
</file>