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0"/>
  </p:notesMasterIdLst>
  <p:handoutMasterIdLst>
    <p:handoutMasterId r:id="rId31"/>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82" r:id="rId16"/>
    <p:sldId id="981" r:id="rId17"/>
    <p:sldId id="988" r:id="rId18"/>
    <p:sldId id="984" r:id="rId19"/>
    <p:sldId id="989" r:id="rId20"/>
    <p:sldId id="256" r:id="rId21"/>
    <p:sldId id="965" r:id="rId22"/>
    <p:sldId id="314" r:id="rId23"/>
    <p:sldId id="985" r:id="rId24"/>
    <p:sldId id="983" r:id="rId25"/>
    <p:sldId id="964" r:id="rId26"/>
    <p:sldId id="966" r:id="rId27"/>
    <p:sldId id="967" r:id="rId28"/>
    <p:sldId id="980" r:id="rId2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30" d="100"/>
          <a:sy n="130" d="100"/>
        </p:scale>
        <p:origin x="156" y="114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August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dirty="0"/>
              <a:t>August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dirty="0"/>
              <a:t>August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dirty="0"/>
              <a:t>August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dirty="0"/>
              <a:t>August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dirty="0"/>
              <a:t>August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dirty="0"/>
              <a:t>August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September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doc.:IEEE802.15-20-0255r0</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cn/20/15-20-0079-03-016t-task-group-16t-call-for-contributions.docx" TargetMode="External"/><Relationship Id="rId3" Type="http://schemas.openxmlformats.org/officeDocument/2006/relationships/hyperlink" Target="https://mentor.ieee.org/802.15/dcn/20/15-20-0182-00-016t" TargetMode="External"/><Relationship Id="rId7" Type="http://schemas.openxmlformats.org/officeDocument/2006/relationships/hyperlink" Target="mailto:tim.godfrey@ieee.org"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 TargetMode="External"/><Relationship Id="rId5" Type="http://schemas.openxmlformats.org/officeDocument/2006/relationships/hyperlink" Target="http://grouper.ieee.org/groups/802/15/calendar.html" TargetMode="External"/><Relationship Id="rId4" Type="http://schemas.openxmlformats.org/officeDocument/2006/relationships/hyperlink" Target="http://grouper.ieee.org/groups/802/15/pub/Subscribe.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0/15-20-0213-01-016t-ieee-802-16t-use-cases.xlsx" TargetMode="External"/><Relationship Id="rId2" Type="http://schemas.openxmlformats.org/officeDocument/2006/relationships/hyperlink" Target="https://mentor.ieee.org/802.15/dcn/20/15-20-0055-04-016t-frequency-band-layout.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0/15-20-0182-00-016t-system-requirements-document-srd-outline-for-16t.docx" TargetMode="External"/><Relationship Id="rId2" Type="http://schemas.openxmlformats.org/officeDocument/2006/relationships/hyperlink" Target="https://mentor.ieee.org/802.15/dcn/20/15-20-0079-03-016t-task-group-16t-call-for-contributions.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050-01-016t-propose-high-level-system-requirements.pptx"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0/15-20-0055-03-016t-frequency-band-layout.xlsx" TargetMode="External"/><Relationship Id="rId2" Type="http://schemas.openxmlformats.org/officeDocument/2006/relationships/hyperlink" Target="https://mentor.ieee.org/802.15/dcn/20/15-20-0182-02-016t-system-requirements-document-srd-outline-for-16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619776112@epri.webex.com" TargetMode="External"/><Relationship Id="rId2" Type="http://schemas.openxmlformats.org/officeDocument/2006/relationships/hyperlink" Target="https://epri.webex.com/epri/j.php?MTID=m812cea226ec1a6add7ccda23da90cf99"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c8d525096e1ba715586079054580645c" TargetMode="External"/><Relationship Id="rId4" Type="http://schemas.openxmlformats.org/officeDocument/2006/relationships/hyperlink" Target="https://epri.webex.com/epri/j.php?MTID=m197c8675f9581f369cf1b997bc2adea0"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dirty="0"/>
              <a:t>August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September Interim Teleconference – Sept 17,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2020-09-16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August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July 13,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550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Please use document </a:t>
            </a:r>
            <a:r>
              <a:rPr lang="en-US" dirty="0">
                <a:hlinkClick r:id="rId2"/>
              </a:rPr>
              <a:t>IEEE 802.15-20-0070r0 </a:t>
            </a:r>
            <a:r>
              <a:rPr lang="en-US" dirty="0"/>
              <a:t>as a template to describe your use cases.</a:t>
            </a:r>
          </a:p>
          <a:p>
            <a:pPr lvl="1"/>
            <a:r>
              <a:rPr lang="en-US" dirty="0"/>
              <a:t>Contributions toward the System Requirements Document: Please structure text contributions per the outline posted as </a:t>
            </a:r>
            <a:r>
              <a:rPr lang="en-US" dirty="0">
                <a:hlinkClick r:id="rId3"/>
              </a:rPr>
              <a:t>IEEE 802.15-20-0182r0</a:t>
            </a:r>
            <a:endParaRPr lang="en-US" dirty="0"/>
          </a:p>
          <a:p>
            <a:r>
              <a:rPr lang="en-US" dirty="0"/>
              <a:t> </a:t>
            </a:r>
          </a:p>
          <a:p>
            <a:r>
              <a:rPr lang="en-US" dirty="0"/>
              <a:t>The Task Group is meeting virtually. Meetings and teleconferences are announced on the </a:t>
            </a:r>
            <a:r>
              <a:rPr lang="en-US" u="sng" dirty="0">
                <a:hlinkClick r:id="rId4"/>
              </a:rPr>
              <a:t>TG16t reflector</a:t>
            </a:r>
            <a:r>
              <a:rPr lang="en-US" dirty="0"/>
              <a:t> and the </a:t>
            </a:r>
            <a:r>
              <a:rPr lang="en-US" u="sng" dirty="0">
                <a:hlinkClick r:id="rId5"/>
              </a:rPr>
              <a:t>802.15 calendar</a:t>
            </a:r>
            <a:r>
              <a:rPr lang="en-US" dirty="0"/>
              <a:t>.</a:t>
            </a:r>
          </a:p>
          <a:p>
            <a:r>
              <a:rPr lang="en-US" dirty="0"/>
              <a:t>This call for contributions will remain open until (at least) the November 2020 electronic plenary meeting. </a:t>
            </a:r>
          </a:p>
          <a:p>
            <a:endParaRPr lang="en-US" dirty="0"/>
          </a:p>
          <a:p>
            <a:r>
              <a:rPr lang="en-US" dirty="0"/>
              <a:t>Documents should be uploaded to </a:t>
            </a:r>
            <a:r>
              <a:rPr lang="en-US" dirty="0">
                <a:hlinkClick r:id="rId6"/>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7"/>
              </a:rPr>
              <a:t>tim.godfrey@ieee.org</a:t>
            </a:r>
            <a:endParaRPr lang="en-US" dirty="0"/>
          </a:p>
          <a:p>
            <a:r>
              <a:rPr lang="en-US" dirty="0"/>
              <a:t>This Call for Contributions is available as document </a:t>
            </a:r>
            <a:r>
              <a:rPr lang="en-US" dirty="0">
                <a:hlinkClick r:id="rId8"/>
              </a:rPr>
              <a:t>IEEE 802.15-20-0079r3</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8"/>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a:bodyPr>
          <a:lstStyle/>
          <a:p>
            <a:r>
              <a:rPr lang="en-US" dirty="0"/>
              <a:t>Review of Use Cases</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a:bodyPr>
          <a:lstStyle/>
          <a:p>
            <a:r>
              <a:rPr lang="en-US" dirty="0"/>
              <a:t>Frequency Band Layout Document</a:t>
            </a:r>
          </a:p>
          <a:p>
            <a:pPr lvl="1"/>
            <a:r>
              <a:rPr lang="en-US" dirty="0"/>
              <a:t>Final (?) version uploaded after August call - </a:t>
            </a:r>
            <a:r>
              <a:rPr lang="en-US" dirty="0">
                <a:hlinkClick r:id="rId2"/>
              </a:rPr>
              <a:t>IEEE802.15-20-0055r4</a:t>
            </a:r>
            <a:endParaRPr lang="en-US" dirty="0"/>
          </a:p>
          <a:p>
            <a:pPr lvl="1"/>
            <a:endParaRPr lang="en-US" dirty="0"/>
          </a:p>
          <a:p>
            <a:r>
              <a:rPr lang="en-US" dirty="0"/>
              <a:t>Consider this as final version as baseline for SRD. </a:t>
            </a:r>
          </a:p>
          <a:p>
            <a:pPr lvl="1"/>
            <a:endParaRPr lang="en-US" dirty="0"/>
          </a:p>
          <a:p>
            <a:r>
              <a:rPr lang="en-US" dirty="0"/>
              <a:t>Merged Use Cases Documents have been captured in document </a:t>
            </a:r>
            <a:r>
              <a:rPr lang="en-US" dirty="0">
                <a:hlinkClick r:id="rId3"/>
              </a:rPr>
              <a:t>IEEE802.15-20-0213r1</a:t>
            </a:r>
            <a:endParaRPr lang="en-US" dirty="0"/>
          </a:p>
          <a:p>
            <a:pPr lvl="1"/>
            <a:endParaRPr lang="en-US" dirty="0"/>
          </a:p>
          <a:p>
            <a:r>
              <a:rPr lang="en-US" dirty="0"/>
              <a:t>Approve 15-20-0213-01-016t-ieee-802-16t-use-cases.xlsx as final</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15</a:t>
            </a:fld>
            <a:endParaRPr lang="en-US"/>
          </a:p>
        </p:txBody>
      </p:sp>
    </p:spTree>
    <p:extLst>
      <p:ext uri="{BB962C8B-B14F-4D97-AF65-F5344CB8AC3E}">
        <p14:creationId xmlns:p14="http://schemas.microsoft.com/office/powerpoint/2010/main" val="3743276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lstStyle/>
          <a:p>
            <a:r>
              <a:rPr lang="en-US" dirty="0"/>
              <a:t>Call for contributions for the System Requirements Document</a:t>
            </a:r>
          </a:p>
          <a:p>
            <a:pPr lvl="1"/>
            <a:r>
              <a:rPr lang="en-US" dirty="0"/>
              <a:t>Remains open since July</a:t>
            </a:r>
          </a:p>
          <a:p>
            <a:pPr lvl="1"/>
            <a:r>
              <a:rPr lang="en-US" dirty="0"/>
              <a:t>Uploaded as </a:t>
            </a:r>
            <a:r>
              <a:rPr lang="en-US" dirty="0">
                <a:hlinkClick r:id="rId2"/>
              </a:rPr>
              <a:t>IEEE802.15-20-0079r3</a:t>
            </a:r>
            <a:endParaRPr lang="en-US" dirty="0"/>
          </a:p>
          <a:p>
            <a:endParaRPr lang="en-US" dirty="0"/>
          </a:p>
          <a:p>
            <a:r>
              <a:rPr lang="en-US" dirty="0"/>
              <a:t>Create an outline for draft SRD</a:t>
            </a:r>
          </a:p>
          <a:p>
            <a:pPr lvl="1"/>
            <a:r>
              <a:rPr lang="en-US" dirty="0"/>
              <a:t>Working Document is </a:t>
            </a:r>
            <a:r>
              <a:rPr lang="en-US" dirty="0">
                <a:hlinkClick r:id="rId3"/>
              </a:rPr>
              <a:t>IEEE802.15-20-0182r0</a:t>
            </a:r>
            <a:endParaRPr lang="en-US" dirty="0"/>
          </a:p>
          <a:p>
            <a:pPr lvl="1"/>
            <a:r>
              <a:rPr lang="en-US" dirty="0"/>
              <a:t>Includes some content from document </a:t>
            </a:r>
            <a:r>
              <a:rPr lang="en-US" dirty="0">
                <a:hlinkClick r:id="rId4"/>
              </a:rPr>
              <a:t>IEEE 802.15-20-0015r1</a:t>
            </a:r>
            <a:r>
              <a:rPr lang="en-US" dirty="0"/>
              <a:t>  by Menashe Shahar</a:t>
            </a:r>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16</a:t>
            </a:fld>
            <a:endParaRPr lang="en-US"/>
          </a:p>
        </p:txBody>
      </p:sp>
    </p:spTree>
    <p:extLst>
      <p:ext uri="{BB962C8B-B14F-4D97-AF65-F5344CB8AC3E}">
        <p14:creationId xmlns:p14="http://schemas.microsoft.com/office/powerpoint/2010/main" val="3207577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 (July)</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fontScale="92500" lnSpcReduction="20000"/>
          </a:bodyPr>
          <a:lstStyle/>
          <a:p>
            <a:r>
              <a:rPr lang="en-US" dirty="0"/>
              <a:t>Move to amend the PAR of 802.15.16t to remove the limitation to TDD spectrum, based on the identification of bands and use cases requiring support of paired spectrum. </a:t>
            </a:r>
          </a:p>
          <a:p>
            <a:endParaRPr lang="en-US" dirty="0"/>
          </a:p>
          <a:p>
            <a:r>
              <a:rPr lang="en-US" dirty="0"/>
              <a:t>Move:  Guy Simpson</a:t>
            </a:r>
          </a:p>
          <a:p>
            <a:r>
              <a:rPr lang="en-US" dirty="0"/>
              <a:t>Second: Harry Bims</a:t>
            </a:r>
          </a:p>
          <a:p>
            <a:endParaRPr lang="en-US" dirty="0"/>
          </a:p>
          <a:p>
            <a:r>
              <a:rPr lang="en-US" dirty="0"/>
              <a:t>Approved with Unanimous Consent</a:t>
            </a:r>
          </a:p>
          <a:p>
            <a:r>
              <a:rPr lang="en-US" dirty="0"/>
              <a:t>Approved in 802.15 Working Group July Plenary</a:t>
            </a:r>
          </a:p>
          <a:p>
            <a:endParaRPr lang="en-US" dirty="0"/>
          </a:p>
          <a:p>
            <a:r>
              <a:rPr lang="en-US" dirty="0"/>
              <a:t>Pat Kinney – Acting WG Chair – will get it on the EC Agenda for November</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17</a:t>
            </a:fld>
            <a:endParaRPr lang="en-US"/>
          </a:p>
        </p:txBody>
      </p:sp>
      <p:pic>
        <p:nvPicPr>
          <p:cNvPr id="2050" name="Picture 2" descr="image004">
            <a:extLst>
              <a:ext uri="{FF2B5EF4-FFF2-40B4-BE49-F238E27FC236}">
                <a16:creationId xmlns:a16="http://schemas.microsoft.com/office/drawing/2014/main" id="{8DF61142-606F-49DD-88E3-7A7575E01C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8659" y="2819400"/>
            <a:ext cx="836603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4A6751EC-3F70-486A-9EC5-0B51DFAA3B9A}"/>
              </a:ext>
            </a:extLst>
          </p:cNvPr>
          <p:cNvSpPr/>
          <p:nvPr/>
        </p:nvSpPr>
        <p:spPr>
          <a:xfrm>
            <a:off x="6705600" y="2895600"/>
            <a:ext cx="1828800" cy="228600"/>
          </a:xfrm>
          <a:prstGeom prst="rect">
            <a:avLst/>
          </a:prstGeom>
          <a:noFill/>
          <a:ln w="57150">
            <a:solidFill>
              <a:srgbClr val="FFFF00">
                <a:alpha val="5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3725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937D1-4C4C-47AC-B9CA-EB80BA83F7AD}"/>
              </a:ext>
            </a:extLst>
          </p:cNvPr>
          <p:cNvSpPr>
            <a:spLocks noGrp="1"/>
          </p:cNvSpPr>
          <p:nvPr>
            <p:ph type="title"/>
          </p:nvPr>
        </p:nvSpPr>
        <p:spPr/>
        <p:txBody>
          <a:bodyPr>
            <a:normAutofit/>
          </a:bodyPr>
          <a:lstStyle/>
          <a:p>
            <a:r>
              <a:rPr lang="en-US" dirty="0"/>
              <a:t>Discussion and development of SRD</a:t>
            </a:r>
          </a:p>
        </p:txBody>
      </p:sp>
      <p:sp>
        <p:nvSpPr>
          <p:cNvPr id="3" name="Content Placeholder 2">
            <a:extLst>
              <a:ext uri="{FF2B5EF4-FFF2-40B4-BE49-F238E27FC236}">
                <a16:creationId xmlns:a16="http://schemas.microsoft.com/office/drawing/2014/main" id="{222F44C8-DC57-4AFF-87B1-06987D31A8ED}"/>
              </a:ext>
            </a:extLst>
          </p:cNvPr>
          <p:cNvSpPr>
            <a:spLocks noGrp="1"/>
          </p:cNvSpPr>
          <p:nvPr>
            <p:ph idx="1"/>
          </p:nvPr>
        </p:nvSpPr>
        <p:spPr>
          <a:xfrm>
            <a:off x="838200" y="1744662"/>
            <a:ext cx="10515600" cy="4351338"/>
          </a:xfrm>
        </p:spPr>
        <p:txBody>
          <a:bodyPr>
            <a:normAutofit/>
          </a:bodyPr>
          <a:lstStyle/>
          <a:p>
            <a:r>
              <a:rPr lang="en-US" dirty="0"/>
              <a:t>Need text contributions for SRD sections. </a:t>
            </a:r>
          </a:p>
          <a:p>
            <a:r>
              <a:rPr lang="en-US" dirty="0"/>
              <a:t>Updated version after August 2020 </a:t>
            </a:r>
            <a:r>
              <a:rPr lang="en-US" dirty="0" err="1"/>
              <a:t>Teleconf</a:t>
            </a:r>
            <a:r>
              <a:rPr lang="en-US" dirty="0"/>
              <a:t> is </a:t>
            </a:r>
            <a:r>
              <a:rPr lang="en-US" dirty="0">
                <a:hlinkClick r:id="rId2"/>
              </a:rPr>
              <a:t>IEEE802.15-20-0182r2</a:t>
            </a:r>
            <a:endParaRPr lang="en-US" dirty="0"/>
          </a:p>
          <a:p>
            <a:pPr marL="457200" lvl="1" indent="0">
              <a:buNone/>
            </a:pPr>
            <a:r>
              <a:rPr lang="en-US" dirty="0"/>
              <a:t> </a:t>
            </a:r>
          </a:p>
          <a:p>
            <a:endParaRPr lang="en-US" dirty="0"/>
          </a:p>
          <a:p>
            <a:r>
              <a:rPr lang="en-US" dirty="0"/>
              <a:t>Affirm document </a:t>
            </a:r>
            <a:r>
              <a:rPr lang="en-US" dirty="0">
                <a:hlinkClick r:id="rId3"/>
              </a:rPr>
              <a:t>IEEE802.15-20-0055r3</a:t>
            </a:r>
            <a:r>
              <a:rPr lang="en-US" dirty="0"/>
              <a:t> as final frequency band layout (can include additional contributions if needed)</a:t>
            </a:r>
          </a:p>
          <a:p>
            <a:pPr lvl="1"/>
            <a:endParaRPr lang="en-US" dirty="0"/>
          </a:p>
        </p:txBody>
      </p:sp>
      <p:sp>
        <p:nvSpPr>
          <p:cNvPr id="4" name="Date Placeholder 3">
            <a:extLst>
              <a:ext uri="{FF2B5EF4-FFF2-40B4-BE49-F238E27FC236}">
                <a16:creationId xmlns:a16="http://schemas.microsoft.com/office/drawing/2014/main" id="{8093F541-4CD3-4AF8-91B0-50808D9BDF94}"/>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B2C6138C-7362-4AB1-9A3E-0E112A71710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F2785A-C8B9-427E-A0E0-3F5871FA1564}"/>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2534876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8D70E-3EF1-4E6A-8C0B-A975049D1780}"/>
              </a:ext>
            </a:extLst>
          </p:cNvPr>
          <p:cNvSpPr>
            <a:spLocks noGrp="1"/>
          </p:cNvSpPr>
          <p:nvPr>
            <p:ph type="title"/>
          </p:nvPr>
        </p:nvSpPr>
        <p:spPr/>
        <p:txBody>
          <a:bodyPr/>
          <a:lstStyle/>
          <a:p>
            <a:r>
              <a:rPr lang="en-US" dirty="0"/>
              <a:t>Continuing SRD development</a:t>
            </a:r>
          </a:p>
        </p:txBody>
      </p:sp>
      <p:sp>
        <p:nvSpPr>
          <p:cNvPr id="3" name="Content Placeholder 2">
            <a:extLst>
              <a:ext uri="{FF2B5EF4-FFF2-40B4-BE49-F238E27FC236}">
                <a16:creationId xmlns:a16="http://schemas.microsoft.com/office/drawing/2014/main" id="{2941B907-A3F4-466F-96A3-4FD8C6F718B2}"/>
              </a:ext>
            </a:extLst>
          </p:cNvPr>
          <p:cNvSpPr>
            <a:spLocks noGrp="1"/>
          </p:cNvSpPr>
          <p:nvPr>
            <p:ph idx="1"/>
          </p:nvPr>
        </p:nvSpPr>
        <p:spPr/>
        <p:txBody>
          <a:bodyPr/>
          <a:lstStyle/>
          <a:p>
            <a:r>
              <a:rPr lang="en-US" dirty="0"/>
              <a:t>Any new SRD Contributions for September teleconference?</a:t>
            </a:r>
          </a:p>
          <a:p>
            <a:endParaRPr lang="en-US" dirty="0"/>
          </a:p>
        </p:txBody>
      </p:sp>
      <p:sp>
        <p:nvSpPr>
          <p:cNvPr id="4" name="Date Placeholder 3">
            <a:extLst>
              <a:ext uri="{FF2B5EF4-FFF2-40B4-BE49-F238E27FC236}">
                <a16:creationId xmlns:a16="http://schemas.microsoft.com/office/drawing/2014/main" id="{AAC33C01-9D2D-4D02-93FF-F103086D177D}"/>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069612A9-3749-4FF3-AFA9-85A485B5FC4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DF7BF6-F32D-4463-A008-80C7538AC499}"/>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3912542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10000"/>
          </a:bodyPr>
          <a:lstStyle/>
          <a:p>
            <a:pPr marL="0" indent="0">
              <a:buNone/>
            </a:pPr>
            <a:r>
              <a:rPr lang="en-US" u="sng" dirty="0">
                <a:hlinkClick r:id="rId2"/>
              </a:rPr>
              <a:t>Join WebEx meeting</a:t>
            </a:r>
            <a:r>
              <a:rPr lang="en-US" dirty="0"/>
              <a:t>   </a:t>
            </a:r>
            <a:br>
              <a:rPr lang="en-US" dirty="0"/>
            </a:br>
            <a:r>
              <a:rPr lang="en-US" dirty="0" err="1"/>
              <a:t>Meeting</a:t>
            </a:r>
            <a:r>
              <a:rPr lang="en-US" dirty="0"/>
              <a:t> number: 161 977 6112  Meeting password: PRmwjgUa397    </a:t>
            </a:r>
            <a:br>
              <a:rPr lang="en-US" dirty="0"/>
            </a:br>
            <a:br>
              <a:rPr lang="en-US" dirty="0"/>
            </a:br>
            <a:r>
              <a:rPr lang="en-US" dirty="0"/>
              <a:t>Join from a video conferencing system or application</a:t>
            </a:r>
            <a:br>
              <a:rPr lang="en-US" dirty="0"/>
            </a:br>
            <a:r>
              <a:rPr lang="en-US" dirty="0"/>
              <a:t>Dial </a:t>
            </a:r>
            <a:r>
              <a:rPr lang="en-US" u="sng" dirty="0">
                <a:hlinkClick r:id="rId3"/>
              </a:rPr>
              <a:t>1619776112@epri.webex.com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161 977 6112  </a:t>
            </a:r>
            <a:br>
              <a:rPr lang="en-US" dirty="0"/>
            </a:br>
            <a:r>
              <a:rPr lang="en-US" u="sng" dirty="0">
                <a:hlinkClick r:id="rId5"/>
              </a:rPr>
              <a:t>Global call-in numbers</a:t>
            </a:r>
            <a:r>
              <a:rPr lang="en-US" dirty="0"/>
              <a:t>  |  </a:t>
            </a:r>
            <a:r>
              <a:rPr lang="en-US" u="sng" dirty="0">
                <a:hlinkClick r:id="rId6"/>
              </a:rPr>
              <a:t>Toll-free calling restrictions</a:t>
            </a:r>
            <a:r>
              <a:rPr lang="en-US" dirty="0"/>
              <a:t>   </a:t>
            </a:r>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10"/>
          </p:nvPr>
        </p:nvSpPr>
        <p:spPr/>
        <p:txBody>
          <a:bodyPr/>
          <a:lstStyle/>
          <a:p>
            <a:r>
              <a:rPr lang="en-US" dirty="0"/>
              <a:t>August 2020</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dirty="0"/>
              <a:t>August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20</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8612068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Nov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May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Sept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March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519696"/>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lstStyle/>
          <a:p>
            <a:r>
              <a:rPr lang="en-US" dirty="0"/>
              <a:t>Plan for rest of 2020</a:t>
            </a:r>
          </a:p>
          <a:p>
            <a:endParaRPr lang="en-US" dirty="0"/>
          </a:p>
          <a:p>
            <a:r>
              <a:rPr lang="en-US" dirty="0">
                <a:solidFill>
                  <a:schemeClr val="bg1">
                    <a:lumMod val="75000"/>
                  </a:schemeClr>
                </a:solidFill>
              </a:rPr>
              <a:t>August 13   11am Pacific, 2pm Eastern</a:t>
            </a:r>
          </a:p>
          <a:p>
            <a:r>
              <a:rPr lang="en-US" dirty="0">
                <a:solidFill>
                  <a:schemeClr val="bg1">
                    <a:lumMod val="75000"/>
                  </a:schemeClr>
                </a:solidFill>
              </a:rPr>
              <a:t>Sept 17	 11am Pacific, 2pm Eastern  (802.15 electronic Interim)</a:t>
            </a:r>
          </a:p>
          <a:p>
            <a:r>
              <a:rPr lang="en-US" dirty="0"/>
              <a:t>Oct 15	 11am Pacific, 2pm Eastern</a:t>
            </a:r>
          </a:p>
          <a:p>
            <a:r>
              <a:rPr lang="en-US" dirty="0"/>
              <a:t>Nov 12  (Week of IEEE 802 Electronic Plenary)  time TBD </a:t>
            </a:r>
          </a:p>
          <a:p>
            <a:pPr lvl="1"/>
            <a:r>
              <a:rPr lang="en-US" dirty="0"/>
              <a:t>Can have more meetings in the week if needed</a:t>
            </a:r>
          </a:p>
          <a:p>
            <a:r>
              <a:rPr lang="en-US" dirty="0"/>
              <a:t>Dec 3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21</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152400" y="3962400"/>
            <a:ext cx="533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August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22</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dirty="0"/>
              <a:t>January 12-14, 2021, Hotel Irvine, Irvine, California </a:t>
            </a:r>
            <a:r>
              <a:rPr lang="en-US" sz="2000" i="1" dirty="0"/>
              <a:t>802 Wireless Interim Session.</a:t>
            </a: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10"/>
          </p:nvPr>
        </p:nvSpPr>
        <p:spPr/>
        <p:txBody>
          <a:bodyPr/>
          <a:lstStyle/>
          <a:p>
            <a:pPr>
              <a:defRPr/>
            </a:pPr>
            <a:r>
              <a:rPr lang="en-US" dirty="0"/>
              <a:t>August 2020</a:t>
            </a:r>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spTree>
    <p:extLst>
      <p:ext uri="{BB962C8B-B14F-4D97-AF65-F5344CB8AC3E}">
        <p14:creationId xmlns:p14="http://schemas.microsoft.com/office/powerpoint/2010/main" val="353349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DD9208-B5D8-4B49-90DD-0F9A87DA7644}"/>
              </a:ext>
            </a:extLst>
          </p:cNvPr>
          <p:cNvSpPr>
            <a:spLocks noGrp="1"/>
          </p:cNvSpPr>
          <p:nvPr>
            <p:ph type="title"/>
          </p:nvPr>
        </p:nvSpPr>
        <p:spPr/>
        <p:txBody>
          <a:bodyPr/>
          <a:lstStyle/>
          <a:p>
            <a:r>
              <a:rPr lang="en-US" dirty="0"/>
              <a:t>Backup / Reference</a:t>
            </a:r>
          </a:p>
        </p:txBody>
      </p:sp>
      <p:sp>
        <p:nvSpPr>
          <p:cNvPr id="9" name="Text Placeholder 8">
            <a:extLst>
              <a:ext uri="{FF2B5EF4-FFF2-40B4-BE49-F238E27FC236}">
                <a16:creationId xmlns:a16="http://schemas.microsoft.com/office/drawing/2014/main" id="{F9BCE85C-27B0-4BEB-94DD-5D3DD5EA2C9A}"/>
              </a:ext>
            </a:extLst>
          </p:cNvPr>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331B3EF9-3020-49DE-A523-6BF3719C3A7D}"/>
              </a:ext>
            </a:extLst>
          </p:cNvPr>
          <p:cNvSpPr>
            <a:spLocks noGrp="1"/>
          </p:cNvSpPr>
          <p:nvPr>
            <p:ph type="dt" sz="half" idx="10"/>
          </p:nvPr>
        </p:nvSpPr>
        <p:spPr/>
        <p:txBody>
          <a:bodyPr/>
          <a:lstStyle/>
          <a:p>
            <a:pPr>
              <a:defRPr/>
            </a:pPr>
            <a:r>
              <a:rPr lang="en-US" dirty="0"/>
              <a:t>August 2020</a:t>
            </a:r>
          </a:p>
        </p:txBody>
      </p:sp>
      <p:sp>
        <p:nvSpPr>
          <p:cNvPr id="6" name="Footer Placeholder 5">
            <a:extLst>
              <a:ext uri="{FF2B5EF4-FFF2-40B4-BE49-F238E27FC236}">
                <a16:creationId xmlns:a16="http://schemas.microsoft.com/office/drawing/2014/main" id="{AAEBEACD-732A-44E8-9EC3-2C92924B29BC}"/>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EEF476B-FCBD-4B44-9731-35A82C58F4A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Tree>
    <p:extLst>
      <p:ext uri="{BB962C8B-B14F-4D97-AF65-F5344CB8AC3E}">
        <p14:creationId xmlns:p14="http://schemas.microsoft.com/office/powerpoint/2010/main" val="212876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meeting presentation planned for March plenary for background information</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25</a:t>
            </a:fld>
            <a:endParaRPr lang="en-US"/>
          </a:p>
        </p:txBody>
      </p:sp>
    </p:spTree>
    <p:extLst>
      <p:ext uri="{BB962C8B-B14F-4D97-AF65-F5344CB8AC3E}">
        <p14:creationId xmlns:p14="http://schemas.microsoft.com/office/powerpoint/2010/main" val="2148582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49BE-F0CD-458A-9FB1-400D2D65FE67}"/>
              </a:ext>
            </a:extLst>
          </p:cNvPr>
          <p:cNvSpPr>
            <a:spLocks noGrp="1"/>
          </p:cNvSpPr>
          <p:nvPr>
            <p:ph type="title"/>
          </p:nvPr>
        </p:nvSpPr>
        <p:spPr/>
        <p:txBody>
          <a:bodyPr/>
          <a:lstStyle/>
          <a:p>
            <a:r>
              <a:rPr lang="en-US" dirty="0"/>
              <a:t>Discussion Notes and Action Items 4/9</a:t>
            </a:r>
          </a:p>
        </p:txBody>
      </p:sp>
      <p:sp>
        <p:nvSpPr>
          <p:cNvPr id="3" name="Content Placeholder 2">
            <a:extLst>
              <a:ext uri="{FF2B5EF4-FFF2-40B4-BE49-F238E27FC236}">
                <a16:creationId xmlns:a16="http://schemas.microsoft.com/office/drawing/2014/main" id="{BC82EAE5-7D9F-434B-884E-5111970D734F}"/>
              </a:ext>
            </a:extLst>
          </p:cNvPr>
          <p:cNvSpPr>
            <a:spLocks noGrp="1"/>
          </p:cNvSpPr>
          <p:nvPr>
            <p:ph idx="1"/>
          </p:nvPr>
        </p:nvSpPr>
        <p:spPr/>
        <p:txBody>
          <a:bodyPr>
            <a:normAutofit fontScale="92500" lnSpcReduction="20000"/>
          </a:bodyPr>
          <a:lstStyle/>
          <a:p>
            <a:r>
              <a:rPr lang="en-US" dirty="0"/>
              <a:t>Henk – is there a link to regulatory requirements for use case; Wireless FCC requirements.</a:t>
            </a:r>
          </a:p>
          <a:p>
            <a:pPr lvl="1"/>
            <a:r>
              <a:rPr lang="en-US" dirty="0"/>
              <a:t>Need to document existing rules for each band. </a:t>
            </a:r>
          </a:p>
          <a:p>
            <a:pPr lvl="1"/>
            <a:r>
              <a:rPr lang="en-US" dirty="0"/>
              <a:t>Plan to include in a different section on SRD.</a:t>
            </a:r>
          </a:p>
          <a:p>
            <a:endParaRPr lang="en-US" dirty="0"/>
          </a:p>
          <a:p>
            <a:r>
              <a:rPr lang="en-US" dirty="0"/>
              <a:t>Use cases:</a:t>
            </a:r>
          </a:p>
          <a:p>
            <a:pPr lvl="1"/>
            <a:r>
              <a:rPr lang="en-US" dirty="0"/>
              <a:t>Action: Kathy will work with Nathan and </a:t>
            </a:r>
            <a:r>
              <a:rPr lang="en-US" dirty="0" err="1"/>
              <a:t>Juha</a:t>
            </a:r>
            <a:r>
              <a:rPr lang="en-US" dirty="0"/>
              <a:t> to merge rail use cases into Document 108 as the master use case spreadsheet. </a:t>
            </a:r>
          </a:p>
          <a:p>
            <a:pPr lvl="1"/>
            <a:r>
              <a:rPr lang="en-US" dirty="0"/>
              <a:t>Rick Smith – need to include use case of transitioning leased lines (copper or otherwise) for utility. </a:t>
            </a:r>
          </a:p>
          <a:p>
            <a:r>
              <a:rPr lang="en-US" dirty="0"/>
              <a:t>Frequency bands: 952-953, and 928-929 MHz  is Part 101</a:t>
            </a:r>
          </a:p>
          <a:p>
            <a:pPr lvl="1"/>
            <a:r>
              <a:rPr lang="en-US" dirty="0"/>
              <a:t>Include 1.4 GHz band – there is 5 MHz available there</a:t>
            </a:r>
          </a:p>
          <a:p>
            <a:pPr lvl="1"/>
            <a:r>
              <a:rPr lang="en-US" dirty="0"/>
              <a:t>Need document any restrictions on TDD operation. </a:t>
            </a:r>
          </a:p>
          <a:p>
            <a:endParaRPr lang="en-US" dirty="0"/>
          </a:p>
        </p:txBody>
      </p:sp>
      <p:sp>
        <p:nvSpPr>
          <p:cNvPr id="4" name="Date Placeholder 3">
            <a:extLst>
              <a:ext uri="{FF2B5EF4-FFF2-40B4-BE49-F238E27FC236}">
                <a16:creationId xmlns:a16="http://schemas.microsoft.com/office/drawing/2014/main" id="{94A6F31D-3143-4A62-B799-9F623EDEFA88}"/>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580378AB-F344-463C-8407-064C33BD39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6D7F20F-1A0E-4B5A-BFF9-D8D7A6389683}"/>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2905245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66C79-E22F-47B3-A372-5CF662B6B326}"/>
              </a:ext>
            </a:extLst>
          </p:cNvPr>
          <p:cNvSpPr>
            <a:spLocks noGrp="1"/>
          </p:cNvSpPr>
          <p:nvPr>
            <p:ph type="title"/>
          </p:nvPr>
        </p:nvSpPr>
        <p:spPr/>
        <p:txBody>
          <a:bodyPr/>
          <a:lstStyle/>
          <a:p>
            <a:r>
              <a:rPr lang="en-US" dirty="0"/>
              <a:t>Notes and actions 4/30</a:t>
            </a:r>
          </a:p>
        </p:txBody>
      </p:sp>
      <p:sp>
        <p:nvSpPr>
          <p:cNvPr id="3" name="Content Placeholder 2">
            <a:extLst>
              <a:ext uri="{FF2B5EF4-FFF2-40B4-BE49-F238E27FC236}">
                <a16:creationId xmlns:a16="http://schemas.microsoft.com/office/drawing/2014/main" id="{E03538D0-ECFC-434E-BE32-55AA07A4FB50}"/>
              </a:ext>
            </a:extLst>
          </p:cNvPr>
          <p:cNvSpPr>
            <a:spLocks noGrp="1"/>
          </p:cNvSpPr>
          <p:nvPr>
            <p:ph idx="1"/>
          </p:nvPr>
        </p:nvSpPr>
        <p:spPr/>
        <p:txBody>
          <a:bodyPr/>
          <a:lstStyle/>
          <a:p>
            <a:r>
              <a:rPr lang="en-US" dirty="0"/>
              <a:t>Discussion on Endpoint quantity for use case spreadsheet:</a:t>
            </a:r>
          </a:p>
          <a:p>
            <a:pPr lvl="1"/>
            <a:r>
              <a:rPr lang="en-US" dirty="0"/>
              <a:t>Endpoints per sector or base station    (existing)</a:t>
            </a:r>
          </a:p>
          <a:p>
            <a:pPr lvl="1"/>
            <a:r>
              <a:rPr lang="en-US" dirty="0"/>
              <a:t>Total Endpoints per user or site		(new)</a:t>
            </a:r>
          </a:p>
          <a:p>
            <a:pPr lvl="1"/>
            <a:r>
              <a:rPr lang="en-US" dirty="0"/>
              <a:t>Total Potential Endpoints in ecosystem  (new)</a:t>
            </a:r>
          </a:p>
          <a:p>
            <a:pPr lvl="2"/>
            <a:r>
              <a:rPr lang="en-US" dirty="0"/>
              <a:t>Need to have a way to describe the derivation of the numbers (qualitative vs concrete).  A “source(s)” column will be provided for that purpose</a:t>
            </a:r>
          </a:p>
          <a:p>
            <a:pPr lvl="2"/>
            <a:endParaRPr lang="en-US" dirty="0"/>
          </a:p>
          <a:p>
            <a:r>
              <a:rPr lang="en-US" dirty="0"/>
              <a:t>Document 55r2 will be updated</a:t>
            </a:r>
          </a:p>
          <a:p>
            <a:pPr lvl="1"/>
            <a:r>
              <a:rPr lang="en-US" dirty="0"/>
              <a:t>Comments from Bob Finch, Klaus Bender, and Rick Smith</a:t>
            </a:r>
          </a:p>
          <a:p>
            <a:pPr lvl="1"/>
            <a:r>
              <a:rPr lang="en-US" dirty="0"/>
              <a:t>Doc 55r3 to be uploaded before next teleconference</a:t>
            </a:r>
          </a:p>
          <a:p>
            <a:pPr marL="457200" lvl="1" indent="0">
              <a:buNone/>
            </a:pPr>
            <a:endParaRPr lang="en-US" dirty="0"/>
          </a:p>
        </p:txBody>
      </p:sp>
      <p:sp>
        <p:nvSpPr>
          <p:cNvPr id="4" name="Date Placeholder 3">
            <a:extLst>
              <a:ext uri="{FF2B5EF4-FFF2-40B4-BE49-F238E27FC236}">
                <a16:creationId xmlns:a16="http://schemas.microsoft.com/office/drawing/2014/main" id="{E82CB9BC-03EE-46DB-B1C3-07B9A888FBC2}"/>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D795ADC8-29FF-484B-AA92-B682776509D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8B75E2-EEDF-476A-8C5B-7B616A8E7504}"/>
              </a:ext>
            </a:extLst>
          </p:cNvPr>
          <p:cNvSpPr>
            <a:spLocks noGrp="1"/>
          </p:cNvSpPr>
          <p:nvPr>
            <p:ph type="sldNum" sz="quarter" idx="12"/>
          </p:nvPr>
        </p:nvSpPr>
        <p:spPr/>
        <p:txBody>
          <a:bodyPr/>
          <a:lstStyle/>
          <a:p>
            <a:fld id="{07EF11DD-EAC9-418C-AFCF-9D5EFABD0DDC}" type="slidenum">
              <a:rPr lang="en-US" smtClean="0"/>
              <a:t>27</a:t>
            </a:fld>
            <a:endParaRPr lang="en-US"/>
          </a:p>
        </p:txBody>
      </p:sp>
    </p:spTree>
    <p:extLst>
      <p:ext uri="{BB962C8B-B14F-4D97-AF65-F5344CB8AC3E}">
        <p14:creationId xmlns:p14="http://schemas.microsoft.com/office/powerpoint/2010/main" val="3448328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3C55-D38E-457C-BE2D-45B5646E9137}"/>
              </a:ext>
            </a:extLst>
          </p:cNvPr>
          <p:cNvSpPr>
            <a:spLocks noGrp="1"/>
          </p:cNvSpPr>
          <p:nvPr>
            <p:ph type="title"/>
          </p:nvPr>
        </p:nvSpPr>
        <p:spPr/>
        <p:txBody>
          <a:bodyPr/>
          <a:lstStyle/>
          <a:p>
            <a:r>
              <a:rPr lang="en-US" dirty="0"/>
              <a:t>Notes and Actions June 4, 2020</a:t>
            </a:r>
          </a:p>
        </p:txBody>
      </p:sp>
      <p:sp>
        <p:nvSpPr>
          <p:cNvPr id="3" name="Content Placeholder 2">
            <a:extLst>
              <a:ext uri="{FF2B5EF4-FFF2-40B4-BE49-F238E27FC236}">
                <a16:creationId xmlns:a16="http://schemas.microsoft.com/office/drawing/2014/main" id="{FAE2C5BC-5104-4A0B-B966-DA4670972E26}"/>
              </a:ext>
            </a:extLst>
          </p:cNvPr>
          <p:cNvSpPr>
            <a:spLocks noGrp="1"/>
          </p:cNvSpPr>
          <p:nvPr>
            <p:ph idx="1"/>
          </p:nvPr>
        </p:nvSpPr>
        <p:spPr/>
        <p:txBody>
          <a:bodyPr>
            <a:normAutofit fontScale="92500" lnSpcReduction="20000"/>
          </a:bodyPr>
          <a:lstStyle/>
          <a:p>
            <a:r>
              <a:rPr lang="en-US" dirty="0"/>
              <a:t>Discussion on operation in cases where channel width is narrower than channel spacing - </a:t>
            </a:r>
          </a:p>
          <a:p>
            <a:pPr lvl="1"/>
            <a:r>
              <a:rPr lang="en-US" dirty="0"/>
              <a:t>Question – what work with the FCC would be needed to enable contiguous channel bonding and non-contiguous channel aggregation. </a:t>
            </a:r>
          </a:p>
          <a:p>
            <a:r>
              <a:rPr lang="en-US" dirty="0"/>
              <a:t>1.4 GHz bands, at least 2.5 MHz available, split geographically between B/ILT and Medical </a:t>
            </a:r>
          </a:p>
          <a:p>
            <a:endParaRPr lang="en-US" dirty="0"/>
          </a:p>
          <a:p>
            <a:r>
              <a:rPr lang="en-US" dirty="0"/>
              <a:t>Goal – to ensure the standard can support the diversity of spectrum in the USA and the world. </a:t>
            </a:r>
          </a:p>
          <a:p>
            <a:r>
              <a:rPr lang="en-US" dirty="0"/>
              <a:t>We need to create a master frequency and use case list</a:t>
            </a:r>
          </a:p>
          <a:p>
            <a:r>
              <a:rPr lang="en-US" dirty="0"/>
              <a:t>The group agrees that Document 55 will become the master file for frequencies. </a:t>
            </a:r>
          </a:p>
        </p:txBody>
      </p:sp>
      <p:sp>
        <p:nvSpPr>
          <p:cNvPr id="4" name="Date Placeholder 3">
            <a:extLst>
              <a:ext uri="{FF2B5EF4-FFF2-40B4-BE49-F238E27FC236}">
                <a16:creationId xmlns:a16="http://schemas.microsoft.com/office/drawing/2014/main" id="{EF7C2E6B-F1F5-4B43-9448-8DF59E21CC3F}"/>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56613AC6-DCF6-46E7-95F6-A0E2FDC883E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B8A2BF3-9A5C-4CC3-BADE-46BFC8D8656E}"/>
              </a:ext>
            </a:extLst>
          </p:cNvPr>
          <p:cNvSpPr>
            <a:spLocks noGrp="1"/>
          </p:cNvSpPr>
          <p:nvPr>
            <p:ph type="sldNum" sz="quarter" idx="12"/>
          </p:nvPr>
        </p:nvSpPr>
        <p:spPr/>
        <p:txBody>
          <a:bodyPr/>
          <a:lstStyle/>
          <a:p>
            <a:fld id="{07EF11DD-EAC9-418C-AFCF-9D5EFABD0DDC}" type="slidenum">
              <a:rPr lang="en-US" smtClean="0"/>
              <a:t>28</a:t>
            </a:fld>
            <a:endParaRPr lang="en-US"/>
          </a:p>
        </p:txBody>
      </p:sp>
    </p:spTree>
    <p:extLst>
      <p:ext uri="{BB962C8B-B14F-4D97-AF65-F5344CB8AC3E}">
        <p14:creationId xmlns:p14="http://schemas.microsoft.com/office/powerpoint/2010/main" val="4260167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Sept 2020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Review of Use Cases: Frequency Band Layout</a:t>
            </a:r>
          </a:p>
          <a:p>
            <a:r>
              <a:rPr lang="en-US" dirty="0"/>
              <a:t>Development of System Requirements Document (SRD)</a:t>
            </a:r>
          </a:p>
          <a:p>
            <a:pPr lvl="1"/>
            <a:r>
              <a:rPr lang="en-US" dirty="0"/>
              <a:t>Discussion</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dirty="0"/>
              <a:t>August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dirty="0"/>
              <a:t>August 2020</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dirty="0"/>
              <a:t>August 2020</a:t>
            </a: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dirty="0"/>
              <a:t>August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dirty="0"/>
              <a:t>August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7388</TotalTime>
  <Words>2832</Words>
  <Application>Microsoft Office PowerPoint</Application>
  <PresentationFormat>Widescreen</PresentationFormat>
  <Paragraphs>326</Paragraphs>
  <Slides>28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Helvetica</vt:lpstr>
      <vt:lpstr>Times New Roman</vt:lpstr>
      <vt:lpstr>Custom Design</vt:lpstr>
      <vt:lpstr>PowerPoint Presentation</vt:lpstr>
      <vt:lpstr>WebEx</vt:lpstr>
      <vt:lpstr>TG16t Agenda  Sept 2020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July 13, 2020</vt:lpstr>
      <vt:lpstr>Review of Use Cases</vt:lpstr>
      <vt:lpstr>Development of the SRD</vt:lpstr>
      <vt:lpstr>Motion on PAR Modification (July)</vt:lpstr>
      <vt:lpstr>Discussion and development of SRD</vt:lpstr>
      <vt:lpstr>Continuing SRD development</vt:lpstr>
      <vt:lpstr>Revised Project Timeline</vt:lpstr>
      <vt:lpstr>Teleconference Planning</vt:lpstr>
      <vt:lpstr>Upcoming Sessions</vt:lpstr>
      <vt:lpstr>Closing</vt:lpstr>
      <vt:lpstr>Backup / Reference</vt:lpstr>
      <vt:lpstr>Reference material</vt:lpstr>
      <vt:lpstr>Discussion Notes and Action Items 4/9</vt:lpstr>
      <vt:lpstr>Notes and actions 4/30</vt:lpstr>
      <vt:lpstr>Notes and Actions June 4, 2020</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178</cp:revision>
  <cp:lastPrinted>1998-02-10T13:28:06Z</cp:lastPrinted>
  <dcterms:created xsi:type="dcterms:W3CDTF">2020-01-06T16:34:14Z</dcterms:created>
  <dcterms:modified xsi:type="dcterms:W3CDTF">2020-09-16T20:17:46Z</dcterms:modified>
</cp:coreProperties>
</file>