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3" r:id="rId2"/>
    <p:sldId id="264" r:id="rId3"/>
    <p:sldId id="282" r:id="rId4"/>
    <p:sldId id="274" r:id="rId5"/>
    <p:sldId id="275" r:id="rId6"/>
    <p:sldId id="276" r:id="rId7"/>
    <p:sldId id="277" r:id="rId8"/>
    <p:sldId id="289" r:id="rId9"/>
    <p:sldId id="293" r:id="rId10"/>
    <p:sldId id="290" r:id="rId11"/>
    <p:sldId id="297" r:id="rId12"/>
    <p:sldId id="292" r:id="rId13"/>
    <p:sldId id="304" r:id="rId14"/>
    <p:sldId id="299" r:id="rId15"/>
    <p:sldId id="300" r:id="rId16"/>
    <p:sldId id="301" r:id="rId17"/>
    <p:sldId id="295" r:id="rId18"/>
    <p:sldId id="294" r:id="rId19"/>
    <p:sldId id="298" r:id="rId20"/>
    <p:sldId id="305" r:id="rId21"/>
    <p:sldId id="302" r:id="rId22"/>
    <p:sldId id="287" r:id="rId23"/>
    <p:sldId id="303" r:id="rId24"/>
    <p:sldId id="306" r:id="rId25"/>
    <p:sldId id="279" r:id="rId26"/>
    <p:sldId id="266"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0000FF"/>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26" autoAdjust="0"/>
    <p:restoredTop sz="94660"/>
  </p:normalViewPr>
  <p:slideViewPr>
    <p:cSldViewPr showGuides="1">
      <p:cViewPr varScale="1">
        <p:scale>
          <a:sx n="68" d="100"/>
          <a:sy n="68" d="100"/>
        </p:scale>
        <p:origin x="147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12</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24</a:t>
            </a:fld>
            <a:endParaRPr kumimoji="1" lang="ja-JP" altLang="en-US" dirty="0"/>
          </a:p>
        </p:txBody>
      </p:sp>
    </p:spTree>
    <p:extLst>
      <p:ext uri="{BB962C8B-B14F-4D97-AF65-F5344CB8AC3E}">
        <p14:creationId xmlns:p14="http://schemas.microsoft.com/office/powerpoint/2010/main" val="995388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5" name="フッター プレースホルダー 4"/>
          <p:cNvSpPr>
            <a:spLocks noGrp="1"/>
          </p:cNvSpPr>
          <p:nvPr>
            <p:ph type="ftr" sz="quarter" idx="11"/>
          </p:nvPr>
        </p:nvSpPr>
        <p:spPr>
          <a:xfrm>
            <a:off x="4788024" y="6475412"/>
            <a:ext cx="3822576"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7" name="Rectangle 4">
            <a:extLst>
              <a:ext uri="{FF2B5EF4-FFF2-40B4-BE49-F238E27FC236}">
                <a16:creationId xmlns:a16="http://schemas.microsoft.com/office/drawing/2014/main" id="{ACC53ECF-D8EA-43CD-9792-2E318E7A58C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フッター プレースホルダー 4"/>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7" name="Rectangle 4">
            <a:extLst>
              <a:ext uri="{FF2B5EF4-FFF2-40B4-BE49-F238E27FC236}">
                <a16:creationId xmlns:a16="http://schemas.microsoft.com/office/drawing/2014/main" id="{FDA7CE3E-5D95-46A3-B88D-7D6940A0CA1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6" name="Rectangle 4">
            <a:extLst>
              <a:ext uri="{FF2B5EF4-FFF2-40B4-BE49-F238E27FC236}">
                <a16:creationId xmlns:a16="http://schemas.microsoft.com/office/drawing/2014/main" id="{8F30F36B-4D74-43C2-BDC5-9B7EDC48170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5" name="Rectangle 4">
            <a:extLst>
              <a:ext uri="{FF2B5EF4-FFF2-40B4-BE49-F238E27FC236}">
                <a16:creationId xmlns:a16="http://schemas.microsoft.com/office/drawing/2014/main" id="{1D74D70B-D622-4939-BC89-90E528B714DE}"/>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1"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7" name="Rectangle 4">
            <a:extLst>
              <a:ext uri="{FF2B5EF4-FFF2-40B4-BE49-F238E27FC236}">
                <a16:creationId xmlns:a16="http://schemas.microsoft.com/office/drawing/2014/main" id="{FC1600D5-705F-498B-AC24-24390D138888}"/>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678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コンテンツ">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auto">
          <a:xfrm>
            <a:off x="322264" y="68626"/>
            <a:ext cx="7490097" cy="898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sp>
        <p:nvSpPr>
          <p:cNvPr id="6" name="コンテンツ プレースホルダ 2"/>
          <p:cNvSpPr>
            <a:spLocks noGrp="1"/>
          </p:cNvSpPr>
          <p:nvPr>
            <p:ph idx="1" hasCustomPrompt="1"/>
          </p:nvPr>
        </p:nvSpPr>
        <p:spPr>
          <a:xfrm>
            <a:off x="322263" y="1195200"/>
            <a:ext cx="8382000" cy="1273693"/>
          </a:xfrm>
          <a:prstGeom prst="rect">
            <a:avLst/>
          </a:prstGeom>
        </p:spPr>
        <p:txBody>
          <a:bodyPr/>
          <a:lstStyle/>
          <a:p>
            <a:pPr lvl="0"/>
            <a:r>
              <a:rPr lang="ja-JP" altLang="en-US" dirty="0"/>
              <a:t>マスタ テキストの書式設定</a:t>
            </a:r>
          </a:p>
        </p:txBody>
      </p:sp>
    </p:spTree>
    <p:extLst>
      <p:ext uri="{BB962C8B-B14F-4D97-AF65-F5344CB8AC3E}">
        <p14:creationId xmlns:p14="http://schemas.microsoft.com/office/powerpoint/2010/main" val="13992881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SEMICONDUCTOR </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15-20-0253-02-04aa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 id="2147483658" r:id="rId6"/>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20/15-20-0133-01-0jre-considerations-on-rate-extension-for-sun-fsk-phy.pdf"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0/15-20-0261-00-04aa-tg4aa-jre-call-for-proposals.docx" TargetMode="External"/><Relationship Id="rId2" Type="http://schemas.openxmlformats.org/officeDocument/2006/relationships/hyperlink" Target="https://mentor.ieee.org/802.15/dcn/20/15-20-0270-00-04aa-guidence-for-tg4aa-technical-contributions.pptx" TargetMode="Externa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September Interim 2020 Teleconference Opening report]</a:t>
            </a:r>
            <a:r>
              <a:rPr lang="en-US" altLang="ja-JP" sz="1600" dirty="0">
                <a:ea typeface="ＭＳ Ｐゴシック" charset="-128"/>
              </a:rPr>
              <a:t>	</a:t>
            </a:r>
          </a:p>
          <a:p>
            <a:r>
              <a:rPr lang="en-US" altLang="ja-JP" sz="1600" b="1" dirty="0">
                <a:ea typeface="ＭＳ Ｐゴシック" charset="-128"/>
              </a:rPr>
              <a:t>Date Submitted: [18th Sept,2020]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SEMICONDUCTOR</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for the TG4aa JRE September Interim Teleconference,2020]</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8" name="Rectangle 4">
            <a:extLst>
              <a:ext uri="{FF2B5EF4-FFF2-40B4-BE49-F238E27FC236}">
                <a16:creationId xmlns:a16="http://schemas.microsoft.com/office/drawing/2014/main" id="{1FDD1F9D-C5C3-4EF6-A1DD-D8A07A1A223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TG4aa JRE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sp>
        <p:nvSpPr>
          <p:cNvPr id="10"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
        <p:nvSpPr>
          <p:cNvPr id="7" name="Rectangle 4">
            <a:extLst>
              <a:ext uri="{FF2B5EF4-FFF2-40B4-BE49-F238E27FC236}">
                <a16:creationId xmlns:a16="http://schemas.microsoft.com/office/drawing/2014/main" id="{E8E1CF61-C664-4C93-838F-6FEF64B1536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graphicFrame>
        <p:nvGraphicFramePr>
          <p:cNvPr id="11" name="表 10">
            <a:extLst>
              <a:ext uri="{FF2B5EF4-FFF2-40B4-BE49-F238E27FC236}">
                <a16:creationId xmlns:a16="http://schemas.microsoft.com/office/drawing/2014/main" id="{55C5DA45-C603-475E-89A0-AA7E7D79E2E4}"/>
              </a:ext>
            </a:extLst>
          </p:cNvPr>
          <p:cNvGraphicFramePr>
            <a:graphicFrameLocks noGrp="1"/>
          </p:cNvGraphicFramePr>
          <p:nvPr>
            <p:extLst>
              <p:ext uri="{D42A27DB-BD31-4B8C-83A1-F6EECF244321}">
                <p14:modId xmlns:p14="http://schemas.microsoft.com/office/powerpoint/2010/main" val="231478903"/>
              </p:ext>
            </p:extLst>
          </p:nvPr>
        </p:nvGraphicFramePr>
        <p:xfrm>
          <a:off x="117841" y="2323307"/>
          <a:ext cx="8846648" cy="3200400"/>
        </p:xfrm>
        <a:graphic>
          <a:graphicData uri="http://schemas.openxmlformats.org/drawingml/2006/table">
            <a:tbl>
              <a:tblPr firstRow="1" bandRow="1">
                <a:tableStyleId>{5C22544A-7EE6-4342-B048-85BDC9FD1C3A}</a:tableStyleId>
              </a:tblPr>
              <a:tblGrid>
                <a:gridCol w="1491324">
                  <a:extLst>
                    <a:ext uri="{9D8B030D-6E8A-4147-A177-3AD203B41FA5}">
                      <a16:colId xmlns:a16="http://schemas.microsoft.com/office/drawing/2014/main" val="20000"/>
                    </a:ext>
                  </a:extLst>
                </a:gridCol>
                <a:gridCol w="1459336">
                  <a:extLst>
                    <a:ext uri="{9D8B030D-6E8A-4147-A177-3AD203B41FA5}">
                      <a16:colId xmlns:a16="http://schemas.microsoft.com/office/drawing/2014/main" val="20001"/>
                    </a:ext>
                  </a:extLst>
                </a:gridCol>
                <a:gridCol w="1459336">
                  <a:extLst>
                    <a:ext uri="{9D8B030D-6E8A-4147-A177-3AD203B41FA5}">
                      <a16:colId xmlns:a16="http://schemas.microsoft.com/office/drawing/2014/main" val="20002"/>
                    </a:ext>
                  </a:extLst>
                </a:gridCol>
                <a:gridCol w="1459336">
                  <a:extLst>
                    <a:ext uri="{9D8B030D-6E8A-4147-A177-3AD203B41FA5}">
                      <a16:colId xmlns:a16="http://schemas.microsoft.com/office/drawing/2014/main" val="20003"/>
                    </a:ext>
                  </a:extLst>
                </a:gridCol>
                <a:gridCol w="1459336">
                  <a:extLst>
                    <a:ext uri="{9D8B030D-6E8A-4147-A177-3AD203B41FA5}">
                      <a16:colId xmlns:a16="http://schemas.microsoft.com/office/drawing/2014/main" val="20004"/>
                    </a:ext>
                  </a:extLst>
                </a:gridCol>
                <a:gridCol w="1517980">
                  <a:extLst>
                    <a:ext uri="{9D8B030D-6E8A-4147-A177-3AD203B41FA5}">
                      <a16:colId xmlns:a16="http://schemas.microsoft.com/office/drawing/2014/main" val="10902143"/>
                    </a:ext>
                  </a:extLst>
                </a:gridCol>
              </a:tblGrid>
              <a:tr h="449590">
                <a:tc>
                  <a:txBody>
                    <a:bodyPr/>
                    <a:lstStyle/>
                    <a:p>
                      <a:r>
                        <a:rPr kumimoji="1" lang="en-US" altLang="ja-JP" dirty="0"/>
                        <a:t>Japan</a:t>
                      </a:r>
                    </a:p>
                    <a:p>
                      <a:r>
                        <a:rPr kumimoji="1" lang="en-US" altLang="ja-JP" dirty="0"/>
                        <a:t>(JST)</a:t>
                      </a:r>
                    </a:p>
                  </a:txBody>
                  <a:tcPr/>
                </a:tc>
                <a:tc>
                  <a:txBody>
                    <a:bodyPr/>
                    <a:lstStyle/>
                    <a:p>
                      <a:r>
                        <a:rPr kumimoji="1" lang="en-US" altLang="ja-JP" dirty="0"/>
                        <a:t>London</a:t>
                      </a:r>
                    </a:p>
                    <a:p>
                      <a:r>
                        <a:rPr kumimoji="1" lang="en-US" altLang="ja-JP" dirty="0"/>
                        <a:t>(BST)</a:t>
                      </a:r>
                      <a:endParaRPr kumimoji="1" lang="ja-JP" altLang="en-US" dirty="0"/>
                    </a:p>
                  </a:txBody>
                  <a:tcPr/>
                </a:tc>
                <a:tc>
                  <a:txBody>
                    <a:bodyPr/>
                    <a:lstStyle/>
                    <a:p>
                      <a:r>
                        <a:rPr kumimoji="1" lang="en-US" altLang="ja-JP" dirty="0"/>
                        <a:t>Atlanta</a:t>
                      </a:r>
                    </a:p>
                    <a:p>
                      <a:r>
                        <a:rPr kumimoji="1" lang="en-US" altLang="ja-JP" dirty="0"/>
                        <a:t>(EDT)</a:t>
                      </a:r>
                      <a:endParaRPr kumimoji="1" lang="ja-JP" altLang="en-US" dirty="0"/>
                    </a:p>
                  </a:txBody>
                  <a:tcPr/>
                </a:tc>
                <a:tc>
                  <a:txBody>
                    <a:bodyPr/>
                    <a:lstStyle/>
                    <a:p>
                      <a:r>
                        <a:rPr kumimoji="1" lang="en-US" altLang="ja-JP" dirty="0"/>
                        <a:t>Austin</a:t>
                      </a:r>
                    </a:p>
                    <a:p>
                      <a:r>
                        <a:rPr kumimoji="1" lang="en-US" altLang="ja-JP" dirty="0"/>
                        <a:t>(CDT)</a:t>
                      </a:r>
                      <a:endParaRPr kumimoji="1" lang="ja-JP" altLang="en-US" dirty="0"/>
                    </a:p>
                  </a:txBody>
                  <a:tcPr/>
                </a:tc>
                <a:tc>
                  <a:txBody>
                    <a:bodyPr/>
                    <a:lstStyle/>
                    <a:p>
                      <a:r>
                        <a:rPr kumimoji="1" lang="en-US" altLang="ja-JP" dirty="0"/>
                        <a:t>San Diego</a:t>
                      </a:r>
                    </a:p>
                    <a:p>
                      <a:r>
                        <a:rPr kumimoji="1" lang="en-US" altLang="ja-JP" dirty="0"/>
                        <a:t>(PDT)</a:t>
                      </a:r>
                      <a:endParaRPr kumimoji="1" lang="ja-JP" altLang="en-US" dirty="0"/>
                    </a:p>
                  </a:txBody>
                  <a:tcPr/>
                </a:tc>
                <a:tc>
                  <a:txBody>
                    <a:bodyPr/>
                    <a:lstStyle/>
                    <a:p>
                      <a:r>
                        <a:rPr kumimoji="1" lang="en-US" altLang="ja-JP" dirty="0"/>
                        <a:t>event</a:t>
                      </a:r>
                      <a:endParaRPr kumimoji="1" lang="ja-JP" altLang="en-US" dirty="0"/>
                    </a:p>
                  </a:txBody>
                  <a:tcPr/>
                </a:tc>
                <a:extLst>
                  <a:ext uri="{0D108BD9-81ED-4DB2-BD59-A6C34878D82A}">
                    <a16:rowId xmlns:a16="http://schemas.microsoft.com/office/drawing/2014/main" val="10000"/>
                  </a:ext>
                </a:extLst>
              </a:tr>
              <a:tr h="393605">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 </a:t>
                      </a:r>
                      <a:endParaRPr kumimoji="1" lang="en-US" altLang="ja-JP" sz="1000" dirty="0">
                        <a:latin typeface="+mn-ea"/>
                        <a:ea typeface="+mn-ea"/>
                      </a:endParaRPr>
                    </a:p>
                    <a:p>
                      <a:r>
                        <a:rPr kumimoji="1" lang="en-US" altLang="ja-JP" sz="1000" dirty="0">
                          <a:latin typeface="+mn-ea"/>
                          <a:ea typeface="+mn-ea"/>
                        </a:rPr>
                        <a:t>23:00-25:00</a:t>
                      </a:r>
                    </a:p>
                  </a:txBody>
                  <a:tcPr>
                    <a:lnB w="38100" cap="flat" cmpd="sng" algn="ctr">
                      <a:solidFill>
                        <a:schemeClr val="accent2"/>
                      </a:solidFill>
                      <a:prstDash val="solid"/>
                      <a:round/>
                      <a:headEnd type="none" w="med" len="med"/>
                      <a:tailEnd type="none" w="med" len="med"/>
                    </a:lnB>
                    <a:solidFill>
                      <a:srgbClr val="FFFF00"/>
                    </a:solidFill>
                  </a:tcPr>
                </a:tc>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15:00-:16:00</a:t>
                      </a:r>
                    </a:p>
                  </a:txBody>
                  <a:tcPr>
                    <a:lnB w="38100" cap="flat" cmpd="sng" algn="ctr">
                      <a:solidFill>
                        <a:schemeClr val="accent2"/>
                      </a:solidFill>
                      <a:prstDash val="solid"/>
                      <a:round/>
                      <a:headEnd type="none" w="med" len="med"/>
                      <a:tailEnd type="none" w="med" len="med"/>
                    </a:lnB>
                    <a:solidFill>
                      <a:srgbClr val="FFFF00"/>
                    </a:solidFill>
                  </a:tcPr>
                </a:tc>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10:00-12:00</a:t>
                      </a:r>
                    </a:p>
                  </a:txBody>
                  <a:tcPr>
                    <a:lnB w="38100" cap="flat" cmpd="sng" algn="ctr">
                      <a:solidFill>
                        <a:schemeClr val="accent2"/>
                      </a:solidFill>
                      <a:prstDash val="solid"/>
                      <a:round/>
                      <a:headEnd type="none" w="med" len="med"/>
                      <a:tailEnd type="none" w="med" len="med"/>
                    </a:lnB>
                    <a:solidFill>
                      <a:srgbClr val="FFFF00"/>
                    </a:solidFill>
                  </a:tcPr>
                </a:tc>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09:00-11:00</a:t>
                      </a:r>
                    </a:p>
                  </a:txBody>
                  <a:tcPr>
                    <a:lnB w="38100" cap="flat" cmpd="sng" algn="ctr">
                      <a:solidFill>
                        <a:schemeClr val="accent2"/>
                      </a:solidFill>
                      <a:prstDash val="solid"/>
                      <a:round/>
                      <a:headEnd type="none" w="med" len="med"/>
                      <a:tailEnd type="none" w="med" len="med"/>
                    </a:lnB>
                    <a:solidFill>
                      <a:srgbClr val="FFFF00"/>
                    </a:solidFill>
                  </a:tcPr>
                </a:tc>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07:00-09:00</a:t>
                      </a:r>
                    </a:p>
                  </a:txBody>
                  <a:tcPr>
                    <a:lnB w="38100" cap="flat" cmpd="sng" algn="ctr">
                      <a:solidFill>
                        <a:schemeClr val="accent2"/>
                      </a:solidFill>
                      <a:prstDash val="solid"/>
                      <a:round/>
                      <a:headEnd type="none" w="med" len="med"/>
                      <a:tailEnd type="none" w="med" len="med"/>
                    </a:lnB>
                    <a:solidFill>
                      <a:srgbClr val="FFFF00"/>
                    </a:solidFill>
                  </a:tcPr>
                </a:tc>
                <a:tc>
                  <a:txBody>
                    <a:bodyPr/>
                    <a:lstStyle/>
                    <a:p>
                      <a:r>
                        <a:rPr kumimoji="1" lang="en-US" altLang="ja-JP" sz="1000" dirty="0">
                          <a:latin typeface="+mn-ea"/>
                          <a:ea typeface="+mn-ea"/>
                        </a:rPr>
                        <a:t>Opening Interim</a:t>
                      </a:r>
                    </a:p>
                  </a:txBody>
                  <a:tcPr>
                    <a:lnB w="38100" cap="flat" cmpd="sng" algn="ctr">
                      <a:solidFill>
                        <a:schemeClr val="accent2"/>
                      </a:solidFill>
                      <a:prstDash val="solid"/>
                      <a:round/>
                      <a:headEnd type="none" w="med" len="med"/>
                      <a:tailEnd type="none" w="med" len="med"/>
                    </a:lnB>
                    <a:solidFill>
                      <a:srgbClr val="FFFF00"/>
                    </a:solidFill>
                  </a:tcPr>
                </a:tc>
                <a:extLst>
                  <a:ext uri="{0D108BD9-81ED-4DB2-BD59-A6C34878D82A}">
                    <a16:rowId xmlns:a16="http://schemas.microsoft.com/office/drawing/2014/main" val="817179428"/>
                  </a:ext>
                </a:extLst>
              </a:tr>
              <a:tr h="323869">
                <a:tc>
                  <a:txBody>
                    <a:bodyPr/>
                    <a:lstStyle/>
                    <a:p>
                      <a:r>
                        <a:rPr kumimoji="1" lang="en-US" altLang="ja-JP" sz="1400" dirty="0">
                          <a:latin typeface="+mn-ea"/>
                          <a:ea typeface="+mn-ea"/>
                        </a:rPr>
                        <a:t>Thursday</a:t>
                      </a:r>
                    </a:p>
                    <a:p>
                      <a:r>
                        <a:rPr kumimoji="1" lang="en-US" altLang="ja-JP" sz="1400" dirty="0">
                          <a:latin typeface="+mn-ea"/>
                          <a:ea typeface="+mn-ea"/>
                        </a:rPr>
                        <a:t>September 17</a:t>
                      </a:r>
                      <a:r>
                        <a:rPr kumimoji="1" lang="en-US" altLang="ja-JP" sz="1400" baseline="30000" dirty="0">
                          <a:latin typeface="+mn-ea"/>
                          <a:ea typeface="+mn-ea"/>
                        </a:rPr>
                        <a:t>th </a:t>
                      </a:r>
                      <a:endParaRPr kumimoji="1" lang="en-US" altLang="ja-JP" sz="1400" dirty="0">
                        <a:latin typeface="+mn-ea"/>
                        <a:ea typeface="+mn-ea"/>
                      </a:endParaRPr>
                    </a:p>
                    <a:p>
                      <a:r>
                        <a:rPr kumimoji="1" lang="en-US" altLang="ja-JP" sz="1400" dirty="0">
                          <a:latin typeface="+mn-ea"/>
                          <a:ea typeface="+mn-ea"/>
                        </a:rPr>
                        <a:t>7:00</a:t>
                      </a:r>
                    </a:p>
                  </a:txBody>
                  <a:tcPr>
                    <a:lnT w="38100" cap="flat" cmpd="sng" algn="ctr">
                      <a:solidFill>
                        <a:schemeClr val="accent2"/>
                      </a:solidFill>
                      <a:prstDash val="solid"/>
                      <a:round/>
                      <a:headEnd type="none" w="med" len="med"/>
                      <a:tailEnd type="none" w="med" len="med"/>
                    </a:lnT>
                  </a:tcPr>
                </a:tc>
                <a:tc>
                  <a:txBody>
                    <a:bodyPr/>
                    <a:lstStyle/>
                    <a:p>
                      <a:r>
                        <a:rPr kumimoji="1" lang="en-US" altLang="ja-JP" sz="1400" dirty="0">
                          <a:latin typeface="+mn-ea"/>
                          <a:ea typeface="+mn-ea"/>
                        </a:rPr>
                        <a:t>Wednesday</a:t>
                      </a:r>
                    </a:p>
                    <a:p>
                      <a:r>
                        <a:rPr kumimoji="1" lang="en-US" altLang="ja-JP" sz="1400" dirty="0">
                          <a:latin typeface="+mn-ea"/>
                          <a:ea typeface="+mn-ea"/>
                        </a:rPr>
                        <a:t>September 16</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23:00</a:t>
                      </a:r>
                    </a:p>
                  </a:txBody>
                  <a:tcPr>
                    <a:lnT w="38100" cap="flat" cmpd="sng" algn="ctr">
                      <a:solidFill>
                        <a:schemeClr val="accent2"/>
                      </a:solidFill>
                      <a:prstDash val="solid"/>
                      <a:round/>
                      <a:headEnd type="none" w="med" len="med"/>
                      <a:tailEnd type="none" w="med" len="med"/>
                    </a:lnT>
                  </a:tcPr>
                </a:tc>
                <a:tc>
                  <a:txBody>
                    <a:bodyPr/>
                    <a:lstStyle/>
                    <a:p>
                      <a:r>
                        <a:rPr kumimoji="1" lang="en-US" altLang="ja-JP" sz="1400" dirty="0">
                          <a:latin typeface="+mn-ea"/>
                          <a:ea typeface="+mn-ea"/>
                        </a:rPr>
                        <a:t>Wednesday</a:t>
                      </a:r>
                    </a:p>
                    <a:p>
                      <a:r>
                        <a:rPr kumimoji="1" lang="en-US" altLang="ja-JP" sz="1400" dirty="0">
                          <a:latin typeface="+mn-ea"/>
                          <a:ea typeface="+mn-ea"/>
                        </a:rPr>
                        <a:t>September 16</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18:00</a:t>
                      </a:r>
                    </a:p>
                  </a:txBody>
                  <a:tcPr>
                    <a:lnT w="38100" cap="flat" cmpd="sng" algn="ctr">
                      <a:solidFill>
                        <a:schemeClr val="accent2"/>
                      </a:solidFill>
                      <a:prstDash val="solid"/>
                      <a:round/>
                      <a:headEnd type="none" w="med" len="med"/>
                      <a:tailEnd type="none" w="med" len="med"/>
                    </a:lnT>
                  </a:tcPr>
                </a:tc>
                <a:tc>
                  <a:txBody>
                    <a:bodyPr/>
                    <a:lstStyle/>
                    <a:p>
                      <a:r>
                        <a:rPr kumimoji="1" lang="en-US" altLang="ja-JP" sz="1400" dirty="0">
                          <a:latin typeface="+mn-ea"/>
                          <a:ea typeface="+mn-ea"/>
                        </a:rPr>
                        <a:t>Wednesday</a:t>
                      </a:r>
                    </a:p>
                    <a:p>
                      <a:r>
                        <a:rPr kumimoji="1" lang="en-US" altLang="ja-JP" sz="1400" dirty="0">
                          <a:latin typeface="+mn-ea"/>
                          <a:ea typeface="+mn-ea"/>
                        </a:rPr>
                        <a:t>September 16</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17:00</a:t>
                      </a:r>
                    </a:p>
                  </a:txBody>
                  <a:tcPr>
                    <a:lnT w="38100" cap="flat" cmpd="sng" algn="ctr">
                      <a:solidFill>
                        <a:schemeClr val="accent2"/>
                      </a:solidFill>
                      <a:prstDash val="solid"/>
                      <a:round/>
                      <a:headEnd type="none" w="med" len="med"/>
                      <a:tailEnd type="none" w="med" len="med"/>
                    </a:lnT>
                  </a:tcPr>
                </a:tc>
                <a:tc>
                  <a:txBody>
                    <a:bodyPr/>
                    <a:lstStyle/>
                    <a:p>
                      <a:r>
                        <a:rPr kumimoji="1" lang="en-US" altLang="ja-JP" sz="1400" dirty="0">
                          <a:latin typeface="+mn-ea"/>
                          <a:ea typeface="+mn-ea"/>
                        </a:rPr>
                        <a:t>Wednesday</a:t>
                      </a:r>
                    </a:p>
                    <a:p>
                      <a:r>
                        <a:rPr kumimoji="1" lang="en-US" altLang="ja-JP" sz="1400" dirty="0">
                          <a:latin typeface="+mn-ea"/>
                          <a:ea typeface="+mn-ea"/>
                        </a:rPr>
                        <a:t>September 16</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15:00</a:t>
                      </a:r>
                    </a:p>
                  </a:txBody>
                  <a:tcPr>
                    <a:lnT w="38100" cap="flat" cmpd="sng" algn="ctr">
                      <a:solidFill>
                        <a:schemeClr val="accent2"/>
                      </a:solidFill>
                      <a:prstDash val="solid"/>
                      <a:round/>
                      <a:headEnd type="none" w="med" len="med"/>
                      <a:tailEnd type="none" w="med" len="med"/>
                    </a:lnT>
                  </a:tcPr>
                </a:tc>
                <a:tc>
                  <a:txBody>
                    <a:bodyPr/>
                    <a:lstStyle/>
                    <a:p>
                      <a:r>
                        <a:rPr kumimoji="1" lang="en-US" altLang="ja-JP" sz="1400" dirty="0">
                          <a:latin typeface="+mn-ea"/>
                          <a:ea typeface="+mn-ea"/>
                        </a:rPr>
                        <a:t>JRE Session1</a:t>
                      </a:r>
                    </a:p>
                  </a:txBody>
                  <a:tcPr>
                    <a:lnT w="38100" cap="flat" cmpd="sng" algn="ctr">
                      <a:solidFill>
                        <a:schemeClr val="accent2"/>
                      </a:solidFill>
                      <a:prstDash val="solid"/>
                      <a:round/>
                      <a:headEnd type="none" w="med" len="med"/>
                      <a:tailEnd type="none" w="med" len="med"/>
                    </a:lnT>
                  </a:tcPr>
                </a:tc>
                <a:extLst>
                  <a:ext uri="{0D108BD9-81ED-4DB2-BD59-A6C34878D82A}">
                    <a16:rowId xmlns:a16="http://schemas.microsoft.com/office/drawing/2014/main" val="2111643834"/>
                  </a:ext>
                </a:extLst>
              </a:tr>
              <a:tr h="252997">
                <a:tc>
                  <a:txBody>
                    <a:bodyPr/>
                    <a:lstStyle/>
                    <a:p>
                      <a:r>
                        <a:rPr kumimoji="1" lang="en-US" altLang="ja-JP" sz="1400" dirty="0">
                          <a:latin typeface="+mn-ea"/>
                          <a:ea typeface="+mn-ea"/>
                        </a:rPr>
                        <a:t>Friday</a:t>
                      </a:r>
                    </a:p>
                    <a:p>
                      <a:r>
                        <a:rPr kumimoji="1" lang="en-US" altLang="ja-JP" sz="1400" dirty="0">
                          <a:latin typeface="+mn-ea"/>
                          <a:ea typeface="+mn-ea"/>
                        </a:rPr>
                        <a:t>September 18</a:t>
                      </a:r>
                      <a:r>
                        <a:rPr kumimoji="1" lang="en-US" altLang="ja-JP" sz="1400" baseline="30000" dirty="0">
                          <a:latin typeface="+mn-ea"/>
                          <a:ea typeface="+mn-ea"/>
                        </a:rPr>
                        <a:t>th </a:t>
                      </a:r>
                      <a:endParaRPr kumimoji="1" lang="en-US" altLang="ja-JP" sz="1400" dirty="0">
                        <a:latin typeface="+mn-ea"/>
                        <a:ea typeface="+mn-ea"/>
                      </a:endParaRPr>
                    </a:p>
                    <a:p>
                      <a:r>
                        <a:rPr kumimoji="1" lang="en-US" altLang="ja-JP" sz="1400" dirty="0">
                          <a:latin typeface="+mn-ea"/>
                          <a:ea typeface="+mn-ea"/>
                        </a:rPr>
                        <a:t>7:00</a:t>
                      </a:r>
                    </a:p>
                  </a:txBody>
                  <a:tcPr>
                    <a:lnB w="38100" cap="flat" cmpd="sng" algn="ctr">
                      <a:solidFill>
                        <a:schemeClr val="accent6"/>
                      </a:solidFill>
                      <a:prstDash val="solid"/>
                      <a:round/>
                      <a:headEnd type="none" w="med" len="med"/>
                      <a:tailEnd type="none" w="med" len="med"/>
                    </a:lnB>
                  </a:tcPr>
                </a:tc>
                <a:tc>
                  <a:txBody>
                    <a:bodyPr/>
                    <a:lstStyle/>
                    <a:p>
                      <a:r>
                        <a:rPr kumimoji="1" lang="en-US" altLang="ja-JP" sz="1400" dirty="0">
                          <a:latin typeface="+mn-ea"/>
                          <a:ea typeface="+mn-ea"/>
                        </a:rPr>
                        <a:t>Thursday</a:t>
                      </a:r>
                    </a:p>
                    <a:p>
                      <a:r>
                        <a:rPr kumimoji="1" lang="en-US" altLang="ja-JP" sz="1400" dirty="0">
                          <a:latin typeface="+mn-ea"/>
                          <a:ea typeface="+mn-ea"/>
                        </a:rPr>
                        <a:t>September 17</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23:00</a:t>
                      </a:r>
                    </a:p>
                  </a:txBody>
                  <a:tcPr>
                    <a:lnB w="38100" cap="flat" cmpd="sng" algn="ctr">
                      <a:solidFill>
                        <a:schemeClr val="accent6"/>
                      </a:solidFill>
                      <a:prstDash val="solid"/>
                      <a:round/>
                      <a:headEnd type="none" w="med" len="med"/>
                      <a:tailEnd type="none" w="med" len="med"/>
                    </a:lnB>
                  </a:tcPr>
                </a:tc>
                <a:tc>
                  <a:txBody>
                    <a:bodyPr/>
                    <a:lstStyle/>
                    <a:p>
                      <a:r>
                        <a:rPr kumimoji="1" lang="en-US" altLang="ja-JP" sz="1400" dirty="0">
                          <a:latin typeface="+mn-ea"/>
                          <a:ea typeface="+mn-ea"/>
                        </a:rPr>
                        <a:t>Thursday</a:t>
                      </a:r>
                    </a:p>
                    <a:p>
                      <a:r>
                        <a:rPr kumimoji="1" lang="en-US" altLang="ja-JP" sz="1400" dirty="0">
                          <a:latin typeface="+mn-ea"/>
                          <a:ea typeface="+mn-ea"/>
                        </a:rPr>
                        <a:t>September 17</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18:00</a:t>
                      </a:r>
                    </a:p>
                  </a:txBody>
                  <a:tcPr>
                    <a:lnB w="38100" cap="flat" cmpd="sng" algn="ctr">
                      <a:solidFill>
                        <a:schemeClr val="accent6"/>
                      </a:solidFill>
                      <a:prstDash val="solid"/>
                      <a:round/>
                      <a:headEnd type="none" w="med" len="med"/>
                      <a:tailEnd type="none" w="med" len="med"/>
                    </a:lnB>
                  </a:tcPr>
                </a:tc>
                <a:tc>
                  <a:txBody>
                    <a:bodyPr/>
                    <a:lstStyle/>
                    <a:p>
                      <a:r>
                        <a:rPr kumimoji="1" lang="en-US" altLang="ja-JP" sz="1400" dirty="0">
                          <a:latin typeface="+mn-ea"/>
                          <a:ea typeface="+mn-ea"/>
                        </a:rPr>
                        <a:t>Thursday</a:t>
                      </a:r>
                    </a:p>
                    <a:p>
                      <a:r>
                        <a:rPr kumimoji="1" lang="en-US" altLang="ja-JP" sz="1400" dirty="0">
                          <a:latin typeface="+mn-ea"/>
                          <a:ea typeface="+mn-ea"/>
                        </a:rPr>
                        <a:t>September 17</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17:00</a:t>
                      </a:r>
                    </a:p>
                  </a:txBody>
                  <a:tcPr>
                    <a:lnB w="38100" cap="flat" cmpd="sng" algn="ctr">
                      <a:solidFill>
                        <a:schemeClr val="accent6"/>
                      </a:solidFill>
                      <a:prstDash val="solid"/>
                      <a:round/>
                      <a:headEnd type="none" w="med" len="med"/>
                      <a:tailEnd type="none" w="med" len="med"/>
                    </a:lnB>
                  </a:tcPr>
                </a:tc>
                <a:tc>
                  <a:txBody>
                    <a:bodyPr/>
                    <a:lstStyle/>
                    <a:p>
                      <a:r>
                        <a:rPr kumimoji="1" lang="en-US" altLang="ja-JP" sz="1400" dirty="0">
                          <a:latin typeface="+mn-ea"/>
                          <a:ea typeface="+mn-ea"/>
                        </a:rPr>
                        <a:t>Thursday</a:t>
                      </a:r>
                    </a:p>
                    <a:p>
                      <a:r>
                        <a:rPr kumimoji="1" lang="en-US" altLang="ja-JP" sz="1400" dirty="0">
                          <a:latin typeface="+mn-ea"/>
                          <a:ea typeface="+mn-ea"/>
                        </a:rPr>
                        <a:t>September 17</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15:00</a:t>
                      </a:r>
                    </a:p>
                  </a:txBody>
                  <a:tcPr>
                    <a:lnB w="38100" cap="flat" cmpd="sng" algn="ctr">
                      <a:solidFill>
                        <a:schemeClr val="accent6"/>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JRE Session2</a:t>
                      </a:r>
                    </a:p>
                    <a:p>
                      <a:endParaRPr kumimoji="1" lang="en-US" altLang="ja-JP" sz="1400" dirty="0">
                        <a:latin typeface="+mn-ea"/>
                        <a:ea typeface="+mn-ea"/>
                      </a:endParaRPr>
                    </a:p>
                  </a:txBody>
                  <a:tcPr>
                    <a:lnB w="381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2905602644"/>
                  </a:ext>
                </a:extLst>
              </a:tr>
              <a:tr h="0">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 </a:t>
                      </a:r>
                      <a:endParaRPr kumimoji="1" lang="en-US" altLang="ja-JP" sz="1000" dirty="0">
                        <a:latin typeface="+mn-ea"/>
                        <a:ea typeface="+mn-ea"/>
                      </a:endParaRPr>
                    </a:p>
                    <a:p>
                      <a:r>
                        <a:rPr kumimoji="1" lang="en-US" altLang="ja-JP" sz="1000" dirty="0">
                          <a:latin typeface="+mn-ea"/>
                          <a:ea typeface="+mn-ea"/>
                        </a:rPr>
                        <a:t>23:00-25:00</a:t>
                      </a:r>
                    </a:p>
                  </a:txBody>
                  <a:tcPr>
                    <a:lnT w="38100" cap="flat" cmpd="sng" algn="ctr">
                      <a:solidFill>
                        <a:schemeClr val="accent6"/>
                      </a:solidFill>
                      <a:prstDash val="solid"/>
                      <a:round/>
                      <a:headEnd type="none" w="med" len="med"/>
                      <a:tailEnd type="none" w="med" len="med"/>
                    </a:lnT>
                    <a:solidFill>
                      <a:srgbClr val="FFFF00"/>
                    </a:solidFill>
                  </a:tcPr>
                </a:tc>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15:00-:16:00</a:t>
                      </a:r>
                    </a:p>
                  </a:txBody>
                  <a:tcPr>
                    <a:lnT w="38100" cap="flat" cmpd="sng" algn="ctr">
                      <a:solidFill>
                        <a:schemeClr val="accent6"/>
                      </a:solidFill>
                      <a:prstDash val="solid"/>
                      <a:round/>
                      <a:headEnd type="none" w="med" len="med"/>
                      <a:tailEnd type="none" w="med" len="med"/>
                    </a:lnT>
                    <a:solidFill>
                      <a:srgbClr val="FFFF00"/>
                    </a:solidFill>
                  </a:tcPr>
                </a:tc>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10:00-12:00</a:t>
                      </a:r>
                    </a:p>
                  </a:txBody>
                  <a:tcPr>
                    <a:lnT w="38100" cap="flat" cmpd="sng" algn="ctr">
                      <a:solidFill>
                        <a:schemeClr val="accent6"/>
                      </a:solidFill>
                      <a:prstDash val="solid"/>
                      <a:round/>
                      <a:headEnd type="none" w="med" len="med"/>
                      <a:tailEnd type="none" w="med" len="med"/>
                    </a:lnT>
                    <a:solidFill>
                      <a:srgbClr val="FFFF00"/>
                    </a:solidFill>
                  </a:tcPr>
                </a:tc>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09:00-11:00</a:t>
                      </a:r>
                    </a:p>
                  </a:txBody>
                  <a:tcPr>
                    <a:lnT w="38100" cap="flat" cmpd="sng" algn="ctr">
                      <a:solidFill>
                        <a:schemeClr val="accent6"/>
                      </a:solidFill>
                      <a:prstDash val="solid"/>
                      <a:round/>
                      <a:headEnd type="none" w="med" len="med"/>
                      <a:tailEnd type="none" w="med" len="med"/>
                    </a:lnT>
                    <a:solidFill>
                      <a:srgbClr val="FFFF00"/>
                    </a:solidFill>
                  </a:tcPr>
                </a:tc>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07:00-09:00</a:t>
                      </a:r>
                    </a:p>
                  </a:txBody>
                  <a:tcPr>
                    <a:lnT w="38100" cap="flat" cmpd="sng" algn="ctr">
                      <a:solidFill>
                        <a:schemeClr val="accent6"/>
                      </a:solidFill>
                      <a:prstDash val="solid"/>
                      <a:round/>
                      <a:headEnd type="none" w="med" len="med"/>
                      <a:tailEnd type="none" w="med" len="med"/>
                    </a:lnT>
                    <a:solidFill>
                      <a:srgbClr val="FFFF00"/>
                    </a:solidFill>
                  </a:tcPr>
                </a:tc>
                <a:tc>
                  <a:txBody>
                    <a:bodyPr/>
                    <a:lstStyle/>
                    <a:p>
                      <a:r>
                        <a:rPr kumimoji="1" lang="en-US" altLang="ja-JP" sz="1000" dirty="0">
                          <a:latin typeface="+mn-ea"/>
                          <a:ea typeface="+mn-ea"/>
                        </a:rPr>
                        <a:t>Closing Interim</a:t>
                      </a:r>
                    </a:p>
                  </a:txBody>
                  <a:tcPr>
                    <a:lnT w="38100" cap="flat" cmpd="sng" algn="ctr">
                      <a:solidFill>
                        <a:schemeClr val="accent6"/>
                      </a:solidFill>
                      <a:prstDash val="solid"/>
                      <a:round/>
                      <a:headEnd type="none" w="med" len="med"/>
                      <a:tailEnd type="none" w="med" len="med"/>
                    </a:lnT>
                    <a:solidFill>
                      <a:srgbClr val="FFFF00"/>
                    </a:solidFill>
                  </a:tcPr>
                </a:tc>
                <a:extLst>
                  <a:ext uri="{0D108BD9-81ED-4DB2-BD59-A6C34878D82A}">
                    <a16:rowId xmlns:a16="http://schemas.microsoft.com/office/drawing/2014/main" val="4171053702"/>
                  </a:ext>
                </a:extLst>
              </a:tr>
            </a:tbl>
          </a:graphicData>
        </a:graphic>
      </p:graphicFrame>
    </p:spTree>
    <p:extLst>
      <p:ext uri="{BB962C8B-B14F-4D97-AF65-F5344CB8AC3E}">
        <p14:creationId xmlns:p14="http://schemas.microsoft.com/office/powerpoint/2010/main" val="3607389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9843F52F-8771-43ED-A207-9199A66FD7A3}"/>
              </a:ext>
            </a:extLst>
          </p:cNvPr>
          <p:cNvSpPr>
            <a:spLocks noGrp="1"/>
          </p:cNvSpPr>
          <p:nvPr>
            <p:ph type="title"/>
          </p:nvPr>
        </p:nvSpPr>
        <p:spPr/>
        <p:txBody>
          <a:bodyPr/>
          <a:lstStyle/>
          <a:p>
            <a:r>
              <a:rPr lang="en-US" dirty="0"/>
              <a:t>TG4aa(JRE) starts in Sept,2020</a:t>
            </a:r>
            <a:endParaRPr lang="en-001" dirty="0"/>
          </a:p>
        </p:txBody>
      </p:sp>
      <p:sp>
        <p:nvSpPr>
          <p:cNvPr id="4" name="スライド番号プレースホルダー 3">
            <a:extLst>
              <a:ext uri="{FF2B5EF4-FFF2-40B4-BE49-F238E27FC236}">
                <a16:creationId xmlns:a16="http://schemas.microsoft.com/office/drawing/2014/main" id="{5B984C40-2F1E-4F61-90C4-7D39E04E115A}"/>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11</a:t>
            </a:fld>
            <a:endParaRPr lang="en-US" altLang="ja-JP" dirty="0"/>
          </a:p>
        </p:txBody>
      </p:sp>
      <p:sp>
        <p:nvSpPr>
          <p:cNvPr id="5" name="フッター プレースホルダー 4">
            <a:extLst>
              <a:ext uri="{FF2B5EF4-FFF2-40B4-BE49-F238E27FC236}">
                <a16:creationId xmlns:a16="http://schemas.microsoft.com/office/drawing/2014/main" id="{06CD7B2F-4385-412E-A47E-81C1DFB95D38}"/>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6" name="日付プレースホルダー 5">
            <a:extLst>
              <a:ext uri="{FF2B5EF4-FFF2-40B4-BE49-F238E27FC236}">
                <a16:creationId xmlns:a16="http://schemas.microsoft.com/office/drawing/2014/main" id="{72514743-53C3-4248-8847-28B109FFA58D}"/>
              </a:ext>
            </a:extLst>
          </p:cNvPr>
          <p:cNvSpPr>
            <a:spLocks noGrp="1"/>
          </p:cNvSpPr>
          <p:nvPr>
            <p:ph type="dt" sz="half" idx="2"/>
          </p:nvPr>
        </p:nvSpPr>
        <p:spPr/>
        <p:txBody>
          <a:bodyPr/>
          <a:lstStyle/>
          <a:p>
            <a:r>
              <a:rPr lang="en-US" altLang="ja-JP"/>
              <a:t>&lt;September,2020&gt;</a:t>
            </a:r>
            <a:endParaRPr lang="en-US" altLang="ja-JP" dirty="0"/>
          </a:p>
        </p:txBody>
      </p:sp>
      <p:sp>
        <p:nvSpPr>
          <p:cNvPr id="7" name="テキスト ボックス 6">
            <a:extLst>
              <a:ext uri="{FF2B5EF4-FFF2-40B4-BE49-F238E27FC236}">
                <a16:creationId xmlns:a16="http://schemas.microsoft.com/office/drawing/2014/main" id="{CDD61A5B-66A2-45A9-A26E-064EF4AADC18}"/>
              </a:ext>
            </a:extLst>
          </p:cNvPr>
          <p:cNvSpPr txBox="1"/>
          <p:nvPr/>
        </p:nvSpPr>
        <p:spPr>
          <a:xfrm>
            <a:off x="469641" y="1805970"/>
            <a:ext cx="8280920" cy="1569660"/>
          </a:xfrm>
          <a:prstGeom prst="rect">
            <a:avLst/>
          </a:prstGeom>
          <a:noFill/>
        </p:spPr>
        <p:txBody>
          <a:bodyPr wrap="square" rtlCol="0">
            <a:spAutoFit/>
          </a:bodyPr>
          <a:lstStyle/>
          <a:p>
            <a:r>
              <a:rPr lang="en-US" sz="2400" dirty="0">
                <a:latin typeface="+mn-lt"/>
              </a:rPr>
              <a:t>(Instruction from 802.15 WG Vice Chair:)</a:t>
            </a:r>
          </a:p>
          <a:p>
            <a:r>
              <a:rPr lang="en-US" sz="2400" dirty="0">
                <a:latin typeface="+mn-lt"/>
              </a:rPr>
              <a:t>IG JRE should act as a task group and accomplish its goals since the IEEE SA allows work on a project for up to 6 months before requiring </a:t>
            </a:r>
            <a:r>
              <a:rPr lang="en-US" sz="2400" dirty="0" err="1">
                <a:latin typeface="+mn-lt"/>
              </a:rPr>
              <a:t>NesCom</a:t>
            </a:r>
            <a:r>
              <a:rPr lang="en-US" sz="2400" dirty="0">
                <a:latin typeface="+mn-lt"/>
              </a:rPr>
              <a:t> approval.</a:t>
            </a:r>
            <a:endParaRPr lang="en-001" sz="2400" dirty="0">
              <a:latin typeface="+mn-lt"/>
            </a:endParaRPr>
          </a:p>
        </p:txBody>
      </p:sp>
      <p:pic>
        <p:nvPicPr>
          <p:cNvPr id="2" name="図 1">
            <a:extLst>
              <a:ext uri="{FF2B5EF4-FFF2-40B4-BE49-F238E27FC236}">
                <a16:creationId xmlns:a16="http://schemas.microsoft.com/office/drawing/2014/main" id="{E83EA4C2-14D3-4CF9-8D24-1545F9606DC5}"/>
              </a:ext>
            </a:extLst>
          </p:cNvPr>
          <p:cNvPicPr>
            <a:picLocks noChangeAspect="1"/>
          </p:cNvPicPr>
          <p:nvPr/>
        </p:nvPicPr>
        <p:blipFill>
          <a:blip r:embed="rId2"/>
          <a:stretch>
            <a:fillRect/>
          </a:stretch>
        </p:blipFill>
        <p:spPr>
          <a:xfrm>
            <a:off x="476250" y="4149080"/>
            <a:ext cx="8191500" cy="2152650"/>
          </a:xfrm>
          <a:prstGeom prst="rect">
            <a:avLst/>
          </a:prstGeom>
        </p:spPr>
      </p:pic>
      <p:sp>
        <p:nvSpPr>
          <p:cNvPr id="8" name="フローチャート: 処理 7">
            <a:extLst>
              <a:ext uri="{FF2B5EF4-FFF2-40B4-BE49-F238E27FC236}">
                <a16:creationId xmlns:a16="http://schemas.microsoft.com/office/drawing/2014/main" id="{3AEE30B9-4D52-4A2E-B6D4-8442836B5630}"/>
              </a:ext>
            </a:extLst>
          </p:cNvPr>
          <p:cNvSpPr/>
          <p:nvPr/>
        </p:nvSpPr>
        <p:spPr bwMode="auto">
          <a:xfrm>
            <a:off x="3059832" y="5225405"/>
            <a:ext cx="1800200" cy="291827"/>
          </a:xfrm>
          <a:prstGeom prst="flowChartProcess">
            <a:avLst/>
          </a:prstGeom>
          <a:noFill/>
          <a:ln w="381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sp>
        <p:nvSpPr>
          <p:cNvPr id="9" name="吹き出し: 折線 8">
            <a:extLst>
              <a:ext uri="{FF2B5EF4-FFF2-40B4-BE49-F238E27FC236}">
                <a16:creationId xmlns:a16="http://schemas.microsoft.com/office/drawing/2014/main" id="{A14049AF-8E61-4DC0-8910-336441D10595}"/>
              </a:ext>
            </a:extLst>
          </p:cNvPr>
          <p:cNvSpPr/>
          <p:nvPr/>
        </p:nvSpPr>
        <p:spPr bwMode="auto">
          <a:xfrm>
            <a:off x="5508104" y="4587874"/>
            <a:ext cx="2808312" cy="425301"/>
          </a:xfrm>
          <a:prstGeom prst="borderCallout2">
            <a:avLst>
              <a:gd name="adj1" fmla="val 15442"/>
              <a:gd name="adj2" fmla="val 1185"/>
              <a:gd name="adj3" fmla="val 18750"/>
              <a:gd name="adj4" fmla="val -16667"/>
              <a:gd name="adj5" fmla="val 146689"/>
              <a:gd name="adj6" fmla="val -65702"/>
            </a:avLst>
          </a:prstGeom>
          <a:solidFill>
            <a:srgbClr val="0000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bg1"/>
                </a:solidFill>
                <a:effectLst/>
                <a:latin typeface="Times New Roman" pitchFamily="18" charset="0"/>
              </a:rPr>
              <a:t>TG</a:t>
            </a:r>
            <a:r>
              <a:rPr lang="en-US" dirty="0">
                <a:solidFill>
                  <a:schemeClr val="bg1"/>
                </a:solidFill>
              </a:rPr>
              <a:t>4aa is just created in the mentor</a:t>
            </a:r>
            <a:endParaRPr kumimoji="0" lang="en-001" sz="1200" b="0" i="0" u="none" strike="noStrike" cap="none" normalizeH="0" baseline="0" dirty="0">
              <a:ln>
                <a:noFill/>
              </a:ln>
              <a:solidFill>
                <a:schemeClr val="bg1"/>
              </a:solidFill>
              <a:effectLst/>
            </a:endParaRPr>
          </a:p>
        </p:txBody>
      </p:sp>
    </p:spTree>
    <p:extLst>
      <p:ext uri="{BB962C8B-B14F-4D97-AF65-F5344CB8AC3E}">
        <p14:creationId xmlns:p14="http://schemas.microsoft.com/office/powerpoint/2010/main" val="1213818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95536" y="1837184"/>
            <a:ext cx="8640960" cy="4328120"/>
          </a:xfrm>
          <a:ln/>
        </p:spPr>
        <p:txBody>
          <a:bodyPr>
            <a:normAutofit fontScale="85000" lnSpcReduction="20000"/>
          </a:bodyPr>
          <a:lstStyle/>
          <a:p>
            <a:r>
              <a:rPr lang="en-US" altLang="ja-JP" sz="2400" dirty="0"/>
              <a:t>16</a:t>
            </a:r>
            <a:r>
              <a:rPr lang="en-US" altLang="ja-JP" sz="2400" baseline="30000" dirty="0"/>
              <a:t>th</a:t>
            </a:r>
            <a:r>
              <a:rPr lang="en-US" altLang="ja-JP" sz="2400" dirty="0"/>
              <a:t> Wednesday PM3(18:00-20:00)</a:t>
            </a:r>
          </a:p>
          <a:p>
            <a:pPr marL="800100" lvl="1" indent="-342900">
              <a:buFont typeface="+mj-lt"/>
              <a:buAutoNum type="arabicPeriod"/>
            </a:pPr>
            <a:r>
              <a:rPr lang="en-GB" sz="1600" dirty="0"/>
              <a:t>OPEN/Patent Policy</a:t>
            </a:r>
          </a:p>
          <a:p>
            <a:pPr marL="800100" lvl="1" indent="-342900">
              <a:buFont typeface="+mj-lt"/>
              <a:buAutoNum type="arabicPeriod"/>
            </a:pPr>
            <a:r>
              <a:rPr lang="en-US" altLang="ja-JP" sz="1600" dirty="0"/>
              <a:t>Attendance</a:t>
            </a:r>
          </a:p>
          <a:p>
            <a:pPr marL="800100" lvl="1" indent="-342900">
              <a:buFont typeface="+mj-lt"/>
              <a:buAutoNum type="arabicPeriod"/>
            </a:pPr>
            <a:r>
              <a:rPr lang="en-US" altLang="ja-JP" sz="1600" dirty="0"/>
              <a:t>Approval of the Agenda</a:t>
            </a:r>
          </a:p>
          <a:p>
            <a:pPr marL="800100" lvl="1" indent="-342900">
              <a:buFont typeface="+mj-lt"/>
              <a:buAutoNum type="arabicPeriod"/>
            </a:pPr>
            <a:r>
              <a:rPr lang="en-US" altLang="ja-JP" sz="1600" dirty="0"/>
              <a:t>Approval of  the last meeting minutes </a:t>
            </a:r>
          </a:p>
          <a:p>
            <a:pPr marL="800100" lvl="1" indent="-342900">
              <a:buFont typeface="+mj-lt"/>
              <a:buAutoNum type="arabicPeriod"/>
            </a:pPr>
            <a:r>
              <a:rPr lang="en-US" altLang="ja-JP" sz="1600" dirty="0"/>
              <a:t>Officer appointments</a:t>
            </a:r>
          </a:p>
          <a:p>
            <a:pPr marL="800100" lvl="1" indent="-342900">
              <a:buFont typeface="+mj-lt"/>
              <a:buAutoNum type="arabicPeriod"/>
            </a:pPr>
            <a:r>
              <a:rPr lang="en-US" altLang="ja-JP" sz="1600" dirty="0"/>
              <a:t>Review PAR</a:t>
            </a:r>
          </a:p>
          <a:p>
            <a:pPr marL="800100" lvl="1" indent="-342900">
              <a:buFont typeface="+mj-lt"/>
              <a:buAutoNum type="arabicPeriod"/>
            </a:pPr>
            <a:r>
              <a:rPr lang="en-US" altLang="ja-JP" sz="1600" dirty="0"/>
              <a:t>Review past WNG session</a:t>
            </a:r>
          </a:p>
          <a:p>
            <a:pPr marL="800100" lvl="1" indent="-342900">
              <a:buFont typeface="+mj-lt"/>
              <a:buAutoNum type="arabicPeriod"/>
            </a:pPr>
            <a:r>
              <a:rPr lang="en-US" altLang="ja-JP" sz="1600" dirty="0"/>
              <a:t>Attendance recap</a:t>
            </a:r>
          </a:p>
          <a:p>
            <a:pPr marL="800100" lvl="1" indent="-342900">
              <a:buFont typeface="+mj-lt"/>
              <a:buAutoNum type="arabicPeriod"/>
            </a:pPr>
            <a:endParaRPr lang="en-US" altLang="ja-JP" sz="1600" dirty="0"/>
          </a:p>
          <a:p>
            <a:r>
              <a:rPr lang="en-US" altLang="ja-JP" sz="2400" dirty="0"/>
              <a:t>17</a:t>
            </a:r>
            <a:r>
              <a:rPr lang="en-US" altLang="ja-JP" sz="2400" baseline="30000" dirty="0"/>
              <a:t>th</a:t>
            </a:r>
            <a:r>
              <a:rPr lang="en-US" altLang="ja-JP" sz="2400" dirty="0"/>
              <a:t> Thursday PM3(18:00-20:00)</a:t>
            </a:r>
          </a:p>
          <a:p>
            <a:pPr marL="800100" lvl="1" indent="-342900">
              <a:buFont typeface="+mj-lt"/>
              <a:buAutoNum type="arabicPeriod"/>
            </a:pPr>
            <a:r>
              <a:rPr lang="en-GB" sz="1600" dirty="0"/>
              <a:t>OPEN</a:t>
            </a:r>
            <a:endParaRPr lang="en-US" altLang="ja-JP" sz="1600" dirty="0"/>
          </a:p>
          <a:p>
            <a:pPr marL="800100" lvl="1" indent="-342900">
              <a:buFont typeface="+mj-lt"/>
              <a:buAutoNum type="arabicPeriod"/>
            </a:pPr>
            <a:r>
              <a:rPr lang="en-US" altLang="ja-JP" sz="1600" dirty="0"/>
              <a:t>Attendance</a:t>
            </a:r>
          </a:p>
          <a:p>
            <a:pPr marL="800100" lvl="1" indent="-342900">
              <a:buFont typeface="+mj-lt"/>
              <a:buAutoNum type="arabicPeriod"/>
            </a:pPr>
            <a:r>
              <a:rPr lang="en-US" altLang="ja-JP" sz="1600" dirty="0"/>
              <a:t>Call for Proposals</a:t>
            </a:r>
          </a:p>
          <a:p>
            <a:pPr marL="800100" lvl="1" indent="-342900">
              <a:buFont typeface="+mj-lt"/>
              <a:buAutoNum type="arabicPeriod"/>
            </a:pPr>
            <a:r>
              <a:rPr lang="en-US" altLang="ja-JP" sz="1600" dirty="0"/>
              <a:t>Timeline and next step</a:t>
            </a:r>
          </a:p>
          <a:p>
            <a:pPr marL="800100" lvl="1" indent="-342900">
              <a:buFont typeface="+mj-lt"/>
              <a:buAutoNum type="arabicPeriod"/>
            </a:pPr>
            <a:r>
              <a:rPr lang="en-US" altLang="ja-JP" sz="1600" dirty="0"/>
              <a:t>Plan for November meeting (# of sessions)</a:t>
            </a:r>
          </a:p>
          <a:p>
            <a:pPr marL="800100" lvl="1" indent="-342900">
              <a:buFont typeface="+mj-lt"/>
              <a:buAutoNum type="arabicPeriod"/>
            </a:pPr>
            <a:r>
              <a:rPr lang="en-US" altLang="ja-JP" sz="1600" dirty="0"/>
              <a:t>Attendance recap</a:t>
            </a:r>
          </a:p>
          <a:p>
            <a:pPr marL="800100" lvl="1" indent="-342900">
              <a:buFont typeface="+mj-lt"/>
              <a:buAutoNum type="arabicPeriod"/>
            </a:pPr>
            <a:r>
              <a:rPr lang="en-US" altLang="ja-JP" sz="1600" dirty="0"/>
              <a:t>Adjourn</a:t>
            </a:r>
          </a:p>
          <a:p>
            <a:pPr marL="0" indent="0">
              <a:buNone/>
            </a:pPr>
            <a:r>
              <a:rPr lang="en-US" altLang="ja-JP" sz="1600" dirty="0"/>
              <a:t>            </a:t>
            </a:r>
          </a:p>
        </p:txBody>
      </p:sp>
      <p:sp>
        <p:nvSpPr>
          <p:cNvPr id="4098" name="Rectangle 2"/>
          <p:cNvSpPr>
            <a:spLocks noGrp="1" noChangeArrowheads="1"/>
          </p:cNvSpPr>
          <p:nvPr>
            <p:ph type="title"/>
          </p:nvPr>
        </p:nvSpPr>
        <p:spPr>
          <a:ln/>
        </p:spPr>
        <p:txBody>
          <a:bodyPr/>
          <a:lstStyle/>
          <a:p>
            <a:r>
              <a:rPr lang="en-US" altLang="ja-JP" b="1" dirty="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12</a:t>
            </a:fld>
            <a:endParaRPr lang="en-US" altLang="ja-JP" dirty="0"/>
          </a:p>
        </p:txBody>
      </p:sp>
      <p:sp>
        <p:nvSpPr>
          <p:cNvPr id="9"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
        <p:nvSpPr>
          <p:cNvPr id="8" name="Rectangle 4">
            <a:extLst>
              <a:ext uri="{FF2B5EF4-FFF2-40B4-BE49-F238E27FC236}">
                <a16:creationId xmlns:a16="http://schemas.microsoft.com/office/drawing/2014/main" id="{C68BF755-203F-43BC-A619-C956E9C3456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460842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Approval of  the last meeting minutes</a:t>
            </a:r>
          </a:p>
        </p:txBody>
      </p:sp>
      <p:sp>
        <p:nvSpPr>
          <p:cNvPr id="5" name="フッター プレースホルダー 4">
            <a:extLst>
              <a:ext uri="{FF2B5EF4-FFF2-40B4-BE49-F238E27FC236}">
                <a16:creationId xmlns:a16="http://schemas.microsoft.com/office/drawing/2014/main" id="{52F5D730-7C8A-4163-8534-96ADE8223802}"/>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6" name="日付プレースホルダー 5">
            <a:extLst>
              <a:ext uri="{FF2B5EF4-FFF2-40B4-BE49-F238E27FC236}">
                <a16:creationId xmlns:a16="http://schemas.microsoft.com/office/drawing/2014/main" id="{C37F25BC-9684-42AA-9588-8C7A5D403581}"/>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3325626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title"/>
          </p:nvPr>
        </p:nvSpPr>
        <p:spPr/>
        <p:txBody>
          <a:bodyPr/>
          <a:lstStyle/>
          <a:p>
            <a:r>
              <a:rPr lang="en-US" dirty="0"/>
              <a:t>Officer Appointment for TG4aa</a:t>
            </a:r>
            <a:endParaRPr lang="en-001" dirty="0"/>
          </a:p>
        </p:txBody>
      </p:sp>
      <p:sp>
        <p:nvSpPr>
          <p:cNvPr id="2" name="コンテンツ プレースホルダー 1">
            <a:extLst>
              <a:ext uri="{FF2B5EF4-FFF2-40B4-BE49-F238E27FC236}">
                <a16:creationId xmlns:a16="http://schemas.microsoft.com/office/drawing/2014/main" id="{B45CEE5B-067B-4576-9604-14642DFAB869}"/>
              </a:ext>
            </a:extLst>
          </p:cNvPr>
          <p:cNvSpPr>
            <a:spLocks noGrp="1"/>
          </p:cNvSpPr>
          <p:nvPr>
            <p:ph idx="1"/>
          </p:nvPr>
        </p:nvSpPr>
        <p:spPr/>
        <p:txBody>
          <a:bodyPr/>
          <a:lstStyle/>
          <a:p>
            <a:r>
              <a:rPr lang="en-US" dirty="0"/>
              <a:t>Chair: Takashi </a:t>
            </a:r>
            <a:r>
              <a:rPr lang="en-US" dirty="0" err="1"/>
              <a:t>Kuramochi</a:t>
            </a:r>
            <a:endParaRPr lang="en-US" dirty="0"/>
          </a:p>
          <a:p>
            <a:r>
              <a:rPr lang="en-US" dirty="0"/>
              <a:t>Vice-Chair: Hiroshi Harada, Kunal Shah</a:t>
            </a:r>
          </a:p>
          <a:p>
            <a:r>
              <a:rPr lang="en-US" dirty="0"/>
              <a:t>Secretary: Kiyoshi Fukui</a:t>
            </a:r>
          </a:p>
          <a:p>
            <a:r>
              <a:rPr lang="en-US" dirty="0"/>
              <a:t>Technical Editor:  TBD</a:t>
            </a:r>
            <a:endParaRPr lang="en-001" dirty="0"/>
          </a:p>
        </p:txBody>
      </p:sp>
      <p:sp>
        <p:nvSpPr>
          <p:cNvPr id="5" name="フッター プレースホルダー 4">
            <a:extLst>
              <a:ext uri="{FF2B5EF4-FFF2-40B4-BE49-F238E27FC236}">
                <a16:creationId xmlns:a16="http://schemas.microsoft.com/office/drawing/2014/main" id="{52F5D730-7C8A-4163-8534-96ADE8223802}"/>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6" name="日付プレースホルダー 5">
            <a:extLst>
              <a:ext uri="{FF2B5EF4-FFF2-40B4-BE49-F238E27FC236}">
                <a16:creationId xmlns:a16="http://schemas.microsoft.com/office/drawing/2014/main" id="{C37F25BC-9684-42AA-9588-8C7A5D403581}"/>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618250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Review PAR</a:t>
            </a:r>
            <a:endParaRPr lang="en-001" dirty="0"/>
          </a:p>
        </p:txBody>
      </p:sp>
      <p:sp>
        <p:nvSpPr>
          <p:cNvPr id="5" name="フッター プレースホルダー 4">
            <a:extLst>
              <a:ext uri="{FF2B5EF4-FFF2-40B4-BE49-F238E27FC236}">
                <a16:creationId xmlns:a16="http://schemas.microsoft.com/office/drawing/2014/main" id="{52F5D730-7C8A-4163-8534-96ADE8223802}"/>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15</a:t>
            </a:fld>
            <a:endParaRPr lang="en-US" altLang="ja-JP" dirty="0"/>
          </a:p>
        </p:txBody>
      </p:sp>
      <p:sp>
        <p:nvSpPr>
          <p:cNvPr id="6" name="日付プレースホルダー 5">
            <a:extLst>
              <a:ext uri="{FF2B5EF4-FFF2-40B4-BE49-F238E27FC236}">
                <a16:creationId xmlns:a16="http://schemas.microsoft.com/office/drawing/2014/main" id="{C37F25BC-9684-42AA-9588-8C7A5D403581}"/>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1281934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WNG review</a:t>
            </a:r>
            <a:endParaRPr lang="en-001" dirty="0"/>
          </a:p>
        </p:txBody>
      </p:sp>
      <p:sp>
        <p:nvSpPr>
          <p:cNvPr id="5" name="フッター プレースホルダー 4">
            <a:extLst>
              <a:ext uri="{FF2B5EF4-FFF2-40B4-BE49-F238E27FC236}">
                <a16:creationId xmlns:a16="http://schemas.microsoft.com/office/drawing/2014/main" id="{52F5D730-7C8A-4163-8534-96ADE8223802}"/>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16</a:t>
            </a:fld>
            <a:endParaRPr lang="en-US" altLang="ja-JP" dirty="0"/>
          </a:p>
        </p:txBody>
      </p:sp>
      <p:sp>
        <p:nvSpPr>
          <p:cNvPr id="6" name="日付プレースホルダー 5">
            <a:extLst>
              <a:ext uri="{FF2B5EF4-FFF2-40B4-BE49-F238E27FC236}">
                <a16:creationId xmlns:a16="http://schemas.microsoft.com/office/drawing/2014/main" id="{C37F25BC-9684-42AA-9588-8C7A5D403581}"/>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278510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Call for Proposals</a:t>
            </a:r>
            <a:endParaRPr lang="en-001" dirty="0"/>
          </a:p>
        </p:txBody>
      </p:sp>
      <p:sp>
        <p:nvSpPr>
          <p:cNvPr id="5" name="フッター プレースホルダー 4">
            <a:extLst>
              <a:ext uri="{FF2B5EF4-FFF2-40B4-BE49-F238E27FC236}">
                <a16:creationId xmlns:a16="http://schemas.microsoft.com/office/drawing/2014/main" id="{52F5D730-7C8A-4163-8534-96ADE8223802}"/>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17</a:t>
            </a:fld>
            <a:endParaRPr lang="en-US" altLang="ja-JP" dirty="0"/>
          </a:p>
        </p:txBody>
      </p:sp>
      <p:sp>
        <p:nvSpPr>
          <p:cNvPr id="6" name="日付プレースホルダー 5">
            <a:extLst>
              <a:ext uri="{FF2B5EF4-FFF2-40B4-BE49-F238E27FC236}">
                <a16:creationId xmlns:a16="http://schemas.microsoft.com/office/drawing/2014/main" id="{C37F25BC-9684-42AA-9588-8C7A5D403581}"/>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3383288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03CC87C-91EF-41FE-BD22-6E2FDA290C20}"/>
              </a:ext>
            </a:extLst>
          </p:cNvPr>
          <p:cNvSpPr>
            <a:spLocks noGrp="1"/>
          </p:cNvSpPr>
          <p:nvPr>
            <p:ph idx="1"/>
          </p:nvPr>
        </p:nvSpPr>
        <p:spPr>
          <a:xfrm>
            <a:off x="323528" y="1752600"/>
            <a:ext cx="8568952" cy="4711428"/>
          </a:xfrm>
        </p:spPr>
        <p:txBody>
          <a:bodyPr/>
          <a:lstStyle/>
          <a:p>
            <a:pPr marL="0" indent="0">
              <a:buNone/>
            </a:pPr>
            <a:endParaRPr lang="en-US" sz="2400" dirty="0"/>
          </a:p>
          <a:p>
            <a:r>
              <a:rPr lang="en-US" sz="2400" dirty="0"/>
              <a:t>Collect “concrete technical PHY parameters” to proceed Amendment to IEEE Standard 802.15.4-2020.</a:t>
            </a:r>
          </a:p>
          <a:p>
            <a:pPr marL="0" indent="0">
              <a:buNone/>
            </a:pPr>
            <a:r>
              <a:rPr lang="en-US" sz="1800" dirty="0"/>
              <a:t>PHY parameters(Filtering/Modulation index/Data rates/</a:t>
            </a:r>
            <a:r>
              <a:rPr lang="en-US" sz="1800" dirty="0" err="1"/>
              <a:t>etc</a:t>
            </a:r>
            <a:r>
              <a:rPr lang="en-US" sz="1800" dirty="0"/>
              <a:t>)</a:t>
            </a:r>
          </a:p>
          <a:p>
            <a:pPr marL="0" indent="0">
              <a:buNone/>
            </a:pPr>
            <a:r>
              <a:rPr lang="en-US" sz="1800" dirty="0"/>
              <a:t>Example: </a:t>
            </a:r>
            <a:r>
              <a:rPr lang="en-US" sz="1800" dirty="0">
                <a:hlinkClick r:id="rId2"/>
              </a:rPr>
              <a:t>https://mentor.ieee.org/802.15/dcn/20/15-20-0133-01-0jre-considerations-on-rate-extension-for-sun-fsk-phy.pdf</a:t>
            </a:r>
            <a:endParaRPr lang="en-US" sz="1800" dirty="0"/>
          </a:p>
          <a:p>
            <a:pPr marL="0" indent="0">
              <a:buNone/>
            </a:pPr>
            <a:endParaRPr lang="en-US" sz="1800" dirty="0"/>
          </a:p>
          <a:p>
            <a:pPr marL="0" indent="0">
              <a:buNone/>
            </a:pPr>
            <a:endParaRPr lang="en-US" sz="1800" dirty="0"/>
          </a:p>
          <a:p>
            <a:pPr marL="0" indent="0">
              <a:buNone/>
            </a:pPr>
            <a:endParaRPr lang="en-US" sz="1800" dirty="0"/>
          </a:p>
          <a:p>
            <a:endParaRPr lang="en-001" sz="2400" dirty="0"/>
          </a:p>
        </p:txBody>
      </p:sp>
      <p:sp>
        <p:nvSpPr>
          <p:cNvPr id="3" name="タイトル 2">
            <a:extLst>
              <a:ext uri="{FF2B5EF4-FFF2-40B4-BE49-F238E27FC236}">
                <a16:creationId xmlns:a16="http://schemas.microsoft.com/office/drawing/2014/main" id="{8065379E-D435-4B93-B3F2-A609CB1AE80C}"/>
              </a:ext>
            </a:extLst>
          </p:cNvPr>
          <p:cNvSpPr>
            <a:spLocks noGrp="1"/>
          </p:cNvSpPr>
          <p:nvPr>
            <p:ph type="title"/>
          </p:nvPr>
        </p:nvSpPr>
        <p:spPr/>
        <p:txBody>
          <a:bodyPr/>
          <a:lstStyle/>
          <a:p>
            <a:r>
              <a:rPr lang="en-US" dirty="0"/>
              <a:t>Objectives of “Call for Proposals”</a:t>
            </a:r>
            <a:endParaRPr lang="en-001" dirty="0"/>
          </a:p>
        </p:txBody>
      </p:sp>
      <p:sp>
        <p:nvSpPr>
          <p:cNvPr id="4" name="スライド番号プレースホルダー 3">
            <a:extLst>
              <a:ext uri="{FF2B5EF4-FFF2-40B4-BE49-F238E27FC236}">
                <a16:creationId xmlns:a16="http://schemas.microsoft.com/office/drawing/2014/main" id="{87A91DA1-2716-445C-99B7-929A629AAB0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18</a:t>
            </a:fld>
            <a:endParaRPr lang="en-US" altLang="ja-JP" dirty="0"/>
          </a:p>
        </p:txBody>
      </p:sp>
      <p:sp>
        <p:nvSpPr>
          <p:cNvPr id="5" name="フッター プレースホルダー 4">
            <a:extLst>
              <a:ext uri="{FF2B5EF4-FFF2-40B4-BE49-F238E27FC236}">
                <a16:creationId xmlns:a16="http://schemas.microsoft.com/office/drawing/2014/main" id="{35589EFD-EC5F-406D-BA3E-9C556B72BC49}"/>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6" name="日付プレースホルダー 5">
            <a:extLst>
              <a:ext uri="{FF2B5EF4-FFF2-40B4-BE49-F238E27FC236}">
                <a16:creationId xmlns:a16="http://schemas.microsoft.com/office/drawing/2014/main" id="{02AFEDBA-A9F0-422A-8E9F-D6F2E29A18FF}"/>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2868017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BD8545CF-DF41-437B-87AA-5E96EA1C9821}"/>
              </a:ext>
            </a:extLst>
          </p:cNvPr>
          <p:cNvSpPr>
            <a:spLocks noGrp="1"/>
          </p:cNvSpPr>
          <p:nvPr>
            <p:ph idx="1"/>
          </p:nvPr>
        </p:nvSpPr>
        <p:spPr/>
        <p:txBody>
          <a:bodyPr/>
          <a:lstStyle/>
          <a:p>
            <a:pPr marL="0" indent="0">
              <a:buNone/>
            </a:pPr>
            <a:r>
              <a:rPr lang="en-US" b="1" dirty="0"/>
              <a:t>5.2.b Scope of the project: </a:t>
            </a:r>
          </a:p>
          <a:p>
            <a:pPr marL="0" indent="0">
              <a:buNone/>
            </a:pPr>
            <a:r>
              <a:rPr lang="en-US" dirty="0"/>
              <a:t>This amendment defines a data rate extension of SUN FSK PHY to IEEE Std</a:t>
            </a:r>
          </a:p>
          <a:p>
            <a:pPr marL="0" indent="0">
              <a:buNone/>
            </a:pPr>
            <a:r>
              <a:rPr lang="en-US" dirty="0"/>
              <a:t>802.15.4-2020. It adds data rate extensions for the SUN FSK modulation and channel parameters. These</a:t>
            </a:r>
          </a:p>
          <a:p>
            <a:pPr marL="0" indent="0">
              <a:buNone/>
            </a:pPr>
            <a:r>
              <a:rPr lang="en-US" dirty="0"/>
              <a:t>extensions focus on the Japanese frequency band .</a:t>
            </a:r>
            <a:endParaRPr lang="en-001" dirty="0"/>
          </a:p>
        </p:txBody>
      </p:sp>
      <p:sp>
        <p:nvSpPr>
          <p:cNvPr id="3" name="タイトル 2">
            <a:extLst>
              <a:ext uri="{FF2B5EF4-FFF2-40B4-BE49-F238E27FC236}">
                <a16:creationId xmlns:a16="http://schemas.microsoft.com/office/drawing/2014/main" id="{C5BDD34F-AB54-4AB5-B484-3C012798401B}"/>
              </a:ext>
            </a:extLst>
          </p:cNvPr>
          <p:cNvSpPr>
            <a:spLocks noGrp="1"/>
          </p:cNvSpPr>
          <p:nvPr>
            <p:ph type="title"/>
          </p:nvPr>
        </p:nvSpPr>
        <p:spPr/>
        <p:txBody>
          <a:bodyPr/>
          <a:lstStyle/>
          <a:p>
            <a:r>
              <a:rPr lang="en-US" dirty="0"/>
              <a:t>Scope of the project(from PAR)</a:t>
            </a:r>
            <a:endParaRPr lang="en-001" dirty="0"/>
          </a:p>
        </p:txBody>
      </p:sp>
      <p:sp>
        <p:nvSpPr>
          <p:cNvPr id="4" name="スライド番号プレースホルダー 3">
            <a:extLst>
              <a:ext uri="{FF2B5EF4-FFF2-40B4-BE49-F238E27FC236}">
                <a16:creationId xmlns:a16="http://schemas.microsoft.com/office/drawing/2014/main" id="{FB1A7B54-AC4C-4562-8993-9AB10208D35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19</a:t>
            </a:fld>
            <a:endParaRPr lang="en-US" altLang="ja-JP" dirty="0"/>
          </a:p>
        </p:txBody>
      </p:sp>
      <p:sp>
        <p:nvSpPr>
          <p:cNvPr id="5" name="フッター プレースホルダー 4">
            <a:extLst>
              <a:ext uri="{FF2B5EF4-FFF2-40B4-BE49-F238E27FC236}">
                <a16:creationId xmlns:a16="http://schemas.microsoft.com/office/drawing/2014/main" id="{628CAD2D-64A9-451B-9C13-791C1255B075}"/>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6" name="日付プレースホルダー 5">
            <a:extLst>
              <a:ext uri="{FF2B5EF4-FFF2-40B4-BE49-F238E27FC236}">
                <a16:creationId xmlns:a16="http://schemas.microsoft.com/office/drawing/2014/main" id="{3E0A1109-AA9E-4DA9-AB9E-B27A1429D998}"/>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3029228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TG4aa JRE</a:t>
            </a:r>
            <a:br>
              <a:rPr lang="en-US" altLang="ja-JP" dirty="0"/>
            </a:br>
            <a:r>
              <a:rPr lang="en-US" altLang="ja-JP" dirty="0"/>
              <a:t>September Interim</a:t>
            </a:r>
            <a:br>
              <a:rPr lang="en-US" altLang="ja-JP" dirty="0"/>
            </a:br>
            <a:r>
              <a:rPr lang="en-US" altLang="ja-JP" dirty="0"/>
              <a:t>Teleconference </a:t>
            </a:r>
            <a:br>
              <a:rPr lang="en-US" altLang="ja-JP" dirty="0"/>
            </a:br>
            <a:r>
              <a:rPr lang="en-US" altLang="ja-JP" dirty="0"/>
              <a:t>Opening report </a:t>
            </a:r>
            <a:br>
              <a:rPr lang="en-US" altLang="ja-JP" dirty="0"/>
            </a:br>
            <a:r>
              <a:rPr lang="en-US" altLang="ja-JP" dirty="0"/>
              <a:t>on</a:t>
            </a:r>
            <a:br>
              <a:rPr lang="en-US" altLang="ja-JP" dirty="0"/>
            </a:br>
            <a:r>
              <a:rPr lang="en-US" altLang="ja-JP" dirty="0"/>
              <a:t>September 18th,2020</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6" name="Rectangle 4">
            <a:extLst>
              <a:ext uri="{FF2B5EF4-FFF2-40B4-BE49-F238E27FC236}">
                <a16:creationId xmlns:a16="http://schemas.microsoft.com/office/drawing/2014/main" id="{C3F83946-C26E-4614-8B36-6EABBDFD6902}"/>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C33CD2BD-D352-4F97-94D4-98C2146850DB}"/>
              </a:ext>
            </a:extLst>
          </p:cNvPr>
          <p:cNvSpPr>
            <a:spLocks noGrp="1"/>
          </p:cNvSpPr>
          <p:nvPr>
            <p:ph idx="1"/>
          </p:nvPr>
        </p:nvSpPr>
        <p:spPr>
          <a:xfrm>
            <a:off x="685800" y="1556792"/>
            <a:ext cx="7772400" cy="4114800"/>
          </a:xfrm>
        </p:spPr>
        <p:txBody>
          <a:bodyPr/>
          <a:lstStyle/>
          <a:p>
            <a:r>
              <a:rPr lang="en-US" dirty="0"/>
              <a:t>Guidelines</a:t>
            </a:r>
          </a:p>
          <a:p>
            <a:pPr marL="0" indent="0">
              <a:buNone/>
            </a:pPr>
            <a:r>
              <a:rPr lang="en-US" dirty="0">
                <a:hlinkClick r:id="rId2"/>
              </a:rPr>
              <a:t>https://mentor.ieee.org/802.15/dcn/20/15-20-0270-00-04aa-guidence-for-tg4aa-technical-contributions.pptx</a:t>
            </a:r>
            <a:endParaRPr lang="en-US" dirty="0"/>
          </a:p>
          <a:p>
            <a:pPr marL="0" indent="0">
              <a:buNone/>
            </a:pPr>
            <a:endParaRPr lang="en-US" dirty="0"/>
          </a:p>
          <a:p>
            <a:r>
              <a:rPr lang="en-US" dirty="0"/>
              <a:t>Call for Proposals</a:t>
            </a:r>
          </a:p>
          <a:p>
            <a:pPr marL="0" indent="0">
              <a:buNone/>
            </a:pPr>
            <a:r>
              <a:rPr lang="en-US" dirty="0">
                <a:hlinkClick r:id="rId3"/>
              </a:rPr>
              <a:t>https://mentor.ieee.org/802.15/dcn/20/15-20-0261-00-04aa-tg4aa-jre-call-for-proposals.docx</a:t>
            </a:r>
            <a:endParaRPr lang="en-US" dirty="0"/>
          </a:p>
          <a:p>
            <a:pPr marL="0" indent="0">
              <a:buNone/>
            </a:pPr>
            <a:endParaRPr lang="en-US" dirty="0"/>
          </a:p>
          <a:p>
            <a:endParaRPr lang="en-001" dirty="0"/>
          </a:p>
        </p:txBody>
      </p:sp>
      <p:sp>
        <p:nvSpPr>
          <p:cNvPr id="3" name="タイトル 2">
            <a:extLst>
              <a:ext uri="{FF2B5EF4-FFF2-40B4-BE49-F238E27FC236}">
                <a16:creationId xmlns:a16="http://schemas.microsoft.com/office/drawing/2014/main" id="{DC17A344-9191-47FC-A16A-05652D81DA2E}"/>
              </a:ext>
            </a:extLst>
          </p:cNvPr>
          <p:cNvSpPr>
            <a:spLocks noGrp="1"/>
          </p:cNvSpPr>
          <p:nvPr>
            <p:ph type="title"/>
          </p:nvPr>
        </p:nvSpPr>
        <p:spPr/>
        <p:txBody>
          <a:bodyPr/>
          <a:lstStyle/>
          <a:p>
            <a:r>
              <a:rPr lang="en-US" dirty="0"/>
              <a:t>Documents for Call for Proposals</a:t>
            </a:r>
            <a:endParaRPr lang="en-001" dirty="0"/>
          </a:p>
        </p:txBody>
      </p:sp>
      <p:sp>
        <p:nvSpPr>
          <p:cNvPr id="4" name="スライド番号プレースホルダー 3">
            <a:extLst>
              <a:ext uri="{FF2B5EF4-FFF2-40B4-BE49-F238E27FC236}">
                <a16:creationId xmlns:a16="http://schemas.microsoft.com/office/drawing/2014/main" id="{09EB4322-7619-4A39-A632-6A2810674503}"/>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20</a:t>
            </a:fld>
            <a:endParaRPr lang="en-US" altLang="ja-JP" dirty="0"/>
          </a:p>
        </p:txBody>
      </p:sp>
      <p:sp>
        <p:nvSpPr>
          <p:cNvPr id="5" name="フッター プレースホルダー 4">
            <a:extLst>
              <a:ext uri="{FF2B5EF4-FFF2-40B4-BE49-F238E27FC236}">
                <a16:creationId xmlns:a16="http://schemas.microsoft.com/office/drawing/2014/main" id="{B12AC00E-81EC-41B9-8D80-5A009D904FA0}"/>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6" name="日付プレースホルダー 5">
            <a:extLst>
              <a:ext uri="{FF2B5EF4-FFF2-40B4-BE49-F238E27FC236}">
                <a16:creationId xmlns:a16="http://schemas.microsoft.com/office/drawing/2014/main" id="{9C190D19-B8AE-4C88-B791-52806D64E37F}"/>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22308158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Timeline and next step</a:t>
            </a:r>
          </a:p>
        </p:txBody>
      </p:sp>
      <p:sp>
        <p:nvSpPr>
          <p:cNvPr id="5" name="フッター プレースホルダー 4">
            <a:extLst>
              <a:ext uri="{FF2B5EF4-FFF2-40B4-BE49-F238E27FC236}">
                <a16:creationId xmlns:a16="http://schemas.microsoft.com/office/drawing/2014/main" id="{52F5D730-7C8A-4163-8534-96ADE8223802}"/>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21</a:t>
            </a:fld>
            <a:endParaRPr lang="en-US" altLang="ja-JP" dirty="0"/>
          </a:p>
        </p:txBody>
      </p:sp>
      <p:sp>
        <p:nvSpPr>
          <p:cNvPr id="6" name="日付プレースホルダー 5">
            <a:extLst>
              <a:ext uri="{FF2B5EF4-FFF2-40B4-BE49-F238E27FC236}">
                <a16:creationId xmlns:a16="http://schemas.microsoft.com/office/drawing/2014/main" id="{C37F25BC-9684-42AA-9588-8C7A5D403581}"/>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24170083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2264" y="441813"/>
            <a:ext cx="7490097" cy="898955"/>
          </a:xfrm>
        </p:spPr>
        <p:txBody>
          <a:bodyPr/>
          <a:lstStyle/>
          <a:p>
            <a:r>
              <a:rPr kumimoji="1" lang="en-US" altLang="ja-JP" sz="2400" dirty="0"/>
              <a:t>Schedule for TG4aa JRE (Japanese Rate Extension)</a:t>
            </a:r>
            <a:endParaRPr kumimoji="1" lang="ja-JP" altLang="en-US" sz="2400" dirty="0"/>
          </a:p>
        </p:txBody>
      </p:sp>
      <p:graphicFrame>
        <p:nvGraphicFramePr>
          <p:cNvPr id="5" name="表 4"/>
          <p:cNvGraphicFramePr>
            <a:graphicFrameLocks noGrp="1"/>
          </p:cNvGraphicFramePr>
          <p:nvPr>
            <p:extLst>
              <p:ext uri="{D42A27DB-BD31-4B8C-83A1-F6EECF244321}">
                <p14:modId xmlns:p14="http://schemas.microsoft.com/office/powerpoint/2010/main" val="87619331"/>
              </p:ext>
            </p:extLst>
          </p:nvPr>
        </p:nvGraphicFramePr>
        <p:xfrm>
          <a:off x="548444" y="1124745"/>
          <a:ext cx="7985426" cy="5532414"/>
        </p:xfrm>
        <a:graphic>
          <a:graphicData uri="http://schemas.openxmlformats.org/drawingml/2006/table">
            <a:tbl>
              <a:tblPr firstRow="1" bandRow="1">
                <a:tableStyleId>{5940675A-B579-460E-94D1-54222C63F5DA}</a:tableStyleId>
              </a:tblPr>
              <a:tblGrid>
                <a:gridCol w="887111">
                  <a:extLst>
                    <a:ext uri="{9D8B030D-6E8A-4147-A177-3AD203B41FA5}">
                      <a16:colId xmlns:a16="http://schemas.microsoft.com/office/drawing/2014/main" val="2411820674"/>
                    </a:ext>
                  </a:extLst>
                </a:gridCol>
                <a:gridCol w="887111">
                  <a:extLst>
                    <a:ext uri="{9D8B030D-6E8A-4147-A177-3AD203B41FA5}">
                      <a16:colId xmlns:a16="http://schemas.microsoft.com/office/drawing/2014/main" val="20000"/>
                    </a:ext>
                  </a:extLst>
                </a:gridCol>
                <a:gridCol w="887111">
                  <a:extLst>
                    <a:ext uri="{9D8B030D-6E8A-4147-A177-3AD203B41FA5}">
                      <a16:colId xmlns:a16="http://schemas.microsoft.com/office/drawing/2014/main" val="20001"/>
                    </a:ext>
                  </a:extLst>
                </a:gridCol>
                <a:gridCol w="887111">
                  <a:extLst>
                    <a:ext uri="{9D8B030D-6E8A-4147-A177-3AD203B41FA5}">
                      <a16:colId xmlns:a16="http://schemas.microsoft.com/office/drawing/2014/main" val="20002"/>
                    </a:ext>
                  </a:extLst>
                </a:gridCol>
                <a:gridCol w="887111">
                  <a:extLst>
                    <a:ext uri="{9D8B030D-6E8A-4147-A177-3AD203B41FA5}">
                      <a16:colId xmlns:a16="http://schemas.microsoft.com/office/drawing/2014/main" val="20003"/>
                    </a:ext>
                  </a:extLst>
                </a:gridCol>
                <a:gridCol w="957580">
                  <a:extLst>
                    <a:ext uri="{9D8B030D-6E8A-4147-A177-3AD203B41FA5}">
                      <a16:colId xmlns:a16="http://schemas.microsoft.com/office/drawing/2014/main" val="20004"/>
                    </a:ext>
                  </a:extLst>
                </a:gridCol>
                <a:gridCol w="862669">
                  <a:extLst>
                    <a:ext uri="{9D8B030D-6E8A-4147-A177-3AD203B41FA5}">
                      <a16:colId xmlns:a16="http://schemas.microsoft.com/office/drawing/2014/main" val="20005"/>
                    </a:ext>
                  </a:extLst>
                </a:gridCol>
                <a:gridCol w="842511">
                  <a:extLst>
                    <a:ext uri="{9D8B030D-6E8A-4147-A177-3AD203B41FA5}">
                      <a16:colId xmlns:a16="http://schemas.microsoft.com/office/drawing/2014/main" val="20006"/>
                    </a:ext>
                  </a:extLst>
                </a:gridCol>
                <a:gridCol w="887111">
                  <a:extLst>
                    <a:ext uri="{9D8B030D-6E8A-4147-A177-3AD203B41FA5}">
                      <a16:colId xmlns:a16="http://schemas.microsoft.com/office/drawing/2014/main" val="853230546"/>
                    </a:ext>
                  </a:extLst>
                </a:gridCol>
              </a:tblGrid>
              <a:tr h="295902">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Sun</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Mon</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Tue</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Wed</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Thu</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Fri</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Sat</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Note</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309978">
                <a:tc rowSpan="2">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38</a:t>
                      </a:r>
                      <a:r>
                        <a:rPr kumimoji="1" lang="en-US" altLang="ja-JP" sz="1600" b="1" baseline="30000" dirty="0">
                          <a:solidFill>
                            <a:schemeClr val="bg1"/>
                          </a:solidFill>
                          <a:latin typeface="Meiryo UI" panose="020B0604030504040204" pitchFamily="50" charset="-128"/>
                          <a:ea typeface="Meiryo UI" panose="020B0604030504040204" pitchFamily="50" charset="-128"/>
                        </a:rPr>
                        <a:t>th</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200" b="1" dirty="0">
                          <a:latin typeface="Meiryo UI" panose="020B0604030504040204" pitchFamily="50" charset="-128"/>
                          <a:ea typeface="Meiryo UI" panose="020B0604030504040204" pitchFamily="50" charset="-128"/>
                        </a:rPr>
                        <a:t>Sept</a:t>
                      </a:r>
                      <a:r>
                        <a:rPr kumimoji="1" lang="en-US" altLang="ja-JP" sz="1200" b="1" baseline="0" dirty="0">
                          <a:latin typeface="Meiryo UI" panose="020B0604030504040204" pitchFamily="50" charset="-128"/>
                          <a:ea typeface="Meiryo UI" panose="020B0604030504040204" pitchFamily="50" charset="-128"/>
                        </a:rPr>
                        <a:t> 20</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r>
                        <a:rPr kumimoji="1" lang="en-US" altLang="ja-JP" sz="1200" b="1" dirty="0">
                          <a:latin typeface="Meiryo UI" panose="020B0604030504040204" pitchFamily="50" charset="-128"/>
                          <a:ea typeface="Meiryo UI" panose="020B0604030504040204" pitchFamily="50" charset="-128"/>
                        </a:rPr>
                        <a:t>Sept</a:t>
                      </a:r>
                      <a:r>
                        <a:rPr kumimoji="1" lang="en-US" altLang="ja-JP" sz="1200" b="1" baseline="0" dirty="0">
                          <a:latin typeface="Meiryo UI" panose="020B0604030504040204" pitchFamily="50" charset="-128"/>
                          <a:ea typeface="Meiryo UI" panose="020B0604030504040204" pitchFamily="50" charset="-128"/>
                        </a:rPr>
                        <a:t> 21</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dirty="0">
                          <a:latin typeface="Meiryo UI" panose="020B0604030504040204" pitchFamily="50" charset="-128"/>
                          <a:ea typeface="Meiryo UI" panose="020B0604030504040204" pitchFamily="50" charset="-128"/>
                        </a:rPr>
                        <a:t>Sept</a:t>
                      </a:r>
                      <a:r>
                        <a:rPr kumimoji="1" lang="en-US" altLang="ja-JP" sz="1200" b="1" baseline="0" dirty="0">
                          <a:latin typeface="Meiryo UI" panose="020B0604030504040204" pitchFamily="50" charset="-128"/>
                          <a:ea typeface="Meiryo UI" panose="020B0604030504040204" pitchFamily="50" charset="-128"/>
                        </a:rPr>
                        <a:t> 22</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dirty="0">
                          <a:latin typeface="Meiryo UI" panose="020B0604030504040204" pitchFamily="50" charset="-128"/>
                          <a:ea typeface="Meiryo UI" panose="020B0604030504040204" pitchFamily="50" charset="-128"/>
                        </a:rPr>
                        <a:t>Sept</a:t>
                      </a:r>
                      <a:r>
                        <a:rPr kumimoji="1" lang="en-US" altLang="ja-JP" sz="1200" b="1" baseline="0" dirty="0">
                          <a:latin typeface="Meiryo UI" panose="020B0604030504040204" pitchFamily="50" charset="-128"/>
                          <a:ea typeface="Meiryo UI" panose="020B0604030504040204" pitchFamily="50" charset="-128"/>
                        </a:rPr>
                        <a:t> 23</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dirty="0">
                          <a:latin typeface="Meiryo UI" panose="020B0604030504040204" pitchFamily="50" charset="-128"/>
                          <a:ea typeface="Meiryo UI" panose="020B0604030504040204" pitchFamily="50" charset="-128"/>
                        </a:rPr>
                        <a:t>Sept</a:t>
                      </a:r>
                      <a:r>
                        <a:rPr kumimoji="1" lang="en-US" altLang="ja-JP" sz="1200" b="1" baseline="0" dirty="0">
                          <a:latin typeface="Meiryo UI" panose="020B0604030504040204" pitchFamily="50" charset="-128"/>
                          <a:ea typeface="Meiryo UI" panose="020B0604030504040204" pitchFamily="50" charset="-128"/>
                        </a:rPr>
                        <a:t> 24</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dirty="0">
                          <a:latin typeface="Meiryo UI" panose="020B0604030504040204" pitchFamily="50" charset="-128"/>
                          <a:ea typeface="Meiryo UI" panose="020B0604030504040204" pitchFamily="50" charset="-128"/>
                        </a:rPr>
                        <a:t>Sept</a:t>
                      </a:r>
                      <a:r>
                        <a:rPr kumimoji="1" lang="en-US" altLang="ja-JP" sz="1200" b="1" baseline="0" dirty="0">
                          <a:latin typeface="Meiryo UI" panose="020B0604030504040204" pitchFamily="50" charset="-128"/>
                          <a:ea typeface="Meiryo UI" panose="020B0604030504040204" pitchFamily="50" charset="-128"/>
                        </a:rPr>
                        <a:t> 25</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dirty="0">
                          <a:latin typeface="Meiryo UI" panose="020B0604030504040204" pitchFamily="50" charset="-128"/>
                          <a:ea typeface="Meiryo UI" panose="020B0604030504040204" pitchFamily="50" charset="-128"/>
                        </a:rPr>
                        <a:t>Sept</a:t>
                      </a:r>
                      <a:r>
                        <a:rPr kumimoji="1" lang="en-US" altLang="ja-JP" sz="1200" b="1" baseline="0" dirty="0">
                          <a:latin typeface="Meiryo UI" panose="020B0604030504040204" pitchFamily="50" charset="-128"/>
                          <a:ea typeface="Meiryo UI" panose="020B0604030504040204" pitchFamily="50" charset="-128"/>
                        </a:rPr>
                        <a:t> 26</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rowSpan="2">
                  <a:txBody>
                    <a:bodyPr/>
                    <a:lstStyle/>
                    <a:p>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0000"/>
                  </a:ext>
                </a:extLst>
              </a:tr>
              <a:tr h="209597">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0001"/>
                  </a:ext>
                </a:extLst>
              </a:tr>
              <a:tr h="309978">
                <a:tc rowSpan="2">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39</a:t>
                      </a:r>
                      <a:r>
                        <a:rPr kumimoji="1" lang="en-US" altLang="ja-JP" sz="1600" b="1" baseline="30000" dirty="0">
                          <a:solidFill>
                            <a:schemeClr val="bg1"/>
                          </a:solidFill>
                          <a:latin typeface="Meiryo UI" panose="020B0604030504040204" pitchFamily="50" charset="-128"/>
                          <a:ea typeface="Meiryo UI" panose="020B0604030504040204" pitchFamily="50" charset="-128"/>
                        </a:rPr>
                        <a:t>th</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200" b="1" dirty="0">
                          <a:latin typeface="Meiryo UI" panose="020B0604030504040204" pitchFamily="50" charset="-128"/>
                          <a:ea typeface="Meiryo UI" panose="020B0604030504040204" pitchFamily="50" charset="-128"/>
                        </a:rPr>
                        <a:t>Sept</a:t>
                      </a:r>
                      <a:r>
                        <a:rPr kumimoji="1" lang="en-US" altLang="ja-JP" sz="1200" b="1" baseline="0" dirty="0">
                          <a:latin typeface="Meiryo UI" panose="020B0604030504040204" pitchFamily="50" charset="-128"/>
                          <a:ea typeface="Meiryo UI" panose="020B0604030504040204" pitchFamily="50" charset="-128"/>
                        </a:rPr>
                        <a:t> 27</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r>
                        <a:rPr kumimoji="1" lang="en-US" altLang="ja-JP" sz="1200" b="1" dirty="0">
                          <a:latin typeface="Meiryo UI" panose="020B0604030504040204" pitchFamily="50" charset="-128"/>
                          <a:ea typeface="Meiryo UI" panose="020B0604030504040204" pitchFamily="50" charset="-128"/>
                        </a:rPr>
                        <a:t>Sept</a:t>
                      </a:r>
                      <a:r>
                        <a:rPr kumimoji="1" lang="en-US" altLang="ja-JP" sz="1200" b="1" baseline="0" dirty="0">
                          <a:latin typeface="Meiryo UI" panose="020B0604030504040204" pitchFamily="50" charset="-128"/>
                          <a:ea typeface="Meiryo UI" panose="020B0604030504040204" pitchFamily="50" charset="-128"/>
                        </a:rPr>
                        <a:t> 28</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dirty="0">
                          <a:latin typeface="Meiryo UI" panose="020B0604030504040204" pitchFamily="50" charset="-128"/>
                          <a:ea typeface="Meiryo UI" panose="020B0604030504040204" pitchFamily="50" charset="-128"/>
                        </a:rPr>
                        <a:t>Sept</a:t>
                      </a:r>
                      <a:r>
                        <a:rPr kumimoji="1" lang="en-US" altLang="ja-JP" sz="1200" b="1" baseline="0" dirty="0">
                          <a:latin typeface="Meiryo UI" panose="020B0604030504040204" pitchFamily="50" charset="-128"/>
                          <a:ea typeface="Meiryo UI" panose="020B0604030504040204" pitchFamily="50" charset="-128"/>
                        </a:rPr>
                        <a:t> 29</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dirty="0">
                          <a:latin typeface="Meiryo UI" panose="020B0604030504040204" pitchFamily="50" charset="-128"/>
                          <a:ea typeface="Meiryo UI" panose="020B0604030504040204" pitchFamily="50" charset="-128"/>
                        </a:rPr>
                        <a:t>Sept</a:t>
                      </a:r>
                      <a:r>
                        <a:rPr kumimoji="1" lang="en-US" altLang="ja-JP" sz="1200" b="1" baseline="0" dirty="0">
                          <a:latin typeface="Meiryo UI" panose="020B0604030504040204" pitchFamily="50" charset="-128"/>
                          <a:ea typeface="Meiryo UI" panose="020B0604030504040204" pitchFamily="50" charset="-128"/>
                        </a:rPr>
                        <a:t> 30</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dirty="0">
                          <a:latin typeface="Meiryo UI" panose="020B0604030504040204" pitchFamily="50" charset="-128"/>
                          <a:ea typeface="Meiryo UI" panose="020B0604030504040204" pitchFamily="50" charset="-128"/>
                        </a:rPr>
                        <a:t>Oct.</a:t>
                      </a:r>
                      <a:r>
                        <a:rPr kumimoji="1" lang="en-US" altLang="ja-JP" sz="1200" b="1" baseline="0" dirty="0">
                          <a:latin typeface="Meiryo UI" panose="020B0604030504040204" pitchFamily="50" charset="-128"/>
                          <a:ea typeface="Meiryo UI" panose="020B0604030504040204" pitchFamily="50" charset="-128"/>
                        </a:rPr>
                        <a:t> 1</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dirty="0">
                          <a:latin typeface="Meiryo UI" panose="020B0604030504040204" pitchFamily="50" charset="-128"/>
                          <a:ea typeface="Meiryo UI" panose="020B0604030504040204" pitchFamily="50" charset="-128"/>
                        </a:rPr>
                        <a:t>Oct.</a:t>
                      </a:r>
                      <a:r>
                        <a:rPr kumimoji="1" lang="en-US" altLang="ja-JP" sz="1200" b="1" baseline="0" dirty="0">
                          <a:latin typeface="Meiryo UI" panose="020B0604030504040204" pitchFamily="50" charset="-128"/>
                          <a:ea typeface="Meiryo UI" panose="020B0604030504040204" pitchFamily="50" charset="-128"/>
                        </a:rPr>
                        <a:t> 2</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dirty="0">
                          <a:latin typeface="Meiryo UI" panose="020B0604030504040204" pitchFamily="50" charset="-128"/>
                          <a:ea typeface="Meiryo UI" panose="020B0604030504040204" pitchFamily="50" charset="-128"/>
                        </a:rPr>
                        <a:t>Oct.</a:t>
                      </a:r>
                      <a:r>
                        <a:rPr kumimoji="1" lang="en-US" altLang="ja-JP" sz="1200" b="1" baseline="0" dirty="0">
                          <a:latin typeface="Meiryo UI" panose="020B0604030504040204" pitchFamily="50" charset="-128"/>
                          <a:ea typeface="Meiryo UI" panose="020B0604030504040204" pitchFamily="50" charset="-128"/>
                        </a:rPr>
                        <a:t> 3</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rowSpan="2">
                  <a:txBody>
                    <a:bodyPr/>
                    <a:lstStyle/>
                    <a:p>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0002"/>
                  </a:ext>
                </a:extLst>
              </a:tr>
              <a:tr h="209597">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0003"/>
                  </a:ext>
                </a:extLst>
              </a:tr>
              <a:tr h="246585">
                <a:tc rowSpan="2">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40</a:t>
                      </a:r>
                      <a:r>
                        <a:rPr kumimoji="1" lang="en-US" altLang="ja-JP" sz="1600" b="1" baseline="30000" dirty="0">
                          <a:solidFill>
                            <a:schemeClr val="bg1"/>
                          </a:solidFill>
                          <a:latin typeface="Meiryo UI" panose="020B0604030504040204" pitchFamily="50" charset="-128"/>
                          <a:ea typeface="Meiryo UI" panose="020B0604030504040204" pitchFamily="50" charset="-128"/>
                        </a:rPr>
                        <a:t>th</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200" b="1" dirty="0">
                          <a:latin typeface="Meiryo UI" panose="020B0604030504040204" pitchFamily="50" charset="-128"/>
                          <a:ea typeface="Meiryo UI" panose="020B0604030504040204" pitchFamily="50" charset="-128"/>
                        </a:rPr>
                        <a:t>Oct.</a:t>
                      </a:r>
                      <a:r>
                        <a:rPr kumimoji="1" lang="en-US" altLang="ja-JP" sz="1200" b="1" baseline="0" dirty="0">
                          <a:latin typeface="Meiryo UI" panose="020B0604030504040204" pitchFamily="50" charset="-128"/>
                          <a:ea typeface="Meiryo UI" panose="020B0604030504040204" pitchFamily="50" charset="-128"/>
                        </a:rPr>
                        <a:t> 04</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05</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06</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07</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08</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09</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10</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rowSpan="2">
                  <a:txBody>
                    <a:bodyPr/>
                    <a:lstStyle/>
                    <a:p>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0004"/>
                  </a:ext>
                </a:extLst>
              </a:tr>
              <a:tr h="209597">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0005"/>
                  </a:ext>
                </a:extLst>
              </a:tr>
              <a:tr h="246585">
                <a:tc rowSpan="2">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41th</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200" b="1" dirty="0">
                          <a:latin typeface="Meiryo UI" panose="020B0604030504040204" pitchFamily="50" charset="-128"/>
                          <a:ea typeface="Meiryo UI" panose="020B0604030504040204" pitchFamily="50" charset="-128"/>
                        </a:rPr>
                        <a:t>Oct.</a:t>
                      </a:r>
                      <a:r>
                        <a:rPr kumimoji="1" lang="en-US" altLang="ja-JP" sz="1200" b="1" baseline="0" dirty="0">
                          <a:latin typeface="Meiryo UI" panose="020B0604030504040204" pitchFamily="50" charset="-128"/>
                          <a:ea typeface="Meiryo UI" panose="020B0604030504040204" pitchFamily="50" charset="-128"/>
                        </a:rPr>
                        <a:t> 11</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12</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13</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14</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15</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16</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17</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rowSpan="2">
                  <a:txBody>
                    <a:bodyPr/>
                    <a:lstStyle/>
                    <a:p>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0006"/>
                  </a:ext>
                </a:extLst>
              </a:tr>
              <a:tr h="209597">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0007"/>
                  </a:ext>
                </a:extLst>
              </a:tr>
              <a:tr h="246585">
                <a:tc rowSpan="2">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42th</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200" b="1" dirty="0">
                          <a:latin typeface="Meiryo UI" panose="020B0604030504040204" pitchFamily="50" charset="-128"/>
                          <a:ea typeface="Meiryo UI" panose="020B0604030504040204" pitchFamily="50" charset="-128"/>
                        </a:rPr>
                        <a:t>Oct.</a:t>
                      </a:r>
                      <a:r>
                        <a:rPr kumimoji="1" lang="en-US" altLang="ja-JP" sz="1200" b="1" baseline="0" dirty="0">
                          <a:latin typeface="Meiryo UI" panose="020B0604030504040204" pitchFamily="50" charset="-128"/>
                          <a:ea typeface="Meiryo UI" panose="020B0604030504040204" pitchFamily="50" charset="-128"/>
                        </a:rPr>
                        <a:t> 18</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19</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20</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21</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22</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23</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24</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rowSpan="2">
                  <a:txBody>
                    <a:bodyPr/>
                    <a:lstStyle/>
                    <a:p>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0008"/>
                  </a:ext>
                </a:extLst>
              </a:tr>
              <a:tr h="228091">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0009"/>
                  </a:ext>
                </a:extLst>
              </a:tr>
              <a:tr h="246585">
                <a:tc rowSpan="2">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43th</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200" b="1" dirty="0">
                          <a:latin typeface="Meiryo UI" panose="020B0604030504040204" pitchFamily="50" charset="-128"/>
                          <a:ea typeface="Meiryo UI" panose="020B0604030504040204" pitchFamily="50" charset="-128"/>
                        </a:rPr>
                        <a:t>Oct.</a:t>
                      </a:r>
                      <a:r>
                        <a:rPr kumimoji="1" lang="en-US" altLang="ja-JP" sz="1200" b="1" baseline="0" dirty="0">
                          <a:latin typeface="Meiryo UI" panose="020B0604030504040204" pitchFamily="50" charset="-128"/>
                          <a:ea typeface="Meiryo UI" panose="020B0604030504040204" pitchFamily="50" charset="-128"/>
                        </a:rPr>
                        <a:t> 25</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26</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27</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28</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29</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30</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31</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rowSpan="2">
                  <a:txBody>
                    <a:bodyPr/>
                    <a:lstStyle/>
                    <a:p>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648752691"/>
                  </a:ext>
                </a:extLst>
              </a:tr>
              <a:tr h="209597">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r>
                        <a:rPr kumimoji="1" lang="en-US" altLang="ja-JP" sz="900" b="1" dirty="0">
                          <a:latin typeface="Meiryo UI" panose="020B0604030504040204" pitchFamily="50" charset="-128"/>
                          <a:ea typeface="Meiryo UI" panose="020B0604030504040204" pitchFamily="50" charset="-128"/>
                        </a:rPr>
                        <a:t>Deadline of proposals</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900" b="1" dirty="0">
                          <a:latin typeface="Meiryo UI" panose="020B0604030504040204" pitchFamily="50" charset="-128"/>
                          <a:ea typeface="Meiryo UI" panose="020B0604030504040204" pitchFamily="50" charset="-128"/>
                        </a:rPr>
                        <a:t>JRE meeting</a:t>
                      </a:r>
                    </a:p>
                    <a:p>
                      <a:r>
                        <a:rPr kumimoji="1" lang="en-US" altLang="ja-JP" sz="900" b="1" dirty="0">
                          <a:latin typeface="Meiryo UI" panose="020B0604030504040204" pitchFamily="50" charset="-128"/>
                          <a:ea typeface="Meiryo UI" panose="020B0604030504040204" pitchFamily="50" charset="-128"/>
                        </a:rPr>
                        <a:t>GMT(23:00)</a:t>
                      </a:r>
                    </a:p>
                    <a:p>
                      <a:r>
                        <a:rPr kumimoji="1" lang="en-US" altLang="ja-JP" sz="900" b="1" dirty="0">
                          <a:latin typeface="Meiryo UI" panose="020B0604030504040204" pitchFamily="50" charset="-128"/>
                          <a:ea typeface="Meiryo UI" panose="020B0604030504040204" pitchFamily="50" charset="-128"/>
                        </a:rPr>
                        <a:t>PDT(15:00)</a:t>
                      </a:r>
                    </a:p>
                    <a:p>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latin typeface="Meiryo UI" panose="020B0604030504040204" pitchFamily="50" charset="-128"/>
                          <a:ea typeface="Meiryo UI" panose="020B0604030504040204" pitchFamily="50" charset="-128"/>
                        </a:rPr>
                        <a:t>JRE meeting</a:t>
                      </a:r>
                    </a:p>
                    <a:p>
                      <a:r>
                        <a:rPr kumimoji="1" lang="en-US" altLang="ja-JP" sz="900" b="1" dirty="0">
                          <a:latin typeface="Meiryo UI" panose="020B0604030504040204" pitchFamily="50" charset="-128"/>
                          <a:ea typeface="Meiryo UI" panose="020B0604030504040204" pitchFamily="50" charset="-128"/>
                        </a:rPr>
                        <a:t>Japan 7:00</a:t>
                      </a:r>
                    </a:p>
                  </a:txBody>
                  <a:tcPr marT="60960" marB="60960">
                    <a:solidFill>
                      <a:srgbClr val="FFFF00"/>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4090848037"/>
                  </a:ext>
                </a:extLst>
              </a:tr>
              <a:tr h="24658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44</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2</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3</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4</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5</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6</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7</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212485714"/>
                  </a:ext>
                </a:extLst>
              </a:tr>
              <a:tr h="228091">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119222673"/>
                  </a:ext>
                </a:extLst>
              </a:tr>
              <a:tr h="30997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45</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8</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9</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10</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11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12</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13</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14</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3116464978"/>
                  </a:ext>
                </a:extLst>
              </a:tr>
              <a:tr h="357548">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r>
                        <a:rPr kumimoji="1" lang="en-US" altLang="ja-JP" sz="900" b="1" dirty="0">
                          <a:latin typeface="Meiryo UI" panose="020B0604030504040204" pitchFamily="50" charset="-128"/>
                          <a:ea typeface="Meiryo UI" panose="020B0604030504040204" pitchFamily="50" charset="-128"/>
                        </a:rPr>
                        <a:t>Opening </a:t>
                      </a:r>
                    </a:p>
                    <a:p>
                      <a:r>
                        <a:rPr kumimoji="1" lang="en-US" altLang="ja-JP" sz="900" b="1" dirty="0">
                          <a:latin typeface="Meiryo UI" panose="020B0604030504040204" pitchFamily="50" charset="-128"/>
                          <a:ea typeface="Meiryo UI" panose="020B0604030504040204" pitchFamily="50" charset="-128"/>
                        </a:rPr>
                        <a:t>Plenary</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r>
                        <a:rPr kumimoji="1" lang="en-US" altLang="ja-JP" sz="900" b="1" dirty="0">
                          <a:latin typeface="Meiryo UI" panose="020B0604030504040204" pitchFamily="50" charset="-128"/>
                          <a:ea typeface="Meiryo UI" panose="020B0604030504040204" pitchFamily="50" charset="-128"/>
                        </a:rPr>
                        <a:t>PM3 JRE</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r>
                        <a:rPr kumimoji="1" lang="en-US" altLang="ja-JP" sz="900" b="1" dirty="0">
                          <a:latin typeface="Meiryo UI" panose="020B0604030504040204" pitchFamily="50" charset="-128"/>
                          <a:ea typeface="Meiryo UI" panose="020B0604030504040204" pitchFamily="50" charset="-128"/>
                        </a:rPr>
                        <a:t>PM3 JRE</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r>
                        <a:rPr kumimoji="1" lang="en-US" altLang="ja-JP" sz="900" b="1" dirty="0">
                          <a:latin typeface="Meiryo UI" panose="020B0604030504040204" pitchFamily="50" charset="-128"/>
                          <a:ea typeface="Meiryo UI" panose="020B0604030504040204" pitchFamily="50" charset="-128"/>
                        </a:rPr>
                        <a:t>PM3 JRE</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r>
                        <a:rPr kumimoji="1" lang="en-US" altLang="ja-JP" sz="1050" b="1" dirty="0">
                          <a:latin typeface="Meiryo UI" panose="020B0604030504040204" pitchFamily="50" charset="-128"/>
                          <a:ea typeface="Meiryo UI" panose="020B0604030504040204" pitchFamily="50" charset="-128"/>
                        </a:rPr>
                        <a:t>Closing Plenary</a:t>
                      </a:r>
                      <a:endParaRPr kumimoji="1" lang="ja-JP" altLang="en-US" sz="105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165427928"/>
                  </a:ext>
                </a:extLst>
              </a:tr>
            </a:tbl>
          </a:graphicData>
        </a:graphic>
      </p:graphicFrame>
      <p:cxnSp>
        <p:nvCxnSpPr>
          <p:cNvPr id="4" name="直線矢印コネクタ 3">
            <a:extLst>
              <a:ext uri="{FF2B5EF4-FFF2-40B4-BE49-F238E27FC236}">
                <a16:creationId xmlns:a16="http://schemas.microsoft.com/office/drawing/2014/main" id="{0EA2FFB2-663D-44F7-93E4-23E19ABB3AEB}"/>
              </a:ext>
            </a:extLst>
          </p:cNvPr>
          <p:cNvCxnSpPr/>
          <p:nvPr/>
        </p:nvCxnSpPr>
        <p:spPr bwMode="auto">
          <a:xfrm>
            <a:off x="7708600" y="1556792"/>
            <a:ext cx="0" cy="273630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テキスト ボックス 6">
            <a:extLst>
              <a:ext uri="{FF2B5EF4-FFF2-40B4-BE49-F238E27FC236}">
                <a16:creationId xmlns:a16="http://schemas.microsoft.com/office/drawing/2014/main" id="{4685310E-C9EF-405A-8920-188DCEDF2BAF}"/>
              </a:ext>
            </a:extLst>
          </p:cNvPr>
          <p:cNvSpPr txBox="1"/>
          <p:nvPr/>
        </p:nvSpPr>
        <p:spPr>
          <a:xfrm>
            <a:off x="7690410" y="1772816"/>
            <a:ext cx="553998" cy="2448272"/>
          </a:xfrm>
          <a:prstGeom prst="rect">
            <a:avLst/>
          </a:prstGeom>
          <a:noFill/>
        </p:spPr>
        <p:txBody>
          <a:bodyPr vert="eaVert" wrap="square" rtlCol="0">
            <a:spAutoFit/>
          </a:bodyPr>
          <a:lstStyle/>
          <a:p>
            <a:r>
              <a:rPr lang="en-US" sz="2400" dirty="0"/>
              <a:t>Call for proposals</a:t>
            </a:r>
            <a:endParaRPr lang="en-001" sz="2400" dirty="0"/>
          </a:p>
        </p:txBody>
      </p:sp>
    </p:spTree>
    <p:extLst>
      <p:ext uri="{BB962C8B-B14F-4D97-AF65-F5344CB8AC3E}">
        <p14:creationId xmlns:p14="http://schemas.microsoft.com/office/powerpoint/2010/main" val="3495214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Plan for November meeting</a:t>
            </a:r>
            <a:br>
              <a:rPr lang="en-US" dirty="0"/>
            </a:br>
            <a:r>
              <a:rPr lang="en-US" dirty="0"/>
              <a:t> (# of sessions)</a:t>
            </a:r>
          </a:p>
        </p:txBody>
      </p:sp>
      <p:sp>
        <p:nvSpPr>
          <p:cNvPr id="5" name="フッター プレースホルダー 4">
            <a:extLst>
              <a:ext uri="{FF2B5EF4-FFF2-40B4-BE49-F238E27FC236}">
                <a16:creationId xmlns:a16="http://schemas.microsoft.com/office/drawing/2014/main" id="{52F5D730-7C8A-4163-8534-96ADE8223802}"/>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23</a:t>
            </a:fld>
            <a:endParaRPr lang="en-US" altLang="ja-JP" dirty="0"/>
          </a:p>
        </p:txBody>
      </p:sp>
      <p:sp>
        <p:nvSpPr>
          <p:cNvPr id="6" name="日付プレースホルダー 5">
            <a:extLst>
              <a:ext uri="{FF2B5EF4-FFF2-40B4-BE49-F238E27FC236}">
                <a16:creationId xmlns:a16="http://schemas.microsoft.com/office/drawing/2014/main" id="{C37F25BC-9684-42AA-9588-8C7A5D403581}"/>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39796360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TG4aa JRE </a:t>
            </a:r>
            <a:r>
              <a:rPr kumimoji="1" lang="en-US" altLang="ja-JP" b="1" dirty="0"/>
              <a:t>schedule proposal for the week(ET) in November Plenary</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24</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3098195951"/>
              </p:ext>
            </p:extLst>
          </p:nvPr>
        </p:nvGraphicFramePr>
        <p:xfrm>
          <a:off x="395536" y="2060848"/>
          <a:ext cx="8352926" cy="31709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tc>
                  <a:txBody>
                    <a:bodyPr/>
                    <a:lstStyle/>
                    <a:p>
                      <a:pPr algn="ctr"/>
                      <a:r>
                        <a:rPr kumimoji="1" lang="en-US" altLang="ja-JP" dirty="0"/>
                        <a:t>Friday</a:t>
                      </a:r>
                      <a:endParaRPr kumimoji="1" lang="ja-JP" altLang="en-US" dirty="0"/>
                    </a:p>
                  </a:txBody>
                  <a:tcPr anchor="ctr"/>
                </a:tc>
                <a:extLst>
                  <a:ext uri="{0D108BD9-81ED-4DB2-BD59-A6C34878D82A}">
                    <a16:rowId xmlns:a16="http://schemas.microsoft.com/office/drawing/2014/main" val="10000"/>
                  </a:ext>
                </a:extLst>
              </a:tr>
              <a:tr h="540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540000">
                <a:tc>
                  <a:txBody>
                    <a:bodyPr/>
                    <a:lstStyle/>
                    <a:p>
                      <a:pPr algn="ctr"/>
                      <a:r>
                        <a:rPr kumimoji="1" lang="en-US" altLang="ja-JP" dirty="0"/>
                        <a:t>AM2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Opening</a:t>
                      </a: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Closing</a:t>
                      </a:r>
                    </a:p>
                  </a:txBody>
                  <a:tcPr anchor="ctr"/>
                </a:tc>
                <a:extLst>
                  <a:ext uri="{0D108BD9-81ED-4DB2-BD59-A6C34878D82A}">
                    <a16:rowId xmlns:a16="http://schemas.microsoft.com/office/drawing/2014/main" val="10002"/>
                  </a:ext>
                </a:extLst>
              </a:tr>
              <a:tr h="540000">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540000">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540000">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endParaRPr kumimoji="1" lang="ja-JP" altLang="en-US" dirty="0">
                        <a:solidFill>
                          <a:schemeClr val="tx1"/>
                        </a:solidFill>
                      </a:endParaRPr>
                    </a:p>
                  </a:txBody>
                  <a:tcPr anchor="ctr">
                    <a:lnL w="12700" cap="flat" cmpd="sng" algn="ctr">
                      <a:solidFill>
                        <a:srgbClr val="FF00FF"/>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8" name="日付プレースホルダー 3"/>
          <p:cNvSpPr>
            <a:spLocks noGrp="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&lt;Oct.,2020&gt;</a:t>
            </a:r>
          </a:p>
        </p:txBody>
      </p:sp>
      <p:sp>
        <p:nvSpPr>
          <p:cNvPr id="10"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Tree>
    <p:extLst>
      <p:ext uri="{BB962C8B-B14F-4D97-AF65-F5344CB8AC3E}">
        <p14:creationId xmlns:p14="http://schemas.microsoft.com/office/powerpoint/2010/main" val="41045374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SEMICONDUCTOR</a:t>
            </a:r>
            <a:r>
              <a:rPr lang="en-US" altLang="ja-JP" sz="2800" dirty="0"/>
              <a:t> </a:t>
            </a:r>
          </a:p>
          <a:p>
            <a:pPr marL="0" indent="0">
              <a:buNone/>
            </a:pPr>
            <a:r>
              <a:rPr kumimoji="1" lang="en-US" altLang="ja-JP" sz="2800" u="sng" dirty="0"/>
              <a:t>kuramochi722@dsn.lapis-semi.com</a:t>
            </a:r>
            <a:endParaRPr kumimoji="1" lang="ja-JP" altLang="en-US" sz="2800" u="sng"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25</a:t>
            </a:fld>
            <a:endParaRPr lang="en-US" altLang="ja-JP"/>
          </a:p>
        </p:txBody>
      </p:sp>
      <p:sp>
        <p:nvSpPr>
          <p:cNvPr id="7" name="Rectangle 4">
            <a:extLst>
              <a:ext uri="{FF2B5EF4-FFF2-40B4-BE49-F238E27FC236}">
                <a16:creationId xmlns:a16="http://schemas.microsoft.com/office/drawing/2014/main" id="{9268623C-9BB2-4590-A7B7-8BC81E22BE98}"/>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7852301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5" name="フッター プレースホルダー 4"/>
          <p:cNvSpPr>
            <a:spLocks noGrp="1"/>
          </p:cNvSpPr>
          <p:nvPr>
            <p:ph type="ftr" sz="quarter" idx="11"/>
          </p:nvPr>
        </p:nvSpPr>
        <p:spPr/>
        <p:txBody>
          <a:body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26</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kuramochi722@dsn.lapis-semi.com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7" name="Rectangle 4">
            <a:extLst>
              <a:ext uri="{FF2B5EF4-FFF2-40B4-BE49-F238E27FC236}">
                <a16:creationId xmlns:a16="http://schemas.microsoft.com/office/drawing/2014/main" id="{0BB3AAD4-2E68-45DA-AD81-352640FB102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1784376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 and Secretary</a:t>
            </a:r>
          </a:p>
          <a:p>
            <a:pPr lvl="1"/>
            <a:r>
              <a:rPr lang="en-US" altLang="ja-JP" dirty="0">
                <a:solidFill>
                  <a:srgbClr val="0000FF"/>
                </a:solidFill>
              </a:rPr>
              <a:t>Chair is Takashi </a:t>
            </a:r>
            <a:r>
              <a:rPr lang="en-US" altLang="ja-JP" dirty="0" err="1">
                <a:solidFill>
                  <a:srgbClr val="0000FF"/>
                </a:solidFill>
              </a:rPr>
              <a:t>Kuramochi</a:t>
            </a:r>
            <a:r>
              <a:rPr lang="en-US" altLang="ja-JP" dirty="0">
                <a:solidFill>
                  <a:srgbClr val="0000FF"/>
                </a:solidFill>
              </a:rPr>
              <a:t>(LAPIS Semiconductor)</a:t>
            </a:r>
          </a:p>
          <a:p>
            <a:pPr lvl="1"/>
            <a:r>
              <a:rPr lang="en-US" altLang="ja-JP" dirty="0">
                <a:solidFill>
                  <a:srgbClr val="0000FF"/>
                </a:solidFill>
              </a:rPr>
              <a:t>Acting Secretary is Phil Beecher</a:t>
            </a:r>
          </a:p>
          <a:p>
            <a:pPr marL="457200" lvl="1" indent="0">
              <a:buNone/>
            </a:pPr>
            <a:endParaRPr lang="en-US" altLang="ja-JP" dirty="0"/>
          </a:p>
          <a:p>
            <a:endParaRPr kumimoji="1" lang="ja-JP" altLang="en-US"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7" name="Rectangle 4">
            <a:extLst>
              <a:ext uri="{FF2B5EF4-FFF2-40B4-BE49-F238E27FC236}">
                <a16:creationId xmlns:a16="http://schemas.microsoft.com/office/drawing/2014/main" id="{B1D5C7B6-4635-4AAF-8F0D-D00520E1587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7" name="Rectangle 4">
            <a:extLst>
              <a:ext uri="{FF2B5EF4-FFF2-40B4-BE49-F238E27FC236}">
                <a16:creationId xmlns:a16="http://schemas.microsoft.com/office/drawing/2014/main" id="{73DE58A5-7731-48AA-9314-0C2260DACE4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7" name="Rectangle 4">
            <a:extLst>
              <a:ext uri="{FF2B5EF4-FFF2-40B4-BE49-F238E27FC236}">
                <a16:creationId xmlns:a16="http://schemas.microsoft.com/office/drawing/2014/main" id="{5F30CB8C-3AA5-4DC2-AF1E-6066286B3BE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7" name="Rectangle 4">
            <a:extLst>
              <a:ext uri="{FF2B5EF4-FFF2-40B4-BE49-F238E27FC236}">
                <a16:creationId xmlns:a16="http://schemas.microsoft.com/office/drawing/2014/main" id="{D9300E23-5BC4-4DF0-A489-35CA845541D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7" name="Rectangle 4">
            <a:extLst>
              <a:ext uri="{FF2B5EF4-FFF2-40B4-BE49-F238E27FC236}">
                <a16:creationId xmlns:a16="http://schemas.microsoft.com/office/drawing/2014/main" id="{71865730-CE55-4D05-930F-58A6005CED9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8"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
        <p:nvSpPr>
          <p:cNvPr id="10" name="Rectangle 4">
            <a:extLst>
              <a:ext uri="{FF2B5EF4-FFF2-40B4-BE49-F238E27FC236}">
                <a16:creationId xmlns:a16="http://schemas.microsoft.com/office/drawing/2014/main" id="{B7C8022C-49C4-4454-9047-3C93685EA96E}"/>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TG4aa JRE </a:t>
            </a:r>
            <a:r>
              <a:rPr kumimoji="1" lang="en-US" altLang="ja-JP" b="1" dirty="0"/>
              <a:t>schedule for the week(ET)</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2487243280"/>
              </p:ext>
            </p:extLst>
          </p:nvPr>
        </p:nvGraphicFramePr>
        <p:xfrm>
          <a:off x="395536" y="2060848"/>
          <a:ext cx="8352926" cy="31709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tc>
                  <a:txBody>
                    <a:bodyPr/>
                    <a:lstStyle/>
                    <a:p>
                      <a:pPr algn="ctr"/>
                      <a:r>
                        <a:rPr kumimoji="1" lang="en-US" altLang="ja-JP" dirty="0"/>
                        <a:t>Friday</a:t>
                      </a:r>
                      <a:endParaRPr kumimoji="1" lang="ja-JP" altLang="en-US" dirty="0"/>
                    </a:p>
                  </a:txBody>
                  <a:tcPr anchor="ctr"/>
                </a:tc>
                <a:extLst>
                  <a:ext uri="{0D108BD9-81ED-4DB2-BD59-A6C34878D82A}">
                    <a16:rowId xmlns:a16="http://schemas.microsoft.com/office/drawing/2014/main" val="10000"/>
                  </a:ext>
                </a:extLst>
              </a:tr>
              <a:tr h="540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540000">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a:solidFill>
                            <a:schemeClr val="tx1"/>
                          </a:solidFill>
                        </a:rPr>
                        <a:t>Opening</a:t>
                      </a: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Closing</a:t>
                      </a:r>
                    </a:p>
                  </a:txBody>
                  <a:tcPr anchor="ctr"/>
                </a:tc>
                <a:extLst>
                  <a:ext uri="{0D108BD9-81ED-4DB2-BD59-A6C34878D82A}">
                    <a16:rowId xmlns:a16="http://schemas.microsoft.com/office/drawing/2014/main" val="10002"/>
                  </a:ext>
                </a:extLst>
              </a:tr>
              <a:tr h="540000">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540000">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540000">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endParaRPr lang="en-001" dirty="0"/>
                    </a:p>
                  </a:txBody>
                  <a:tcPr anchor="ctr">
                    <a:lnR w="12700" cap="flat" cmpd="sng" algn="ctr">
                      <a:solidFill>
                        <a:srgbClr val="FF00FF"/>
                      </a:solidFill>
                      <a:prstDash val="solid"/>
                      <a:round/>
                      <a:headEnd type="none" w="med" len="med"/>
                      <a:tailEnd type="none" w="med" len="med"/>
                    </a:lnR>
                  </a:tcPr>
                </a:tc>
                <a:tc>
                  <a:txBody>
                    <a:bodyPr/>
                    <a:lstStyle/>
                    <a:p>
                      <a:pPr algn="ct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endParaRPr kumimoji="1" lang="ja-JP" altLang="en-US" dirty="0">
                        <a:solidFill>
                          <a:schemeClr val="tx1"/>
                        </a:solidFill>
                      </a:endParaRPr>
                    </a:p>
                  </a:txBody>
                  <a:tcPr anchor="ctr">
                    <a:lnL w="12700" cap="flat" cmpd="sng" algn="ctr">
                      <a:solidFill>
                        <a:srgbClr val="FF00FF"/>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8" name="日付プレースホルダー 3"/>
          <p:cNvSpPr>
            <a:spLocks noGrp="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&lt;Oct.,2020&gt;</a:t>
            </a:r>
          </a:p>
        </p:txBody>
      </p:sp>
      <p:sp>
        <p:nvSpPr>
          <p:cNvPr id="10"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Tree>
    <p:extLst>
      <p:ext uri="{BB962C8B-B14F-4D97-AF65-F5344CB8AC3E}">
        <p14:creationId xmlns:p14="http://schemas.microsoft.com/office/powerpoint/2010/main" val="393833698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2917</TotalTime>
  <Words>1624</Words>
  <Application>Microsoft Office PowerPoint</Application>
  <PresentationFormat>画面に合わせる (4:3)</PresentationFormat>
  <Paragraphs>413</Paragraphs>
  <Slides>26</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26</vt:i4>
      </vt:variant>
    </vt:vector>
  </HeadingPairs>
  <TitlesOfParts>
    <vt:vector size="32" baseType="lpstr">
      <vt:lpstr>Meiryo UI</vt:lpstr>
      <vt:lpstr>Monotype Sorts</vt:lpstr>
      <vt:lpstr>Arial</vt:lpstr>
      <vt:lpstr>Calibri</vt:lpstr>
      <vt:lpstr>Times New Roman</vt:lpstr>
      <vt:lpstr>15-20-xxxx-00-jre0-ig-jre-call-for-contributions</vt:lpstr>
      <vt:lpstr>PowerPoint プレゼンテーション</vt:lpstr>
      <vt:lpstr>IEEE 802.15 TG4aa JRE September Interim Teleconference  Opening report  on September 18th,2020</vt:lpstr>
      <vt:lpstr>Administrative Items</vt:lpstr>
      <vt:lpstr>Participants have a duty to inform the IEEE</vt:lpstr>
      <vt:lpstr>Ways to inform IEEE</vt:lpstr>
      <vt:lpstr>Other guidelines for IEEE WG meetings</vt:lpstr>
      <vt:lpstr>Patent-related information</vt:lpstr>
      <vt:lpstr>Attendance</vt:lpstr>
      <vt:lpstr>TG4aa JRE schedule for the week(ET)</vt:lpstr>
      <vt:lpstr>TG4aa JRE schedule for the week</vt:lpstr>
      <vt:lpstr>TG4aa(JRE) starts in Sept,2020</vt:lpstr>
      <vt:lpstr>Agenda items for the week</vt:lpstr>
      <vt:lpstr>Approval of  the last meeting minutes</vt:lpstr>
      <vt:lpstr>Officer Appointment for TG4aa</vt:lpstr>
      <vt:lpstr>Review PAR</vt:lpstr>
      <vt:lpstr>WNG review</vt:lpstr>
      <vt:lpstr>Call for Proposals</vt:lpstr>
      <vt:lpstr>Objectives of “Call for Proposals”</vt:lpstr>
      <vt:lpstr>Scope of the project(from PAR)</vt:lpstr>
      <vt:lpstr>Documents for Call for Proposals</vt:lpstr>
      <vt:lpstr>Timeline and next step</vt:lpstr>
      <vt:lpstr>Schedule for TG4aa JRE (Japanese Rate Extension)</vt:lpstr>
      <vt:lpstr>Plan for November meeting  (# of sessions)</vt:lpstr>
      <vt:lpstr>TG4aa JRE schedule proposal for the week(ET) in November Plenary</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201</cp:revision>
  <cp:lastPrinted>1998-02-10T13:28:06Z</cp:lastPrinted>
  <dcterms:created xsi:type="dcterms:W3CDTF">2020-02-10T05:27:43Z</dcterms:created>
  <dcterms:modified xsi:type="dcterms:W3CDTF">2020-09-18T00:01:50Z</dcterms:modified>
</cp:coreProperties>
</file>