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3" r:id="rId2"/>
    <p:sldId id="264" r:id="rId3"/>
    <p:sldId id="282" r:id="rId4"/>
    <p:sldId id="274" r:id="rId5"/>
    <p:sldId id="275" r:id="rId6"/>
    <p:sldId id="276" r:id="rId7"/>
    <p:sldId id="277" r:id="rId8"/>
    <p:sldId id="289" r:id="rId9"/>
    <p:sldId id="293" r:id="rId10"/>
    <p:sldId id="290" r:id="rId11"/>
    <p:sldId id="297" r:id="rId12"/>
    <p:sldId id="292" r:id="rId13"/>
    <p:sldId id="304" r:id="rId14"/>
    <p:sldId id="299" r:id="rId15"/>
    <p:sldId id="300" r:id="rId16"/>
    <p:sldId id="301" r:id="rId17"/>
    <p:sldId id="295" r:id="rId18"/>
    <p:sldId id="294" r:id="rId19"/>
    <p:sldId id="298" r:id="rId20"/>
    <p:sldId id="302" r:id="rId21"/>
    <p:sldId id="303" r:id="rId22"/>
    <p:sldId id="279" r:id="rId23"/>
    <p:sldId id="266"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79F9A28A-DB77-4775-B2E2-A1DD527BA933}"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ja-JP"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2493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8C5DB9EC-F8CF-4223-B88B-EAC89F4A2CEB}"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284954257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8</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5975" cy="3468688"/>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a:xfrm>
            <a:off x="3467100" y="95706"/>
            <a:ext cx="2814638" cy="215444"/>
          </a:xfrm>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a:xfrm>
            <a:off x="3771900" y="8985250"/>
            <a:ext cx="2509838" cy="184666"/>
          </a:xfrm>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a:xfrm>
            <a:off x="2933700" y="8985250"/>
            <a:ext cx="801688" cy="184666"/>
          </a:xfrm>
        </p:spPr>
        <p:txBody>
          <a:bodyPr/>
          <a:lstStyle/>
          <a:p>
            <a:fld id="{CD6D2E3F-5094-4468-9CC9-C689E0F636B7}" type="slidenum">
              <a:rPr kumimoji="1" lang="ja-JP" altLang="en-US" smtClean="0"/>
              <a:pPr/>
              <a:t>10</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67100" y="95706"/>
            <a:ext cx="2814638" cy="215444"/>
          </a:xfrm>
          <a:ln/>
        </p:spPr>
        <p:txBody>
          <a:bodyPr/>
          <a:lstStyle/>
          <a:p>
            <a:r>
              <a:rPr lang="en-US" altLang="ja-JP" dirty="0"/>
              <a:t>doc.: IEEE 802.15-&lt;doc#&gt;</a:t>
            </a:r>
          </a:p>
        </p:txBody>
      </p:sp>
      <p:sp>
        <p:nvSpPr>
          <p:cNvPr id="5" name="Rectangle 3"/>
          <p:cNvSpPr>
            <a:spLocks noGrp="1" noChangeArrowheads="1"/>
          </p:cNvSpPr>
          <p:nvPr>
            <p:ph type="dt" idx="1"/>
          </p:nvPr>
        </p:nvSpPr>
        <p:spPr>
          <a:xfrm>
            <a:off x="654050" y="95706"/>
            <a:ext cx="2736850" cy="215444"/>
          </a:xfrm>
          <a:prstGeom prst="rect">
            <a:avLst/>
          </a:prstGeom>
          <a:ln/>
        </p:spPr>
        <p:txBody>
          <a:bodyPr/>
          <a:lstStyle/>
          <a:p>
            <a:r>
              <a:rPr lang="en-US" altLang="ja-JP" dirty="0"/>
              <a:t>April 2013</a:t>
            </a:r>
          </a:p>
        </p:txBody>
      </p:sp>
      <p:sp>
        <p:nvSpPr>
          <p:cNvPr id="6" name="Rectangle 6"/>
          <p:cNvSpPr>
            <a:spLocks noGrp="1" noChangeArrowheads="1"/>
          </p:cNvSpPr>
          <p:nvPr>
            <p:ph type="ftr" sz="quarter" idx="4"/>
          </p:nvPr>
        </p:nvSpPr>
        <p:spPr>
          <a:xfrm>
            <a:off x="3771900" y="8985250"/>
            <a:ext cx="2509838" cy="184666"/>
          </a:xfrm>
          <a:ln/>
        </p:spPr>
        <p:txBody>
          <a:bodyPr/>
          <a:lstStyle/>
          <a:p>
            <a:pPr lvl="4"/>
            <a:r>
              <a:rPr lang="en-US" altLang="ja-JP" dirty="0"/>
              <a:t>Shoichi Kitazawa (ATR)</a:t>
            </a:r>
          </a:p>
        </p:txBody>
      </p:sp>
      <p:sp>
        <p:nvSpPr>
          <p:cNvPr id="7" name="Rectangle 7"/>
          <p:cNvSpPr>
            <a:spLocks noGrp="1" noChangeArrowheads="1"/>
          </p:cNvSpPr>
          <p:nvPr>
            <p:ph type="sldNum" sz="quarter" idx="5"/>
          </p:nvPr>
        </p:nvSpPr>
        <p:spPr>
          <a:xfrm>
            <a:off x="2933700" y="8985251"/>
            <a:ext cx="801688" cy="184666"/>
          </a:xfrm>
          <a:prstGeom prst="rect">
            <a:avLst/>
          </a:prstGeom>
          <a:ln/>
        </p:spPr>
        <p:txBody>
          <a:bodyPr/>
          <a:lstStyle/>
          <a:p>
            <a:r>
              <a:rPr lang="en-US" altLang="ja-JP" dirty="0"/>
              <a:t>Page </a:t>
            </a:r>
            <a:fld id="{77570724-D4C2-4805-9F96-77169DE31113}" type="slidenum">
              <a:rPr lang="en-US" altLang="ja-JP"/>
              <a:pPr/>
              <a:t>12</a:t>
            </a:fld>
            <a:endParaRPr lang="en-US" altLang="ja-JP" dirty="0"/>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a:xfrm>
            <a:off x="923926" y="4408488"/>
            <a:ext cx="5086350" cy="4176712"/>
          </a:xfrm>
          <a:prstGeom prst="rect">
            <a:avLst/>
          </a:prstGeom>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lvl1pPr>
              <a:defRPr>
                <a:latin typeface="+mn-lt"/>
              </a:defRPr>
            </a:lvl1p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a:t>マスター サブタイトルの書式設定</a:t>
            </a:r>
          </a:p>
        </p:txBody>
      </p:sp>
      <p:sp>
        <p:nvSpPr>
          <p:cNvPr id="5" name="フッター プレースホルダー 4"/>
          <p:cNvSpPr>
            <a:spLocks noGrp="1"/>
          </p:cNvSpPr>
          <p:nvPr>
            <p:ph type="ftr" sz="quarter" idx="11"/>
          </p:nvPr>
        </p:nvSpPr>
        <p:spPr>
          <a:xfrm>
            <a:off x="4788024" y="6475412"/>
            <a:ext cx="3822576"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1EFF7E22-6222-4DB0-ACB6-8736BA83EEE4}" type="slidenum">
              <a:rPr lang="en-US" altLang="ja-JP"/>
              <a:pPr/>
              <a:t>‹#›</a:t>
            </a:fld>
            <a:endParaRPr lang="en-US" altLang="ja-JP"/>
          </a:p>
        </p:txBody>
      </p:sp>
      <p:sp>
        <p:nvSpPr>
          <p:cNvPr id="7" name="Rectangle 4">
            <a:extLst>
              <a:ext uri="{FF2B5EF4-FFF2-40B4-BE49-F238E27FC236}">
                <a16:creationId xmlns:a16="http://schemas.microsoft.com/office/drawing/2014/main" id="{ACC53ECF-D8EA-43CD-9792-2E318E7A58C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30463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atin typeface="+mn-lt"/>
              </a:defRPr>
            </a:lvl1pPr>
          </a:lstStyle>
          <a:p>
            <a:r>
              <a:rPr lang="ja-JP" altLang="en-US" dirty="0"/>
              <a:t>マスター タイトルの書式設定</a:t>
            </a:r>
          </a:p>
        </p:txBody>
      </p:sp>
      <p:sp>
        <p:nvSpPr>
          <p:cNvPr id="3" name="コンテンツ プレースホルダー 2"/>
          <p:cNvSpPr>
            <a:spLocks noGrp="1"/>
          </p:cNvSpPr>
          <p:nvPr>
            <p:ph idx="1"/>
          </p:nvPr>
        </p:nvSpPr>
        <p:spPr/>
        <p:txBody>
          <a:bodyPr/>
          <a:lstStyle>
            <a:lvl1pPr>
              <a:defRPr sz="2000">
                <a:latin typeface="+mn-lt"/>
              </a:defRPr>
            </a:lvl1pPr>
            <a:lvl2pPr>
              <a:defRPr sz="1800">
                <a:latin typeface="+mn-lt"/>
              </a:defRPr>
            </a:lvl2pPr>
            <a:lvl3pPr>
              <a:defRPr sz="1600">
                <a:latin typeface="+mn-lt"/>
              </a:defRPr>
            </a:lvl3pPr>
            <a:lvl4pPr>
              <a:defRPr sz="1400">
                <a:latin typeface="+mn-lt"/>
              </a:defRPr>
            </a:lvl4pPr>
            <a:lvl5pPr>
              <a:defRPr sz="1200">
                <a:latin typeface="+mn-lt"/>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フッター プレースホルダー 4"/>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6DDE607-0C69-4706-A6D7-4AC89CFAEDDB}" type="slidenum">
              <a:rPr lang="en-US" altLang="ja-JP"/>
              <a:pPr/>
              <a:t>‹#›</a:t>
            </a:fld>
            <a:endParaRPr lang="en-US" altLang="ja-JP"/>
          </a:p>
        </p:txBody>
      </p:sp>
      <p:sp>
        <p:nvSpPr>
          <p:cNvPr id="7" name="Rectangle 4">
            <a:extLst>
              <a:ext uri="{FF2B5EF4-FFF2-40B4-BE49-F238E27FC236}">
                <a16:creationId xmlns:a16="http://schemas.microsoft.com/office/drawing/2014/main" id="{FDA7CE3E-5D95-46A3-B88D-7D6940A0CA1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562453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4" name="フッター プレースホルダー 3"/>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BA69503D-1488-4314-8F51-45A19E142FA5}" type="slidenum">
              <a:rPr lang="en-US" altLang="ja-JP"/>
              <a:pPr/>
              <a:t>‹#›</a:t>
            </a:fld>
            <a:endParaRPr lang="en-US" altLang="ja-JP"/>
          </a:p>
        </p:txBody>
      </p:sp>
      <p:sp>
        <p:nvSpPr>
          <p:cNvPr id="6" name="Rectangle 4">
            <a:extLst>
              <a:ext uri="{FF2B5EF4-FFF2-40B4-BE49-F238E27FC236}">
                <a16:creationId xmlns:a16="http://schemas.microsoft.com/office/drawing/2014/main" id="{8F30F36B-4D74-43C2-BDC5-9B7EDC48170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315202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EED9155A-5036-44B5-A27C-97F620582CD6}" type="slidenum">
              <a:rPr lang="en-US" altLang="ja-JP"/>
              <a:pPr/>
              <a:t>‹#›</a:t>
            </a:fld>
            <a:endParaRPr lang="en-US" altLang="ja-JP" dirty="0"/>
          </a:p>
        </p:txBody>
      </p:sp>
      <p:sp>
        <p:nvSpPr>
          <p:cNvPr id="5" name="Rectangle 4">
            <a:extLst>
              <a:ext uri="{FF2B5EF4-FFF2-40B4-BE49-F238E27FC236}">
                <a16:creationId xmlns:a16="http://schemas.microsoft.com/office/drawing/2014/main" id="{1D74D70B-D622-4939-BC89-90E528B714D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4376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11" name="フッター プレースホルダー 2"/>
          <p:cNvSpPr>
            <a:spLocks noGrp="1"/>
          </p:cNvSpPr>
          <p:nvPr>
            <p:ph type="ftr" sz="quarter" idx="11"/>
          </p:nvPr>
        </p:nvSpPr>
        <p:spPr>
          <a:xfrm>
            <a:off x="4860032" y="6475412"/>
            <a:ext cx="3750568" cy="193947"/>
          </a:xfrm>
        </p:spPr>
        <p:txBody>
          <a:bodyPr/>
          <a:lstStyle>
            <a:lvl1pPr>
              <a:defRPr/>
            </a:lvl1pPr>
          </a:lstStyle>
          <a:p>
            <a:r>
              <a:rPr lang="en-US" altLang="ja-JP" dirty="0"/>
              <a:t>Takashi </a:t>
            </a:r>
            <a:r>
              <a:rPr lang="en-US" altLang="ja-JP" dirty="0" err="1"/>
              <a:t>Kuramochi</a:t>
            </a:r>
            <a:r>
              <a:rPr lang="en-US" altLang="ja-JP" dirty="0"/>
              <a:t>, LAPIS SEMICONDUCTOR </a:t>
            </a:r>
          </a:p>
        </p:txBody>
      </p:sp>
      <p:sp>
        <p:nvSpPr>
          <p:cNvPr id="7" name="Rectangle 4">
            <a:extLst>
              <a:ext uri="{FF2B5EF4-FFF2-40B4-BE49-F238E27FC236}">
                <a16:creationId xmlns:a16="http://schemas.microsoft.com/office/drawing/2014/main" id="{FC1600D5-705F-498B-AC24-24390D13888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6785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
        <p:nvSpPr>
          <p:cNvPr id="1029" name="Rectangle 5"/>
          <p:cNvSpPr>
            <a:spLocks noGrp="1" noChangeArrowheads="1"/>
          </p:cNvSpPr>
          <p:nvPr>
            <p:ph type="ftr" sz="quarter" idx="3"/>
          </p:nvPr>
        </p:nvSpPr>
        <p:spPr bwMode="auto">
          <a:xfrm>
            <a:off x="5004048" y="6475413"/>
            <a:ext cx="3606552"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mn-lt"/>
                <a:ea typeface="ＭＳ Ｐゴシック" charset="-128"/>
              </a:defRPr>
            </a:lvl1pPr>
          </a:lstStyle>
          <a:p>
            <a:r>
              <a:rPr lang="en-US" altLang="ja-JP" dirty="0"/>
              <a:t>Takashi </a:t>
            </a:r>
            <a:r>
              <a:rPr lang="en-US" altLang="ja-JP" dirty="0" err="1"/>
              <a:t>Kuramochi</a:t>
            </a:r>
            <a:r>
              <a:rPr lang="en-US" altLang="ja-JP" dirty="0"/>
              <a:t>, LAPIS SEMICONDUCTOR </a:t>
            </a:r>
          </a:p>
        </p:txBody>
      </p:sp>
      <p:sp>
        <p:nvSpPr>
          <p:cNvPr id="1030" name="Rectangle 6"/>
          <p:cNvSpPr>
            <a:spLocks noGrp="1" noChangeArrowheads="1"/>
          </p:cNvSpPr>
          <p:nvPr>
            <p:ph type="sldNum" sz="quarter" idx="4"/>
          </p:nvPr>
        </p:nvSpPr>
        <p:spPr bwMode="auto">
          <a:xfrm>
            <a:off x="4324766" y="6475413"/>
            <a:ext cx="5706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atin typeface="+mn-lt"/>
                <a:ea typeface="ＭＳ Ｐゴシック" charset="-128"/>
              </a:defRPr>
            </a:lvl1pPr>
          </a:lstStyle>
          <a:p>
            <a:r>
              <a:rPr lang="en-US" altLang="ja-JP"/>
              <a:t>Slide </a:t>
            </a:r>
            <a:fld id="{9819B43E-2904-41A5-B100-099F936EB7A4}" type="slidenum">
              <a:rPr lang="en-US" altLang="ja-JP" smtClean="0"/>
              <a:pPr/>
              <a:t>‹#›</a:t>
            </a:fld>
            <a:endParaRPr lang="en-US" altLang="ja-JP"/>
          </a:p>
        </p:txBody>
      </p:sp>
      <p:sp>
        <p:nvSpPr>
          <p:cNvPr id="1031" name="Rectangle 7"/>
          <p:cNvSpPr>
            <a:spLocks noChangeArrowheads="1"/>
          </p:cNvSpPr>
          <p:nvPr/>
        </p:nvSpPr>
        <p:spPr bwMode="auto">
          <a:xfrm>
            <a:off x="2339752" y="394156"/>
            <a:ext cx="611844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latin typeface="+mn-lt"/>
                <a:ea typeface="ＭＳ Ｐゴシック" charset="-128"/>
              </a:rPr>
              <a:t>doc.: IEEE 802. 15-20-0253-00-04aa</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
        <p:nvSpPr>
          <p:cNvPr id="1033" name="Rectangle 9"/>
          <p:cNvSpPr>
            <a:spLocks noChangeArrowheads="1"/>
          </p:cNvSpPr>
          <p:nvPr/>
        </p:nvSpPr>
        <p:spPr bwMode="auto">
          <a:xfrm>
            <a:off x="685800" y="6475413"/>
            <a:ext cx="122190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latin typeface="+mn-lt"/>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latin typeface="+mn-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7" r:id="rId5"/>
  </p:sldLayoutIdLst>
  <p:hf hdr="0"/>
  <p:txStyles>
    <p:titleStyle>
      <a:lvl1pPr algn="ctr" rtl="0" eaLnBrk="1" fontAlgn="base" hangingPunct="1">
        <a:spcBef>
          <a:spcPct val="0"/>
        </a:spcBef>
        <a:spcAft>
          <a:spcPct val="0"/>
        </a:spcAft>
        <a:defRPr kumimoji="1" sz="3600">
          <a:solidFill>
            <a:schemeClr val="tx2"/>
          </a:solidFill>
          <a:latin typeface="+mn-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5/dcn/20/15-20-0133-01-0jre-considerations-on-rate-extension-for-sun-fsk-phy.pdf" TargetMode="Externa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grouper.ieee.org/groups/802/15/pub/Download.html" TargetMode="External"/><Relationship Id="rId7" Type="http://schemas.openxmlformats.org/officeDocument/2006/relationships/hyperlink" Target="https://mentor.ieee.org/802.15/documents" TargetMode="External"/><Relationship Id="rId2" Type="http://schemas.openxmlformats.org/officeDocument/2006/relationships/hyperlink" Target="http://grouper.ieee.org/groups/802/15/calendar.html" TargetMode="External"/><Relationship Id="rId1" Type="http://schemas.openxmlformats.org/officeDocument/2006/relationships/slideLayout" Target="../slideLayouts/slideLayout2.xml"/><Relationship Id="rId6" Type="http://schemas.openxmlformats.org/officeDocument/2006/relationships/hyperlink" Target="mailto:kuramochi722@dsn.lapis-semi.com" TargetMode="External"/><Relationship Id="rId5" Type="http://schemas.openxmlformats.org/officeDocument/2006/relationships/hyperlink" Target="https://mentor.ieee.org/802.15" TargetMode="External"/><Relationship Id="rId4" Type="http://schemas.openxmlformats.org/officeDocument/2006/relationships/hyperlink" Target="mailto:stds-802-15-jre@listserv.ieee.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3" TargetMode="External"/><Relationship Id="rId2" Type="http://schemas.openxmlformats.org/officeDocument/2006/relationships/hyperlink" Target="https://standards.ieee.org/about/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1</a:t>
            </a:fld>
            <a:endParaRPr lang="en-US" altLang="ja-JP"/>
          </a:p>
        </p:txBody>
      </p:sp>
      <p:sp>
        <p:nvSpPr>
          <p:cNvPr id="7" name="Rectangle 3"/>
          <p:cNvSpPr>
            <a:spLocks noChangeArrowheads="1"/>
          </p:cNvSpPr>
          <p:nvPr/>
        </p:nvSpPr>
        <p:spPr bwMode="auto">
          <a:xfrm>
            <a:off x="152400" y="609600"/>
            <a:ext cx="8991600"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ea typeface="ＭＳ Ｐゴシック" charset="-128"/>
            </a:endParaRPr>
          </a:p>
          <a:p>
            <a:endParaRPr lang="en-US" altLang="ja-JP" sz="1600" dirty="0">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a:t>
            </a:r>
            <a:r>
              <a:rPr lang="en-US" altLang="ja-JP" sz="1600" b="1" dirty="0">
                <a:ea typeface="ＭＳ Ｐゴシック" charset="-128"/>
              </a:rPr>
              <a:t>TG4aa JRE September Interim 2020 Teleconference Opening report]</a:t>
            </a:r>
            <a:r>
              <a:rPr lang="en-US" altLang="ja-JP" sz="1600" dirty="0">
                <a:ea typeface="ＭＳ Ｐゴシック" charset="-128"/>
              </a:rPr>
              <a:t>	</a:t>
            </a:r>
          </a:p>
          <a:p>
            <a:r>
              <a:rPr lang="en-US" altLang="ja-JP" sz="1600" b="1" dirty="0">
                <a:ea typeface="ＭＳ Ｐゴシック" charset="-128"/>
              </a:rPr>
              <a:t>Date Submitted: [16th Sept,2020]</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b="1" dirty="0">
                <a:ea typeface="ＭＳ Ｐゴシック" charset="-128"/>
              </a:rPr>
              <a:t>Takashi </a:t>
            </a:r>
            <a:r>
              <a:rPr lang="en-US" altLang="ja-JP" sz="1600" b="1" dirty="0" err="1">
                <a:ea typeface="ＭＳ Ｐゴシック" charset="-128"/>
              </a:rPr>
              <a:t>Kuramochi</a:t>
            </a:r>
            <a:r>
              <a:rPr lang="en-US" altLang="ja-JP" sz="1600" dirty="0">
                <a:ea typeface="ＭＳ Ｐゴシック" charset="-128"/>
              </a:rPr>
              <a:t>] Company [</a:t>
            </a:r>
            <a:r>
              <a:rPr lang="en-US" altLang="ja-JP" sz="1600" b="1" dirty="0">
                <a:ea typeface="ＭＳ Ｐゴシック" charset="-128"/>
              </a:rPr>
              <a:t>LAPIS SEMICONDUCTOR</a:t>
            </a:r>
            <a:r>
              <a:rPr lang="en-US" altLang="ja-JP" sz="1600" dirty="0">
                <a:ea typeface="ＭＳ Ｐゴシック" charset="-128"/>
              </a:rPr>
              <a:t>]</a:t>
            </a:r>
          </a:p>
          <a:p>
            <a:r>
              <a:rPr lang="en-US" altLang="ja-JP" sz="1600" dirty="0">
                <a:ea typeface="ＭＳ Ｐゴシック" charset="-128"/>
              </a:rPr>
              <a:t>Address [</a:t>
            </a:r>
            <a:r>
              <a:rPr lang="en-US" altLang="ja-JP" sz="1600" b="1" dirty="0">
                <a:ea typeface="ＭＳ Ｐゴシック" charset="-128"/>
              </a:rPr>
              <a:t>2-4-8 </a:t>
            </a:r>
            <a:r>
              <a:rPr lang="en-US" altLang="ja-JP" sz="1600" b="1" dirty="0" err="1">
                <a:ea typeface="ＭＳ Ｐゴシック" charset="-128"/>
              </a:rPr>
              <a:t>Shinyokohama,Kouhoku-ku,Yokohama</a:t>
            </a:r>
            <a:r>
              <a:rPr lang="en-US" altLang="ja-JP" sz="1600" b="1" dirty="0">
                <a:ea typeface="ＭＳ Ｐゴシック" charset="-128"/>
              </a:rPr>
              <a:t> 222-8575 Japan</a:t>
            </a:r>
            <a:r>
              <a:rPr lang="en-US" altLang="ja-JP" sz="1600" dirty="0">
                <a:ea typeface="ＭＳ Ｐゴシック" charset="-128"/>
              </a:rPr>
              <a:t>]</a:t>
            </a:r>
          </a:p>
          <a:p>
            <a:r>
              <a:rPr lang="en-US" altLang="ja-JP" sz="1600" dirty="0">
                <a:ea typeface="ＭＳ Ｐゴシック" charset="-128"/>
              </a:rPr>
              <a:t>Voice:[</a:t>
            </a:r>
            <a:r>
              <a:rPr lang="en-US" altLang="ja-JP" sz="1600" b="1" dirty="0"/>
              <a:t>+81-45-476-9295</a:t>
            </a:r>
            <a:r>
              <a:rPr lang="en-US" altLang="ja-JP" sz="1600" dirty="0">
                <a:ea typeface="ＭＳ Ｐゴシック" charset="-128"/>
              </a:rPr>
              <a:t>], FAX: [], E-Mail:[</a:t>
            </a:r>
            <a:r>
              <a:rPr lang="en-US" altLang="ja-JP" sz="1600" b="1" dirty="0">
                <a:ea typeface="ＭＳ Ｐゴシック" charset="-128"/>
              </a:rPr>
              <a:t>kuramochi722@dsn.lapis-semi.com</a:t>
            </a:r>
            <a:r>
              <a:rPr lang="en-US" altLang="ja-JP" sz="1600" dirty="0">
                <a:ea typeface="ＭＳ Ｐゴシック" charset="-128"/>
              </a:rPr>
              <a:t>]	</a:t>
            </a:r>
          </a:p>
          <a:p>
            <a:pPr>
              <a:spcBef>
                <a:spcPts val="600"/>
              </a:spcBef>
              <a:spcAft>
                <a:spcPts val="600"/>
              </a:spcAft>
            </a:pPr>
            <a:r>
              <a:rPr lang="en-US" altLang="ja-JP" sz="1600" b="1" dirty="0">
                <a:ea typeface="ＭＳ Ｐゴシック" charset="-128"/>
              </a:rPr>
              <a:t>Re:</a:t>
            </a:r>
            <a:r>
              <a:rPr lang="en-US" altLang="ja-JP" sz="1600" dirty="0">
                <a:ea typeface="ＭＳ Ｐゴシック" charset="-128"/>
              </a:rPr>
              <a:t> []</a:t>
            </a:r>
            <a:br>
              <a:rPr lang="en-US" altLang="ja-JP" dirty="0">
                <a:ea typeface="ＭＳ Ｐゴシック" charset="-128"/>
              </a:rPr>
            </a:br>
            <a:r>
              <a:rPr lang="en-US" altLang="ja-JP" sz="1600" b="1" dirty="0">
                <a:ea typeface="ＭＳ Ｐゴシック" charset="-128"/>
              </a:rPr>
              <a:t>Abstract:</a:t>
            </a:r>
            <a:r>
              <a:rPr lang="en-US" altLang="ja-JP" sz="1600" dirty="0">
                <a:ea typeface="ＭＳ Ｐゴシック" charset="-128"/>
              </a:rPr>
              <a:t>	[</a:t>
            </a:r>
            <a:r>
              <a:rPr lang="en-US" altLang="ja-JP" sz="1600" b="1" dirty="0">
                <a:ea typeface="ＭＳ Ｐゴシック" charset="-128"/>
              </a:rPr>
              <a:t>This document contains opening information and meeting agenda for the TG4aa JRE September Interim Teleconference,2020]</a:t>
            </a:r>
            <a:br>
              <a:rPr lang="en-US" altLang="ja-JP" sz="1600" dirty="0">
                <a:ea typeface="ＭＳ Ｐゴシック" charset="-128"/>
              </a:rPr>
            </a:br>
            <a:r>
              <a:rPr lang="en-US" altLang="ja-JP" sz="1600" b="1" dirty="0">
                <a:ea typeface="ＭＳ Ｐゴシック" charset="-128"/>
              </a:rPr>
              <a:t>Purpose:</a:t>
            </a:r>
            <a:r>
              <a:rPr lang="en-US" altLang="ja-JP" sz="1600" dirty="0">
                <a:ea typeface="ＭＳ Ｐゴシック" charset="-128"/>
              </a:rPr>
              <a:t>	[information]</a:t>
            </a:r>
          </a:p>
          <a:p>
            <a:r>
              <a:rPr lang="en-US" altLang="ja-JP" sz="1600" b="1" dirty="0">
                <a:ea typeface="ＭＳ Ｐゴシック" charset="-128"/>
              </a:rPr>
              <a:t>Notice:</a:t>
            </a:r>
            <a:r>
              <a:rPr lang="en-US" altLang="ja-JP" sz="1600" dirty="0">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ea typeface="ＭＳ Ｐゴシック" charset="-128"/>
              </a:rPr>
              <a:t>Release:</a:t>
            </a:r>
            <a:r>
              <a:rPr lang="en-US" altLang="ja-JP" sz="1600" dirty="0">
                <a:ea typeface="ＭＳ Ｐゴシック" charset="-128"/>
              </a:rPr>
              <a:t>	The contributor acknowledges and accepts that this contribution becomes the property of IEEE and may be made publicly available by P802.15.	</a:t>
            </a:r>
          </a:p>
        </p:txBody>
      </p:sp>
      <p:sp>
        <p:nvSpPr>
          <p:cNvPr id="8" name="Rectangle 4">
            <a:extLst>
              <a:ext uri="{FF2B5EF4-FFF2-40B4-BE49-F238E27FC236}">
                <a16:creationId xmlns:a16="http://schemas.microsoft.com/office/drawing/2014/main" id="{1FDD1F9D-C5C3-4EF6-A1DD-D8A07A1A223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792569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10</a:t>
            </a:fld>
            <a:endParaRPr lang="en-US" altLang="ja-JP" dirty="0"/>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7" name="Rectangle 4">
            <a:extLst>
              <a:ext uri="{FF2B5EF4-FFF2-40B4-BE49-F238E27FC236}">
                <a16:creationId xmlns:a16="http://schemas.microsoft.com/office/drawing/2014/main" id="{E8E1CF61-C664-4C93-838F-6FEF64B1536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graphicFrame>
        <p:nvGraphicFramePr>
          <p:cNvPr id="11" name="表 10">
            <a:extLst>
              <a:ext uri="{FF2B5EF4-FFF2-40B4-BE49-F238E27FC236}">
                <a16:creationId xmlns:a16="http://schemas.microsoft.com/office/drawing/2014/main" id="{55C5DA45-C603-475E-89A0-AA7E7D79E2E4}"/>
              </a:ext>
            </a:extLst>
          </p:cNvPr>
          <p:cNvGraphicFramePr>
            <a:graphicFrameLocks noGrp="1"/>
          </p:cNvGraphicFramePr>
          <p:nvPr>
            <p:extLst>
              <p:ext uri="{D42A27DB-BD31-4B8C-83A1-F6EECF244321}">
                <p14:modId xmlns:p14="http://schemas.microsoft.com/office/powerpoint/2010/main" val="231478903"/>
              </p:ext>
            </p:extLst>
          </p:nvPr>
        </p:nvGraphicFramePr>
        <p:xfrm>
          <a:off x="117841" y="2323307"/>
          <a:ext cx="8846648" cy="3200400"/>
        </p:xfrm>
        <a:graphic>
          <a:graphicData uri="http://schemas.openxmlformats.org/drawingml/2006/table">
            <a:tbl>
              <a:tblPr firstRow="1" bandRow="1">
                <a:tableStyleId>{5C22544A-7EE6-4342-B048-85BDC9FD1C3A}</a:tableStyleId>
              </a:tblPr>
              <a:tblGrid>
                <a:gridCol w="1491324">
                  <a:extLst>
                    <a:ext uri="{9D8B030D-6E8A-4147-A177-3AD203B41FA5}">
                      <a16:colId xmlns:a16="http://schemas.microsoft.com/office/drawing/2014/main" val="20000"/>
                    </a:ext>
                  </a:extLst>
                </a:gridCol>
                <a:gridCol w="1459336">
                  <a:extLst>
                    <a:ext uri="{9D8B030D-6E8A-4147-A177-3AD203B41FA5}">
                      <a16:colId xmlns:a16="http://schemas.microsoft.com/office/drawing/2014/main" val="20001"/>
                    </a:ext>
                  </a:extLst>
                </a:gridCol>
                <a:gridCol w="1459336">
                  <a:extLst>
                    <a:ext uri="{9D8B030D-6E8A-4147-A177-3AD203B41FA5}">
                      <a16:colId xmlns:a16="http://schemas.microsoft.com/office/drawing/2014/main" val="20002"/>
                    </a:ext>
                  </a:extLst>
                </a:gridCol>
                <a:gridCol w="1459336">
                  <a:extLst>
                    <a:ext uri="{9D8B030D-6E8A-4147-A177-3AD203B41FA5}">
                      <a16:colId xmlns:a16="http://schemas.microsoft.com/office/drawing/2014/main" val="20003"/>
                    </a:ext>
                  </a:extLst>
                </a:gridCol>
                <a:gridCol w="1459336">
                  <a:extLst>
                    <a:ext uri="{9D8B030D-6E8A-4147-A177-3AD203B41FA5}">
                      <a16:colId xmlns:a16="http://schemas.microsoft.com/office/drawing/2014/main" val="20004"/>
                    </a:ext>
                  </a:extLst>
                </a:gridCol>
                <a:gridCol w="1517980">
                  <a:extLst>
                    <a:ext uri="{9D8B030D-6E8A-4147-A177-3AD203B41FA5}">
                      <a16:colId xmlns:a16="http://schemas.microsoft.com/office/drawing/2014/main" val="10902143"/>
                    </a:ext>
                  </a:extLst>
                </a:gridCol>
              </a:tblGrid>
              <a:tr h="449590">
                <a:tc>
                  <a:txBody>
                    <a:bodyPr/>
                    <a:lstStyle/>
                    <a:p>
                      <a:r>
                        <a:rPr kumimoji="1" lang="en-US" altLang="ja-JP" dirty="0"/>
                        <a:t>Japan</a:t>
                      </a:r>
                    </a:p>
                    <a:p>
                      <a:r>
                        <a:rPr kumimoji="1" lang="en-US" altLang="ja-JP" dirty="0"/>
                        <a:t>(JST)</a:t>
                      </a:r>
                    </a:p>
                  </a:txBody>
                  <a:tcPr/>
                </a:tc>
                <a:tc>
                  <a:txBody>
                    <a:bodyPr/>
                    <a:lstStyle/>
                    <a:p>
                      <a:r>
                        <a:rPr kumimoji="1" lang="en-US" altLang="ja-JP" dirty="0"/>
                        <a:t>London</a:t>
                      </a:r>
                    </a:p>
                    <a:p>
                      <a:r>
                        <a:rPr kumimoji="1" lang="en-US" altLang="ja-JP" dirty="0"/>
                        <a:t>(BST)</a:t>
                      </a:r>
                      <a:endParaRPr kumimoji="1" lang="ja-JP" altLang="en-US" dirty="0"/>
                    </a:p>
                  </a:txBody>
                  <a:tcPr/>
                </a:tc>
                <a:tc>
                  <a:txBody>
                    <a:bodyPr/>
                    <a:lstStyle/>
                    <a:p>
                      <a:r>
                        <a:rPr kumimoji="1" lang="en-US" altLang="ja-JP" dirty="0"/>
                        <a:t>Atlanta</a:t>
                      </a:r>
                    </a:p>
                    <a:p>
                      <a:r>
                        <a:rPr kumimoji="1" lang="en-US" altLang="ja-JP" dirty="0"/>
                        <a:t>(EDT)</a:t>
                      </a:r>
                      <a:endParaRPr kumimoji="1" lang="ja-JP" altLang="en-US" dirty="0"/>
                    </a:p>
                  </a:txBody>
                  <a:tcPr/>
                </a:tc>
                <a:tc>
                  <a:txBody>
                    <a:bodyPr/>
                    <a:lstStyle/>
                    <a:p>
                      <a:r>
                        <a:rPr kumimoji="1" lang="en-US" altLang="ja-JP" dirty="0"/>
                        <a:t>Austin</a:t>
                      </a:r>
                    </a:p>
                    <a:p>
                      <a:r>
                        <a:rPr kumimoji="1" lang="en-US" altLang="ja-JP" dirty="0"/>
                        <a:t>(CDT)</a:t>
                      </a:r>
                      <a:endParaRPr kumimoji="1" lang="ja-JP" altLang="en-US" dirty="0"/>
                    </a:p>
                  </a:txBody>
                  <a:tcPr/>
                </a:tc>
                <a:tc>
                  <a:txBody>
                    <a:bodyPr/>
                    <a:lstStyle/>
                    <a:p>
                      <a:r>
                        <a:rPr kumimoji="1" lang="en-US" altLang="ja-JP" dirty="0"/>
                        <a:t>San Diego</a:t>
                      </a:r>
                    </a:p>
                    <a:p>
                      <a:r>
                        <a:rPr kumimoji="1" lang="en-US" altLang="ja-JP" dirty="0"/>
                        <a:t>(PDT)</a:t>
                      </a:r>
                      <a:endParaRPr kumimoji="1" lang="ja-JP" altLang="en-US" dirty="0"/>
                    </a:p>
                  </a:txBody>
                  <a:tcPr/>
                </a:tc>
                <a:tc>
                  <a:txBody>
                    <a:bodyPr/>
                    <a:lstStyle/>
                    <a:p>
                      <a:r>
                        <a:rPr kumimoji="1" lang="en-US" altLang="ja-JP" dirty="0"/>
                        <a:t>event</a:t>
                      </a:r>
                      <a:endParaRPr kumimoji="1" lang="ja-JP" altLang="en-US" dirty="0"/>
                    </a:p>
                  </a:txBody>
                  <a:tcPr/>
                </a:tc>
                <a:extLst>
                  <a:ext uri="{0D108BD9-81ED-4DB2-BD59-A6C34878D82A}">
                    <a16:rowId xmlns:a16="http://schemas.microsoft.com/office/drawing/2014/main" val="10000"/>
                  </a:ext>
                </a:extLst>
              </a:tr>
              <a:tr h="393605">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Tuesday</a:t>
                      </a:r>
                    </a:p>
                    <a:p>
                      <a:r>
                        <a:rPr kumimoji="1" lang="en-US" altLang="ja-JP" sz="1000" dirty="0">
                          <a:latin typeface="+mn-ea"/>
                          <a:ea typeface="+mn-ea"/>
                        </a:rPr>
                        <a:t>September 15</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lnB w="38100" cap="flat" cmpd="sng" algn="ctr">
                      <a:solidFill>
                        <a:schemeClr val="accent2"/>
                      </a:solidFill>
                      <a:prstDash val="solid"/>
                      <a:round/>
                      <a:headEnd type="none" w="med" len="med"/>
                      <a:tailEnd type="none" w="med" len="med"/>
                    </a:lnB>
                    <a:solidFill>
                      <a:srgbClr val="FFFF00"/>
                    </a:solidFill>
                  </a:tcPr>
                </a:tc>
                <a:tc>
                  <a:txBody>
                    <a:bodyPr/>
                    <a:lstStyle/>
                    <a:p>
                      <a:r>
                        <a:rPr kumimoji="1" lang="en-US" altLang="ja-JP" sz="1000" dirty="0">
                          <a:latin typeface="+mn-ea"/>
                          <a:ea typeface="+mn-ea"/>
                        </a:rPr>
                        <a:t>Opening Interim</a:t>
                      </a:r>
                    </a:p>
                  </a:txBody>
                  <a:tcPr>
                    <a:lnB w="38100" cap="flat" cmpd="sng" algn="ctr">
                      <a:solidFill>
                        <a:schemeClr val="accent2"/>
                      </a:solidFill>
                      <a:prstDash val="solid"/>
                      <a:round/>
                      <a:headEnd type="none" w="med" len="med"/>
                      <a:tailEnd type="none" w="med" len="med"/>
                    </a:lnB>
                    <a:solidFill>
                      <a:srgbClr val="FFFF00"/>
                    </a:solidFill>
                  </a:tcPr>
                </a:tc>
                <a:extLst>
                  <a:ext uri="{0D108BD9-81ED-4DB2-BD59-A6C34878D82A}">
                    <a16:rowId xmlns:a16="http://schemas.microsoft.com/office/drawing/2014/main" val="817179428"/>
                  </a:ext>
                </a:extLst>
              </a:tr>
              <a:tr h="323869">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 </a:t>
                      </a:r>
                      <a:endParaRPr kumimoji="1" lang="en-US" altLang="ja-JP" sz="1400" dirty="0">
                        <a:latin typeface="+mn-ea"/>
                        <a:ea typeface="+mn-ea"/>
                      </a:endParaRPr>
                    </a:p>
                    <a:p>
                      <a:r>
                        <a:rPr kumimoji="1" lang="en-US" altLang="ja-JP" sz="1400" dirty="0">
                          <a:latin typeface="+mn-ea"/>
                          <a:ea typeface="+mn-ea"/>
                        </a:rPr>
                        <a:t>7:00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23:00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18:00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17:00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Wednesday</a:t>
                      </a:r>
                    </a:p>
                    <a:p>
                      <a:r>
                        <a:rPr kumimoji="1" lang="en-US" altLang="ja-JP" sz="1400" dirty="0">
                          <a:latin typeface="+mn-ea"/>
                          <a:ea typeface="+mn-ea"/>
                        </a:rPr>
                        <a:t>September 16</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15:00</a:t>
                      </a:r>
                    </a:p>
                  </a:txBody>
                  <a:tcPr>
                    <a:lnT w="38100" cap="flat" cmpd="sng" algn="ctr">
                      <a:solidFill>
                        <a:schemeClr val="accent2"/>
                      </a:solidFill>
                      <a:prstDash val="solid"/>
                      <a:round/>
                      <a:headEnd type="none" w="med" len="med"/>
                      <a:tailEnd type="none" w="med" len="med"/>
                    </a:lnT>
                  </a:tcPr>
                </a:tc>
                <a:tc>
                  <a:txBody>
                    <a:bodyPr/>
                    <a:lstStyle/>
                    <a:p>
                      <a:r>
                        <a:rPr kumimoji="1" lang="en-US" altLang="ja-JP" sz="1400" dirty="0">
                          <a:latin typeface="+mn-ea"/>
                          <a:ea typeface="+mn-ea"/>
                        </a:rPr>
                        <a:t>JRE Session1</a:t>
                      </a:r>
                    </a:p>
                  </a:txBody>
                  <a:tcPr>
                    <a:lnT w="38100" cap="flat" cmpd="sng" algn="ctr">
                      <a:solidFill>
                        <a:schemeClr val="accent2"/>
                      </a:solidFill>
                      <a:prstDash val="solid"/>
                      <a:round/>
                      <a:headEnd type="none" w="med" len="med"/>
                      <a:tailEnd type="none" w="med" len="med"/>
                    </a:lnT>
                  </a:tcPr>
                </a:tc>
                <a:extLst>
                  <a:ext uri="{0D108BD9-81ED-4DB2-BD59-A6C34878D82A}">
                    <a16:rowId xmlns:a16="http://schemas.microsoft.com/office/drawing/2014/main" val="2111643834"/>
                  </a:ext>
                </a:extLst>
              </a:tr>
              <a:tr h="252997">
                <a:tc>
                  <a:txBody>
                    <a:bodyPr/>
                    <a:lstStyle/>
                    <a:p>
                      <a:r>
                        <a:rPr kumimoji="1" lang="en-US" altLang="ja-JP" sz="1400" dirty="0">
                          <a:latin typeface="+mn-ea"/>
                          <a:ea typeface="+mn-ea"/>
                        </a:rPr>
                        <a:t>Friday</a:t>
                      </a:r>
                    </a:p>
                    <a:p>
                      <a:r>
                        <a:rPr kumimoji="1" lang="en-US" altLang="ja-JP" sz="1400" dirty="0">
                          <a:latin typeface="+mn-ea"/>
                          <a:ea typeface="+mn-ea"/>
                        </a:rPr>
                        <a:t>September 18</a:t>
                      </a:r>
                      <a:r>
                        <a:rPr kumimoji="1" lang="en-US" altLang="ja-JP" sz="1400" baseline="30000" dirty="0">
                          <a:latin typeface="+mn-ea"/>
                          <a:ea typeface="+mn-ea"/>
                        </a:rPr>
                        <a:t>th </a:t>
                      </a:r>
                      <a:endParaRPr kumimoji="1" lang="en-US" altLang="ja-JP" sz="1400" dirty="0">
                        <a:latin typeface="+mn-ea"/>
                        <a:ea typeface="+mn-ea"/>
                      </a:endParaRPr>
                    </a:p>
                    <a:p>
                      <a:r>
                        <a:rPr kumimoji="1" lang="en-US" altLang="ja-JP" sz="1400" dirty="0">
                          <a:latin typeface="+mn-ea"/>
                          <a:ea typeface="+mn-ea"/>
                        </a:rPr>
                        <a:t>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23:00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18:00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17:00</a:t>
                      </a:r>
                    </a:p>
                  </a:txBody>
                  <a:tcPr>
                    <a:lnB w="38100" cap="flat" cmpd="sng" algn="ctr">
                      <a:solidFill>
                        <a:schemeClr val="accent6"/>
                      </a:solidFill>
                      <a:prstDash val="solid"/>
                      <a:round/>
                      <a:headEnd type="none" w="med" len="med"/>
                      <a:tailEnd type="none" w="med" len="med"/>
                    </a:lnB>
                  </a:tcPr>
                </a:tc>
                <a:tc>
                  <a:txBody>
                    <a:bodyPr/>
                    <a:lstStyle/>
                    <a:p>
                      <a:r>
                        <a:rPr kumimoji="1" lang="en-US" altLang="ja-JP" sz="1400" dirty="0">
                          <a:latin typeface="+mn-ea"/>
                          <a:ea typeface="+mn-ea"/>
                        </a:rPr>
                        <a:t>Thursday</a:t>
                      </a:r>
                    </a:p>
                    <a:p>
                      <a:r>
                        <a:rPr kumimoji="1" lang="en-US" altLang="ja-JP" sz="1400" dirty="0">
                          <a:latin typeface="+mn-ea"/>
                          <a:ea typeface="+mn-ea"/>
                        </a:rPr>
                        <a:t>September 17</a:t>
                      </a:r>
                      <a:r>
                        <a:rPr kumimoji="1" lang="en-US" altLang="ja-JP" sz="1400" baseline="30000" dirty="0">
                          <a:latin typeface="+mn-ea"/>
                          <a:ea typeface="+mn-ea"/>
                        </a:rPr>
                        <a:t>th</a:t>
                      </a:r>
                      <a:endParaRPr kumimoji="1" lang="en-US" altLang="ja-JP" sz="1400" dirty="0">
                        <a:latin typeface="+mn-ea"/>
                        <a:ea typeface="+mn-ea"/>
                      </a:endParaRPr>
                    </a:p>
                    <a:p>
                      <a:r>
                        <a:rPr kumimoji="1" lang="en-US" altLang="ja-JP" sz="1400" dirty="0">
                          <a:latin typeface="+mn-ea"/>
                          <a:ea typeface="+mn-ea"/>
                        </a:rPr>
                        <a:t>15:00</a:t>
                      </a:r>
                    </a:p>
                  </a:txBody>
                  <a:tcPr>
                    <a:lnB w="38100" cap="flat" cmpd="sng" algn="ctr">
                      <a:solidFill>
                        <a:schemeClr val="accent6"/>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latin typeface="+mn-ea"/>
                          <a:ea typeface="+mn-ea"/>
                        </a:rPr>
                        <a:t>JRE Session2</a:t>
                      </a:r>
                    </a:p>
                    <a:p>
                      <a:endParaRPr kumimoji="1" lang="en-US" altLang="ja-JP" sz="1400" dirty="0">
                        <a:latin typeface="+mn-ea"/>
                        <a:ea typeface="+mn-ea"/>
                      </a:endParaRPr>
                    </a:p>
                  </a:txBody>
                  <a:tcPr>
                    <a:lnB w="38100" cap="flat" cmpd="sng" algn="ctr">
                      <a:solidFill>
                        <a:schemeClr val="accent6"/>
                      </a:solidFill>
                      <a:prstDash val="solid"/>
                      <a:round/>
                      <a:headEnd type="none" w="med" len="med"/>
                      <a:tailEnd type="none" w="med" len="med"/>
                    </a:lnB>
                  </a:tcPr>
                </a:tc>
                <a:extLst>
                  <a:ext uri="{0D108BD9-81ED-4DB2-BD59-A6C34878D82A}">
                    <a16:rowId xmlns:a16="http://schemas.microsoft.com/office/drawing/2014/main" val="2905602644"/>
                  </a:ext>
                </a:extLst>
              </a:tr>
              <a:tr h="0">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 </a:t>
                      </a:r>
                      <a:endParaRPr kumimoji="1" lang="en-US" altLang="ja-JP" sz="1000" dirty="0">
                        <a:latin typeface="+mn-ea"/>
                        <a:ea typeface="+mn-ea"/>
                      </a:endParaRPr>
                    </a:p>
                    <a:p>
                      <a:r>
                        <a:rPr kumimoji="1" lang="en-US" altLang="ja-JP" sz="1000" dirty="0">
                          <a:latin typeface="+mn-ea"/>
                          <a:ea typeface="+mn-ea"/>
                        </a:rPr>
                        <a:t>23:00-25:00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15:00-:16:00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10:00-12:00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09:00-11:00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Friday</a:t>
                      </a:r>
                    </a:p>
                    <a:p>
                      <a:r>
                        <a:rPr kumimoji="1" lang="en-US" altLang="ja-JP" sz="1000" dirty="0">
                          <a:latin typeface="+mn-ea"/>
                          <a:ea typeface="+mn-ea"/>
                        </a:rPr>
                        <a:t>September 18</a:t>
                      </a:r>
                      <a:r>
                        <a:rPr kumimoji="1" lang="en-US" altLang="ja-JP" sz="1000" baseline="30000" dirty="0">
                          <a:latin typeface="+mn-ea"/>
                          <a:ea typeface="+mn-ea"/>
                        </a:rPr>
                        <a:t>th</a:t>
                      </a:r>
                      <a:endParaRPr kumimoji="1" lang="en-US" altLang="ja-JP" sz="1000" dirty="0">
                        <a:latin typeface="+mn-ea"/>
                        <a:ea typeface="+mn-ea"/>
                      </a:endParaRPr>
                    </a:p>
                    <a:p>
                      <a:r>
                        <a:rPr kumimoji="1" lang="en-US" altLang="ja-JP" sz="1000" dirty="0">
                          <a:latin typeface="+mn-ea"/>
                          <a:ea typeface="+mn-ea"/>
                        </a:rPr>
                        <a:t>07:00-09:00</a:t>
                      </a:r>
                    </a:p>
                  </a:txBody>
                  <a:tcPr>
                    <a:lnT w="38100" cap="flat" cmpd="sng" algn="ctr">
                      <a:solidFill>
                        <a:schemeClr val="accent6"/>
                      </a:solidFill>
                      <a:prstDash val="solid"/>
                      <a:round/>
                      <a:headEnd type="none" w="med" len="med"/>
                      <a:tailEnd type="none" w="med" len="med"/>
                    </a:lnT>
                    <a:solidFill>
                      <a:srgbClr val="FFFF00"/>
                    </a:solidFill>
                  </a:tcPr>
                </a:tc>
                <a:tc>
                  <a:txBody>
                    <a:bodyPr/>
                    <a:lstStyle/>
                    <a:p>
                      <a:r>
                        <a:rPr kumimoji="1" lang="en-US" altLang="ja-JP" sz="1000" dirty="0">
                          <a:latin typeface="+mn-ea"/>
                          <a:ea typeface="+mn-ea"/>
                        </a:rPr>
                        <a:t>Closing Interim</a:t>
                      </a:r>
                    </a:p>
                  </a:txBody>
                  <a:tcPr>
                    <a:lnT w="38100" cap="flat" cmpd="sng" algn="ctr">
                      <a:solidFill>
                        <a:schemeClr val="accent6"/>
                      </a:solidFill>
                      <a:prstDash val="solid"/>
                      <a:round/>
                      <a:headEnd type="none" w="med" len="med"/>
                      <a:tailEnd type="none" w="med" len="med"/>
                    </a:lnT>
                    <a:solidFill>
                      <a:srgbClr val="FFFF00"/>
                    </a:solidFill>
                  </a:tcPr>
                </a:tc>
                <a:extLst>
                  <a:ext uri="{0D108BD9-81ED-4DB2-BD59-A6C34878D82A}">
                    <a16:rowId xmlns:a16="http://schemas.microsoft.com/office/drawing/2014/main" val="4171053702"/>
                  </a:ext>
                </a:extLst>
              </a:tr>
            </a:tbl>
          </a:graphicData>
        </a:graphic>
      </p:graphicFrame>
    </p:spTree>
    <p:extLst>
      <p:ext uri="{BB962C8B-B14F-4D97-AF65-F5344CB8AC3E}">
        <p14:creationId xmlns:p14="http://schemas.microsoft.com/office/powerpoint/2010/main" val="3607389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9843F52F-8771-43ED-A207-9199A66FD7A3}"/>
              </a:ext>
            </a:extLst>
          </p:cNvPr>
          <p:cNvSpPr>
            <a:spLocks noGrp="1"/>
          </p:cNvSpPr>
          <p:nvPr>
            <p:ph type="title"/>
          </p:nvPr>
        </p:nvSpPr>
        <p:spPr/>
        <p:txBody>
          <a:bodyPr/>
          <a:lstStyle/>
          <a:p>
            <a:r>
              <a:rPr lang="en-US" dirty="0"/>
              <a:t>TG4aa(JRE) starts in Sept,2020</a:t>
            </a:r>
            <a:endParaRPr lang="en-001" dirty="0"/>
          </a:p>
        </p:txBody>
      </p:sp>
      <p:sp>
        <p:nvSpPr>
          <p:cNvPr id="4" name="スライド番号プレースホルダー 3">
            <a:extLst>
              <a:ext uri="{FF2B5EF4-FFF2-40B4-BE49-F238E27FC236}">
                <a16:creationId xmlns:a16="http://schemas.microsoft.com/office/drawing/2014/main" id="{5B984C40-2F1E-4F61-90C4-7D39E04E115A}"/>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11</a:t>
            </a:fld>
            <a:endParaRPr lang="en-US" altLang="ja-JP" dirty="0"/>
          </a:p>
        </p:txBody>
      </p:sp>
      <p:sp>
        <p:nvSpPr>
          <p:cNvPr id="5" name="フッター プレースホルダー 4">
            <a:extLst>
              <a:ext uri="{FF2B5EF4-FFF2-40B4-BE49-F238E27FC236}">
                <a16:creationId xmlns:a16="http://schemas.microsoft.com/office/drawing/2014/main" id="{06CD7B2F-4385-412E-A47E-81C1DFB95D38}"/>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72514743-53C3-4248-8847-28B109FFA58D}"/>
              </a:ext>
            </a:extLst>
          </p:cNvPr>
          <p:cNvSpPr>
            <a:spLocks noGrp="1"/>
          </p:cNvSpPr>
          <p:nvPr>
            <p:ph type="dt" sz="half" idx="2"/>
          </p:nvPr>
        </p:nvSpPr>
        <p:spPr/>
        <p:txBody>
          <a:bodyPr/>
          <a:lstStyle/>
          <a:p>
            <a:r>
              <a:rPr lang="en-US" altLang="ja-JP"/>
              <a:t>&lt;September,2020&gt;</a:t>
            </a:r>
            <a:endParaRPr lang="en-US" altLang="ja-JP" dirty="0"/>
          </a:p>
        </p:txBody>
      </p:sp>
      <p:sp>
        <p:nvSpPr>
          <p:cNvPr id="7" name="テキスト ボックス 6">
            <a:extLst>
              <a:ext uri="{FF2B5EF4-FFF2-40B4-BE49-F238E27FC236}">
                <a16:creationId xmlns:a16="http://schemas.microsoft.com/office/drawing/2014/main" id="{CDD61A5B-66A2-45A9-A26E-064EF4AADC18}"/>
              </a:ext>
            </a:extLst>
          </p:cNvPr>
          <p:cNvSpPr txBox="1"/>
          <p:nvPr/>
        </p:nvSpPr>
        <p:spPr>
          <a:xfrm>
            <a:off x="469641" y="1805970"/>
            <a:ext cx="8280920" cy="1569660"/>
          </a:xfrm>
          <a:prstGeom prst="rect">
            <a:avLst/>
          </a:prstGeom>
          <a:noFill/>
        </p:spPr>
        <p:txBody>
          <a:bodyPr wrap="square" rtlCol="0">
            <a:spAutoFit/>
          </a:bodyPr>
          <a:lstStyle/>
          <a:p>
            <a:r>
              <a:rPr lang="en-US" sz="2400" dirty="0">
                <a:latin typeface="+mn-lt"/>
              </a:rPr>
              <a:t>(Instruction from 802.15 WG Vice Chair:)</a:t>
            </a:r>
          </a:p>
          <a:p>
            <a:r>
              <a:rPr lang="en-US" sz="2400" dirty="0">
                <a:latin typeface="+mn-lt"/>
              </a:rPr>
              <a:t>IG JRE should act as a task group and accomplish its goals since the IEEE SA allows work on a project for up to 6 months before requiring </a:t>
            </a:r>
            <a:r>
              <a:rPr lang="en-US" sz="2400" dirty="0" err="1">
                <a:latin typeface="+mn-lt"/>
              </a:rPr>
              <a:t>NesCom</a:t>
            </a:r>
            <a:r>
              <a:rPr lang="en-US" sz="2400" dirty="0">
                <a:latin typeface="+mn-lt"/>
              </a:rPr>
              <a:t> approval.</a:t>
            </a:r>
            <a:endParaRPr lang="en-001" sz="2400" dirty="0">
              <a:latin typeface="+mn-lt"/>
            </a:endParaRPr>
          </a:p>
        </p:txBody>
      </p:sp>
      <p:pic>
        <p:nvPicPr>
          <p:cNvPr id="2" name="図 1">
            <a:extLst>
              <a:ext uri="{FF2B5EF4-FFF2-40B4-BE49-F238E27FC236}">
                <a16:creationId xmlns:a16="http://schemas.microsoft.com/office/drawing/2014/main" id="{E83EA4C2-14D3-4CF9-8D24-1545F9606DC5}"/>
              </a:ext>
            </a:extLst>
          </p:cNvPr>
          <p:cNvPicPr>
            <a:picLocks noChangeAspect="1"/>
          </p:cNvPicPr>
          <p:nvPr/>
        </p:nvPicPr>
        <p:blipFill>
          <a:blip r:embed="rId2"/>
          <a:stretch>
            <a:fillRect/>
          </a:stretch>
        </p:blipFill>
        <p:spPr>
          <a:xfrm>
            <a:off x="476250" y="4149080"/>
            <a:ext cx="8191500" cy="2152650"/>
          </a:xfrm>
          <a:prstGeom prst="rect">
            <a:avLst/>
          </a:prstGeom>
        </p:spPr>
      </p:pic>
      <p:sp>
        <p:nvSpPr>
          <p:cNvPr id="8" name="フローチャート: 処理 7">
            <a:extLst>
              <a:ext uri="{FF2B5EF4-FFF2-40B4-BE49-F238E27FC236}">
                <a16:creationId xmlns:a16="http://schemas.microsoft.com/office/drawing/2014/main" id="{3AEE30B9-4D52-4A2E-B6D4-8442836B5630}"/>
              </a:ext>
            </a:extLst>
          </p:cNvPr>
          <p:cNvSpPr/>
          <p:nvPr/>
        </p:nvSpPr>
        <p:spPr bwMode="auto">
          <a:xfrm>
            <a:off x="3059832" y="5225405"/>
            <a:ext cx="1800200" cy="291827"/>
          </a:xfrm>
          <a:prstGeom prst="flowChartProcess">
            <a:avLst/>
          </a:prstGeom>
          <a:noFill/>
          <a:ln w="381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001" sz="1200" b="0" i="0" u="none" strike="noStrike" cap="none" normalizeH="0" baseline="0">
              <a:ln>
                <a:noFill/>
              </a:ln>
              <a:solidFill>
                <a:schemeClr val="tx1"/>
              </a:solidFill>
              <a:effectLst/>
              <a:latin typeface="Times New Roman" pitchFamily="18" charset="0"/>
            </a:endParaRPr>
          </a:p>
        </p:txBody>
      </p:sp>
      <p:sp>
        <p:nvSpPr>
          <p:cNvPr id="9" name="吹き出し: 折線 8">
            <a:extLst>
              <a:ext uri="{FF2B5EF4-FFF2-40B4-BE49-F238E27FC236}">
                <a16:creationId xmlns:a16="http://schemas.microsoft.com/office/drawing/2014/main" id="{A14049AF-8E61-4DC0-8910-336441D10595}"/>
              </a:ext>
            </a:extLst>
          </p:cNvPr>
          <p:cNvSpPr/>
          <p:nvPr/>
        </p:nvSpPr>
        <p:spPr bwMode="auto">
          <a:xfrm>
            <a:off x="5508104" y="4587874"/>
            <a:ext cx="2808312" cy="425301"/>
          </a:xfrm>
          <a:prstGeom prst="borderCallout2">
            <a:avLst>
              <a:gd name="adj1" fmla="val 15442"/>
              <a:gd name="adj2" fmla="val 1185"/>
              <a:gd name="adj3" fmla="val 18750"/>
              <a:gd name="adj4" fmla="val -16667"/>
              <a:gd name="adj5" fmla="val 146689"/>
              <a:gd name="adj6" fmla="val -65702"/>
            </a:avLst>
          </a:prstGeom>
          <a:solidFill>
            <a:srgbClr val="0000FF"/>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bg1"/>
                </a:solidFill>
                <a:effectLst/>
                <a:latin typeface="Times New Roman" pitchFamily="18" charset="0"/>
              </a:rPr>
              <a:t>TG</a:t>
            </a:r>
            <a:r>
              <a:rPr lang="en-US" dirty="0">
                <a:solidFill>
                  <a:schemeClr val="bg1"/>
                </a:solidFill>
              </a:rPr>
              <a:t>4aa is just created in the mentor</a:t>
            </a:r>
            <a:endParaRPr kumimoji="0" lang="en-001" sz="1200" b="0" i="0" u="none" strike="noStrike" cap="none" normalizeH="0" baseline="0" dirty="0">
              <a:ln>
                <a:noFill/>
              </a:ln>
              <a:solidFill>
                <a:schemeClr val="bg1"/>
              </a:solidFill>
              <a:effectLst/>
            </a:endParaRPr>
          </a:p>
        </p:txBody>
      </p:sp>
    </p:spTree>
    <p:extLst>
      <p:ext uri="{BB962C8B-B14F-4D97-AF65-F5344CB8AC3E}">
        <p14:creationId xmlns:p14="http://schemas.microsoft.com/office/powerpoint/2010/main" val="12138186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fontScale="85000" lnSpcReduction="20000"/>
          </a:bodyPr>
          <a:lstStyle/>
          <a:p>
            <a:r>
              <a:rPr lang="en-US" altLang="ja-JP" sz="2400" dirty="0"/>
              <a:t>16</a:t>
            </a:r>
            <a:r>
              <a:rPr lang="en-US" altLang="ja-JP" sz="2400" baseline="30000" dirty="0"/>
              <a:t>th</a:t>
            </a:r>
            <a:r>
              <a:rPr lang="en-US" altLang="ja-JP" sz="2400" dirty="0"/>
              <a:t> Wednesday PM3(18:00-20:00)</a:t>
            </a:r>
          </a:p>
          <a:p>
            <a:pPr marL="800100" lvl="1" indent="-342900">
              <a:buFont typeface="+mj-lt"/>
              <a:buAutoNum type="arabicPeriod"/>
            </a:pPr>
            <a:r>
              <a:rPr lang="en-GB" sz="1600" dirty="0"/>
              <a:t>OPEN/Patent Policy</a:t>
            </a:r>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Approval of the Agenda</a:t>
            </a:r>
          </a:p>
          <a:p>
            <a:pPr marL="800100" lvl="1" indent="-342900">
              <a:buFont typeface="+mj-lt"/>
              <a:buAutoNum type="arabicPeriod"/>
            </a:pPr>
            <a:r>
              <a:rPr lang="en-US" altLang="ja-JP" sz="1600" dirty="0"/>
              <a:t>Approval of  the last meeting minutes </a:t>
            </a:r>
          </a:p>
          <a:p>
            <a:pPr marL="800100" lvl="1" indent="-342900">
              <a:buFont typeface="+mj-lt"/>
              <a:buAutoNum type="arabicPeriod"/>
            </a:pPr>
            <a:r>
              <a:rPr lang="en-US" altLang="ja-JP" sz="1600" dirty="0"/>
              <a:t>Officer appointments</a:t>
            </a:r>
          </a:p>
          <a:p>
            <a:pPr marL="800100" lvl="1" indent="-342900">
              <a:buFont typeface="+mj-lt"/>
              <a:buAutoNum type="arabicPeriod"/>
            </a:pPr>
            <a:r>
              <a:rPr lang="en-US" altLang="ja-JP" sz="1600" dirty="0"/>
              <a:t>Review PAR</a:t>
            </a:r>
          </a:p>
          <a:p>
            <a:pPr marL="800100" lvl="1" indent="-342900">
              <a:buFont typeface="+mj-lt"/>
              <a:buAutoNum type="arabicPeriod"/>
            </a:pPr>
            <a:r>
              <a:rPr lang="en-US" altLang="ja-JP" sz="1600" dirty="0"/>
              <a:t>Review past WNG session</a:t>
            </a:r>
          </a:p>
          <a:p>
            <a:pPr marL="800100" lvl="1" indent="-342900">
              <a:buFont typeface="+mj-lt"/>
              <a:buAutoNum type="arabicPeriod"/>
            </a:pPr>
            <a:r>
              <a:rPr lang="en-US" altLang="ja-JP" sz="1600" dirty="0"/>
              <a:t>Attendance recap</a:t>
            </a:r>
          </a:p>
          <a:p>
            <a:pPr marL="800100" lvl="1" indent="-342900">
              <a:buFont typeface="+mj-lt"/>
              <a:buAutoNum type="arabicPeriod"/>
            </a:pPr>
            <a:endParaRPr lang="en-US" altLang="ja-JP" sz="1600" dirty="0"/>
          </a:p>
          <a:p>
            <a:r>
              <a:rPr lang="en-US" altLang="ja-JP" sz="2400" dirty="0"/>
              <a:t>17</a:t>
            </a:r>
            <a:r>
              <a:rPr lang="en-US" altLang="ja-JP" sz="2400" baseline="30000" dirty="0"/>
              <a:t>th</a:t>
            </a:r>
            <a:r>
              <a:rPr lang="en-US" altLang="ja-JP" sz="2400" dirty="0"/>
              <a:t> Thursday PM3(18:00-20:00)</a:t>
            </a:r>
          </a:p>
          <a:p>
            <a:pPr marL="800100" lvl="1" indent="-342900">
              <a:buFont typeface="+mj-lt"/>
              <a:buAutoNum type="arabicPeriod"/>
            </a:pPr>
            <a:r>
              <a:rPr lang="en-GB" sz="1600" dirty="0"/>
              <a:t>OPEN</a:t>
            </a:r>
            <a:endParaRPr lang="en-US" altLang="ja-JP" sz="1600" dirty="0"/>
          </a:p>
          <a:p>
            <a:pPr marL="800100" lvl="1" indent="-342900">
              <a:buFont typeface="+mj-lt"/>
              <a:buAutoNum type="arabicPeriod"/>
            </a:pPr>
            <a:r>
              <a:rPr lang="en-US" altLang="ja-JP" sz="1600" dirty="0"/>
              <a:t>Attendance</a:t>
            </a:r>
          </a:p>
          <a:p>
            <a:pPr marL="800100" lvl="1" indent="-342900">
              <a:buFont typeface="+mj-lt"/>
              <a:buAutoNum type="arabicPeriod"/>
            </a:pPr>
            <a:r>
              <a:rPr lang="en-US" altLang="ja-JP" sz="1600" dirty="0"/>
              <a:t>Call for Proposals</a:t>
            </a:r>
          </a:p>
          <a:p>
            <a:pPr marL="800100" lvl="1" indent="-342900">
              <a:buFont typeface="+mj-lt"/>
              <a:buAutoNum type="arabicPeriod"/>
            </a:pPr>
            <a:r>
              <a:rPr lang="en-US" altLang="ja-JP" sz="1600" dirty="0"/>
              <a:t>Timeline and next step</a:t>
            </a:r>
          </a:p>
          <a:p>
            <a:pPr marL="800100" lvl="1" indent="-342900">
              <a:buFont typeface="+mj-lt"/>
              <a:buAutoNum type="arabicPeriod"/>
            </a:pPr>
            <a:r>
              <a:rPr lang="en-US" altLang="ja-JP" sz="1600" dirty="0"/>
              <a:t>Plan for November meeting (# of sessions)</a:t>
            </a:r>
          </a:p>
          <a:p>
            <a:pPr marL="800100" lvl="1" indent="-342900">
              <a:buFont typeface="+mj-lt"/>
              <a:buAutoNum type="arabicPeriod"/>
            </a:pPr>
            <a:r>
              <a:rPr lang="en-US" altLang="ja-JP" sz="1600" dirty="0"/>
              <a:t>Attendance recap</a:t>
            </a:r>
          </a:p>
          <a:p>
            <a:pPr marL="800100" lvl="1" indent="-342900">
              <a:buFont typeface="+mj-lt"/>
              <a:buAutoNum type="arabicPeriod"/>
            </a:pPr>
            <a:r>
              <a:rPr lang="en-US" altLang="ja-JP" sz="1600" dirty="0"/>
              <a:t>Adjourn</a:t>
            </a:r>
          </a:p>
          <a:p>
            <a:pPr marL="0" indent="0">
              <a:buNone/>
            </a:pPr>
            <a:r>
              <a:rPr lang="en-US" altLang="ja-JP" sz="1600" dirty="0"/>
              <a:t>            </a:t>
            </a:r>
          </a:p>
        </p:txBody>
      </p:sp>
      <p:sp>
        <p:nvSpPr>
          <p:cNvPr id="4098" name="Rectangle 2"/>
          <p:cNvSpPr>
            <a:spLocks noGrp="1" noChangeArrowheads="1"/>
          </p:cNvSpPr>
          <p:nvPr>
            <p:ph type="title"/>
          </p:nvPr>
        </p:nvSpPr>
        <p:spPr>
          <a:ln/>
        </p:spPr>
        <p:txBody>
          <a:bodyPr/>
          <a:lstStyle/>
          <a:p>
            <a:r>
              <a:rPr lang="en-US" altLang="ja-JP" b="1" dirty="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12</a:t>
            </a:fld>
            <a:endParaRPr lang="en-US" altLang="ja-JP" dirty="0"/>
          </a:p>
        </p:txBody>
      </p:sp>
      <p:sp>
        <p:nvSpPr>
          <p:cNvPr id="9"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8" name="Rectangle 4">
            <a:extLst>
              <a:ext uri="{FF2B5EF4-FFF2-40B4-BE49-F238E27FC236}">
                <a16:creationId xmlns:a16="http://schemas.microsoft.com/office/drawing/2014/main" id="{C68BF755-203F-43BC-A619-C956E9C3456C}"/>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460842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Approval of  the last meeting minutes</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13</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3256261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title"/>
          </p:nvPr>
        </p:nvSpPr>
        <p:spPr/>
        <p:txBody>
          <a:bodyPr/>
          <a:lstStyle/>
          <a:p>
            <a:r>
              <a:rPr lang="en-US" dirty="0"/>
              <a:t>Officer Appointment</a:t>
            </a:r>
            <a:endParaRPr lang="en-001" dirty="0"/>
          </a:p>
        </p:txBody>
      </p:sp>
      <p:sp>
        <p:nvSpPr>
          <p:cNvPr id="2" name="コンテンツ プレースホルダー 1">
            <a:extLst>
              <a:ext uri="{FF2B5EF4-FFF2-40B4-BE49-F238E27FC236}">
                <a16:creationId xmlns:a16="http://schemas.microsoft.com/office/drawing/2014/main" id="{B45CEE5B-067B-4576-9604-14642DFAB869}"/>
              </a:ext>
            </a:extLst>
          </p:cNvPr>
          <p:cNvSpPr>
            <a:spLocks noGrp="1"/>
          </p:cNvSpPr>
          <p:nvPr>
            <p:ph idx="1"/>
          </p:nvPr>
        </p:nvSpPr>
        <p:spPr/>
        <p:txBody>
          <a:bodyPr/>
          <a:lstStyle/>
          <a:p>
            <a:r>
              <a:rPr lang="en-US" dirty="0"/>
              <a:t>Chair: Takashi </a:t>
            </a:r>
            <a:r>
              <a:rPr lang="en-US" dirty="0" err="1"/>
              <a:t>Kuramochi</a:t>
            </a:r>
            <a:endParaRPr lang="en-US" dirty="0"/>
          </a:p>
          <a:p>
            <a:pPr marL="0" indent="0">
              <a:buNone/>
            </a:pPr>
            <a:r>
              <a:rPr lang="en-US" dirty="0"/>
              <a:t>Any objection to Takashi </a:t>
            </a:r>
            <a:r>
              <a:rPr lang="en-US" dirty="0" err="1"/>
              <a:t>Kuramochi</a:t>
            </a:r>
            <a:r>
              <a:rPr lang="en-US" dirty="0"/>
              <a:t>  serving as TG4aa chair?</a:t>
            </a:r>
          </a:p>
          <a:p>
            <a:endParaRPr lang="en-US" dirty="0"/>
          </a:p>
          <a:p>
            <a:r>
              <a:rPr lang="en-US" dirty="0"/>
              <a:t>Vice-Chair:</a:t>
            </a:r>
          </a:p>
          <a:p>
            <a:r>
              <a:rPr lang="en-US" dirty="0"/>
              <a:t>Secretary:</a:t>
            </a:r>
          </a:p>
          <a:p>
            <a:r>
              <a:rPr lang="en-US" dirty="0"/>
              <a:t>Technical Editor:</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14</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6182504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Review PAR</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15</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1281934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WNG review</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16</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785103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Call for Proposals</a:t>
            </a:r>
            <a:endParaRPr lang="en-001" dirty="0"/>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17</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383288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503CC87C-91EF-41FE-BD22-6E2FDA290C20}"/>
              </a:ext>
            </a:extLst>
          </p:cNvPr>
          <p:cNvSpPr>
            <a:spLocks noGrp="1"/>
          </p:cNvSpPr>
          <p:nvPr>
            <p:ph idx="1"/>
          </p:nvPr>
        </p:nvSpPr>
        <p:spPr>
          <a:xfrm>
            <a:off x="323528" y="1752600"/>
            <a:ext cx="8568952" cy="4711428"/>
          </a:xfrm>
        </p:spPr>
        <p:txBody>
          <a:bodyPr/>
          <a:lstStyle/>
          <a:p>
            <a:pPr marL="0" indent="0">
              <a:buNone/>
            </a:pPr>
            <a:endParaRPr lang="en-US" sz="2400" dirty="0"/>
          </a:p>
          <a:p>
            <a:r>
              <a:rPr lang="en-US" sz="2400" dirty="0"/>
              <a:t>Collect “concrete technical PHY parameters” to proceed Amendment to IEEE Standard 802.15.4-2020.</a:t>
            </a:r>
          </a:p>
          <a:p>
            <a:pPr marL="0" indent="0">
              <a:buNone/>
            </a:pPr>
            <a:r>
              <a:rPr lang="en-US" sz="1800" dirty="0"/>
              <a:t>PHY parameters(Filtering/Modulation index/Data rates/</a:t>
            </a:r>
            <a:r>
              <a:rPr lang="en-US" sz="1800" dirty="0" err="1"/>
              <a:t>etc</a:t>
            </a:r>
            <a:r>
              <a:rPr lang="en-US" sz="1800" dirty="0"/>
              <a:t>)</a:t>
            </a:r>
          </a:p>
          <a:p>
            <a:pPr marL="0" indent="0">
              <a:buNone/>
            </a:pPr>
            <a:r>
              <a:rPr lang="en-US" sz="1800" dirty="0"/>
              <a:t>Example: </a:t>
            </a:r>
            <a:r>
              <a:rPr lang="en-US" sz="1800" dirty="0">
                <a:hlinkClick r:id="rId2"/>
              </a:rPr>
              <a:t>https://mentor.ieee.org/802.15/dcn/20/15-20-0133-01-0jre-considerations-on-rate-extension-for-sun-fsk-phy.pdf</a:t>
            </a:r>
            <a:endParaRPr lang="en-US" sz="1800" dirty="0"/>
          </a:p>
          <a:p>
            <a:pPr marL="0" indent="0">
              <a:buNone/>
            </a:pPr>
            <a:endParaRPr lang="en-US" sz="1800" dirty="0"/>
          </a:p>
          <a:p>
            <a:pPr marL="0" indent="0">
              <a:buNone/>
            </a:pPr>
            <a:endParaRPr lang="en-US" sz="1800" dirty="0"/>
          </a:p>
          <a:p>
            <a:pPr marL="0" indent="0">
              <a:buNone/>
            </a:pPr>
            <a:endParaRPr lang="en-US" sz="1800" dirty="0"/>
          </a:p>
          <a:p>
            <a:endParaRPr lang="en-001" sz="2400" dirty="0"/>
          </a:p>
        </p:txBody>
      </p:sp>
      <p:sp>
        <p:nvSpPr>
          <p:cNvPr id="3" name="タイトル 2">
            <a:extLst>
              <a:ext uri="{FF2B5EF4-FFF2-40B4-BE49-F238E27FC236}">
                <a16:creationId xmlns:a16="http://schemas.microsoft.com/office/drawing/2014/main" id="{8065379E-D435-4B93-B3F2-A609CB1AE80C}"/>
              </a:ext>
            </a:extLst>
          </p:cNvPr>
          <p:cNvSpPr>
            <a:spLocks noGrp="1"/>
          </p:cNvSpPr>
          <p:nvPr>
            <p:ph type="title"/>
          </p:nvPr>
        </p:nvSpPr>
        <p:spPr/>
        <p:txBody>
          <a:bodyPr/>
          <a:lstStyle/>
          <a:p>
            <a:r>
              <a:rPr lang="en-US" dirty="0"/>
              <a:t>Objectives of “Call for Proposals”</a:t>
            </a:r>
            <a:endParaRPr lang="en-001" dirty="0"/>
          </a:p>
        </p:txBody>
      </p:sp>
      <p:sp>
        <p:nvSpPr>
          <p:cNvPr id="4" name="スライド番号プレースホルダー 3">
            <a:extLst>
              <a:ext uri="{FF2B5EF4-FFF2-40B4-BE49-F238E27FC236}">
                <a16:creationId xmlns:a16="http://schemas.microsoft.com/office/drawing/2014/main" id="{87A91DA1-2716-445C-99B7-929A629AAB0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18</a:t>
            </a:fld>
            <a:endParaRPr lang="en-US" altLang="ja-JP" dirty="0"/>
          </a:p>
        </p:txBody>
      </p:sp>
      <p:sp>
        <p:nvSpPr>
          <p:cNvPr id="5" name="フッター プレースホルダー 4">
            <a:extLst>
              <a:ext uri="{FF2B5EF4-FFF2-40B4-BE49-F238E27FC236}">
                <a16:creationId xmlns:a16="http://schemas.microsoft.com/office/drawing/2014/main" id="{35589EFD-EC5F-406D-BA3E-9C556B72BC49}"/>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02AFEDBA-A9F0-422A-8E9F-D6F2E29A18FF}"/>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8680175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a:extLst>
              <a:ext uri="{FF2B5EF4-FFF2-40B4-BE49-F238E27FC236}">
                <a16:creationId xmlns:a16="http://schemas.microsoft.com/office/drawing/2014/main" id="{BD8545CF-DF41-437B-87AA-5E96EA1C9821}"/>
              </a:ext>
            </a:extLst>
          </p:cNvPr>
          <p:cNvSpPr>
            <a:spLocks noGrp="1"/>
          </p:cNvSpPr>
          <p:nvPr>
            <p:ph idx="1"/>
          </p:nvPr>
        </p:nvSpPr>
        <p:spPr/>
        <p:txBody>
          <a:bodyPr/>
          <a:lstStyle/>
          <a:p>
            <a:pPr marL="0" indent="0">
              <a:buNone/>
            </a:pPr>
            <a:r>
              <a:rPr lang="en-US" b="1" dirty="0"/>
              <a:t>5.2.b Scope of the project: </a:t>
            </a:r>
          </a:p>
          <a:p>
            <a:pPr marL="0" indent="0">
              <a:buNone/>
            </a:pPr>
            <a:r>
              <a:rPr lang="en-US" dirty="0"/>
              <a:t>This amendment defines a data rate extension of SUN FSK PHY to IEEE Std</a:t>
            </a:r>
          </a:p>
          <a:p>
            <a:pPr marL="0" indent="0">
              <a:buNone/>
            </a:pPr>
            <a:r>
              <a:rPr lang="en-US" dirty="0"/>
              <a:t>802.15.4-2020. It adds data rate extensions for the SUN FSK modulation and channel parameters. These</a:t>
            </a:r>
          </a:p>
          <a:p>
            <a:pPr marL="0" indent="0">
              <a:buNone/>
            </a:pPr>
            <a:r>
              <a:rPr lang="en-US" dirty="0"/>
              <a:t>extensions focus on the Japanese frequency band .</a:t>
            </a:r>
            <a:endParaRPr lang="en-001" dirty="0"/>
          </a:p>
        </p:txBody>
      </p:sp>
      <p:sp>
        <p:nvSpPr>
          <p:cNvPr id="3" name="タイトル 2">
            <a:extLst>
              <a:ext uri="{FF2B5EF4-FFF2-40B4-BE49-F238E27FC236}">
                <a16:creationId xmlns:a16="http://schemas.microsoft.com/office/drawing/2014/main" id="{C5BDD34F-AB54-4AB5-B484-3C012798401B}"/>
              </a:ext>
            </a:extLst>
          </p:cNvPr>
          <p:cNvSpPr>
            <a:spLocks noGrp="1"/>
          </p:cNvSpPr>
          <p:nvPr>
            <p:ph type="title"/>
          </p:nvPr>
        </p:nvSpPr>
        <p:spPr/>
        <p:txBody>
          <a:bodyPr/>
          <a:lstStyle/>
          <a:p>
            <a:r>
              <a:rPr lang="en-US" dirty="0"/>
              <a:t>Scope of the project(from PAR)</a:t>
            </a:r>
            <a:endParaRPr lang="en-001" dirty="0"/>
          </a:p>
        </p:txBody>
      </p:sp>
      <p:sp>
        <p:nvSpPr>
          <p:cNvPr id="4" name="スライド番号プレースホルダー 3">
            <a:extLst>
              <a:ext uri="{FF2B5EF4-FFF2-40B4-BE49-F238E27FC236}">
                <a16:creationId xmlns:a16="http://schemas.microsoft.com/office/drawing/2014/main" id="{FB1A7B54-AC4C-4562-8993-9AB10208D350}"/>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19</a:t>
            </a:fld>
            <a:endParaRPr lang="en-US" altLang="ja-JP" dirty="0"/>
          </a:p>
        </p:txBody>
      </p:sp>
      <p:sp>
        <p:nvSpPr>
          <p:cNvPr id="5" name="フッター プレースホルダー 4">
            <a:extLst>
              <a:ext uri="{FF2B5EF4-FFF2-40B4-BE49-F238E27FC236}">
                <a16:creationId xmlns:a16="http://schemas.microsoft.com/office/drawing/2014/main" id="{628CAD2D-64A9-451B-9C13-791C1255B075}"/>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6" name="日付プレースホルダー 5">
            <a:extLst>
              <a:ext uri="{FF2B5EF4-FFF2-40B4-BE49-F238E27FC236}">
                <a16:creationId xmlns:a16="http://schemas.microsoft.com/office/drawing/2014/main" id="{3E0A1109-AA9E-4DA9-AB9E-B27A1429D998}"/>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029228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ctrTitle"/>
          </p:nvPr>
        </p:nvSpPr>
        <p:spPr>
          <a:xfrm>
            <a:off x="685800" y="1484784"/>
            <a:ext cx="7772400" cy="3888431"/>
          </a:xfrm>
        </p:spPr>
        <p:txBody>
          <a:bodyPr/>
          <a:lstStyle/>
          <a:p>
            <a:r>
              <a:rPr lang="en-US" altLang="ja-JP" dirty="0"/>
              <a:t>IEEE 802.15 TG4aa JRE</a:t>
            </a:r>
            <a:br>
              <a:rPr lang="en-US" altLang="ja-JP" dirty="0"/>
            </a:br>
            <a:r>
              <a:rPr lang="en-US" altLang="ja-JP" dirty="0"/>
              <a:t>September Interim</a:t>
            </a:r>
            <a:br>
              <a:rPr lang="en-US" altLang="ja-JP" dirty="0"/>
            </a:br>
            <a:r>
              <a:rPr lang="en-US" altLang="ja-JP" dirty="0"/>
              <a:t>Teleconference </a:t>
            </a:r>
            <a:br>
              <a:rPr lang="en-US" altLang="ja-JP" dirty="0"/>
            </a:br>
            <a:r>
              <a:rPr lang="en-US" altLang="ja-JP" dirty="0"/>
              <a:t>Opening report </a:t>
            </a:r>
            <a:br>
              <a:rPr lang="en-US" altLang="ja-JP" dirty="0"/>
            </a:br>
            <a:r>
              <a:rPr lang="en-US" altLang="ja-JP" dirty="0"/>
              <a:t>on</a:t>
            </a:r>
            <a:br>
              <a:rPr lang="en-US" altLang="ja-JP" dirty="0"/>
            </a:br>
            <a:r>
              <a:rPr lang="en-US" altLang="ja-JP" dirty="0"/>
              <a:t>September 16th,2020</a:t>
            </a:r>
            <a:endParaRPr kumimoji="1" lang="ja-JP" altLang="en-US" dirty="0"/>
          </a:p>
        </p:txBody>
      </p:sp>
      <p:sp>
        <p:nvSpPr>
          <p:cNvPr id="3" name="フッター プレースホルダー 2"/>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p:cNvSpPr>
            <a:spLocks noGrp="1"/>
          </p:cNvSpPr>
          <p:nvPr>
            <p:ph type="sldNum" sz="quarter" idx="12"/>
          </p:nvPr>
        </p:nvSpPr>
        <p:spPr/>
        <p:txBody>
          <a:bodyPr/>
          <a:lstStyle/>
          <a:p>
            <a:r>
              <a:rPr lang="en-US" altLang="ja-JP"/>
              <a:t>Slide </a:t>
            </a:r>
            <a:fld id="{EED9155A-5036-44B5-A27C-97F620582CD6}" type="slidenum">
              <a:rPr lang="en-US" altLang="ja-JP" smtClean="0"/>
              <a:pPr/>
              <a:t>2</a:t>
            </a:fld>
            <a:endParaRPr lang="en-US" altLang="ja-JP" dirty="0"/>
          </a:p>
        </p:txBody>
      </p:sp>
      <p:sp>
        <p:nvSpPr>
          <p:cNvPr id="6" name="Rectangle 4">
            <a:extLst>
              <a:ext uri="{FF2B5EF4-FFF2-40B4-BE49-F238E27FC236}">
                <a16:creationId xmlns:a16="http://schemas.microsoft.com/office/drawing/2014/main" id="{C3F83946-C26E-4614-8B36-6EABBDFD6902}"/>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41597597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Timeline and next step</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20</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24170083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7BD22DCB-CFDA-4A20-96C5-547D02DD62AA}"/>
              </a:ext>
            </a:extLst>
          </p:cNvPr>
          <p:cNvSpPr>
            <a:spLocks noGrp="1"/>
          </p:cNvSpPr>
          <p:nvPr>
            <p:ph type="ctrTitle"/>
          </p:nvPr>
        </p:nvSpPr>
        <p:spPr/>
        <p:txBody>
          <a:bodyPr/>
          <a:lstStyle/>
          <a:p>
            <a:r>
              <a:rPr lang="en-US" dirty="0"/>
              <a:t>Plan for November meeting</a:t>
            </a:r>
            <a:br>
              <a:rPr lang="en-US" dirty="0"/>
            </a:br>
            <a:r>
              <a:rPr lang="en-US" dirty="0"/>
              <a:t> (# of sessions)</a:t>
            </a:r>
          </a:p>
        </p:txBody>
      </p:sp>
      <p:sp>
        <p:nvSpPr>
          <p:cNvPr id="5" name="フッター プレースホルダー 4">
            <a:extLst>
              <a:ext uri="{FF2B5EF4-FFF2-40B4-BE49-F238E27FC236}">
                <a16:creationId xmlns:a16="http://schemas.microsoft.com/office/drawing/2014/main" id="{52F5D730-7C8A-4163-8534-96ADE8223802}"/>
              </a:ext>
            </a:extLst>
          </p:cNvPr>
          <p:cNvSpPr>
            <a:spLocks noGrp="1"/>
          </p:cNvSpPr>
          <p:nvPr>
            <p:ph type="ftr" sz="quarter" idx="11"/>
          </p:nvPr>
        </p:nvSpPr>
        <p:spPr/>
        <p:txBody>
          <a:bodyPr/>
          <a:lstStyle/>
          <a:p>
            <a:r>
              <a:rPr lang="en-US" altLang="ja-JP"/>
              <a:t>Takashi Kuramochi, LAPIS SEMICONDUCTOR </a:t>
            </a:r>
            <a:endParaRPr lang="en-US" altLang="ja-JP" dirty="0"/>
          </a:p>
        </p:txBody>
      </p:sp>
      <p:sp>
        <p:nvSpPr>
          <p:cNvPr id="4" name="スライド番号プレースホルダー 3">
            <a:extLst>
              <a:ext uri="{FF2B5EF4-FFF2-40B4-BE49-F238E27FC236}">
                <a16:creationId xmlns:a16="http://schemas.microsoft.com/office/drawing/2014/main" id="{9D2D4718-CF4E-4713-B6B1-BF56EB083C25}"/>
              </a:ext>
            </a:extLst>
          </p:cNvPr>
          <p:cNvSpPr>
            <a:spLocks noGrp="1"/>
          </p:cNvSpPr>
          <p:nvPr>
            <p:ph type="sldNum" sz="quarter" idx="12"/>
          </p:nvPr>
        </p:nvSpPr>
        <p:spPr/>
        <p:txBody>
          <a:bodyPr/>
          <a:lstStyle/>
          <a:p>
            <a:r>
              <a:rPr lang="en-US" altLang="ja-JP"/>
              <a:t>Slide </a:t>
            </a:r>
            <a:fld id="{17C47D4F-CAA3-4307-B0EF-8C4B3E0CF21D}" type="slidenum">
              <a:rPr lang="en-US" altLang="ja-JP" smtClean="0"/>
              <a:pPr/>
              <a:t>21</a:t>
            </a:fld>
            <a:endParaRPr lang="en-US" altLang="ja-JP" dirty="0"/>
          </a:p>
        </p:txBody>
      </p:sp>
      <p:sp>
        <p:nvSpPr>
          <p:cNvPr id="6" name="日付プレースホルダー 5">
            <a:extLst>
              <a:ext uri="{FF2B5EF4-FFF2-40B4-BE49-F238E27FC236}">
                <a16:creationId xmlns:a16="http://schemas.microsoft.com/office/drawing/2014/main" id="{C37F25BC-9684-42AA-9588-8C7A5D403581}"/>
              </a:ext>
            </a:extLst>
          </p:cNvPr>
          <p:cNvSpPr>
            <a:spLocks noGrp="1"/>
          </p:cNvSpPr>
          <p:nvPr>
            <p:ph type="dt" sz="half" idx="2"/>
          </p:nvPr>
        </p:nvSpPr>
        <p:spPr/>
        <p:txBody>
          <a:bodyPr/>
          <a:lstStyle/>
          <a:p>
            <a:r>
              <a:rPr lang="en-US" altLang="ja-JP"/>
              <a:t>&lt;September,2020&gt;</a:t>
            </a:r>
            <a:endParaRPr lang="en-US" altLang="ja-JP" dirty="0"/>
          </a:p>
        </p:txBody>
      </p:sp>
    </p:spTree>
    <p:extLst>
      <p:ext uri="{BB962C8B-B14F-4D97-AF65-F5344CB8AC3E}">
        <p14:creationId xmlns:p14="http://schemas.microsoft.com/office/powerpoint/2010/main" val="3979636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Contacts</a:t>
            </a:r>
            <a:endParaRPr kumimoji="1" lang="ja-JP" altLang="en-US" b="1" u="sng" dirty="0"/>
          </a:p>
        </p:txBody>
      </p:sp>
      <p:sp>
        <p:nvSpPr>
          <p:cNvPr id="3" name="コンテンツ プレースホルダー 2"/>
          <p:cNvSpPr>
            <a:spLocks noGrp="1"/>
          </p:cNvSpPr>
          <p:nvPr>
            <p:ph idx="1"/>
          </p:nvPr>
        </p:nvSpPr>
        <p:spPr>
          <a:xfrm>
            <a:off x="685800" y="1988840"/>
            <a:ext cx="7772400" cy="4114800"/>
          </a:xfrm>
        </p:spPr>
        <p:txBody>
          <a:bodyPr/>
          <a:lstStyle/>
          <a:p>
            <a:pPr marL="0" indent="0">
              <a:buNone/>
            </a:pPr>
            <a:r>
              <a:rPr kumimoji="1" lang="en-US" altLang="ja-JP" sz="2800" dirty="0"/>
              <a:t>Takashi </a:t>
            </a:r>
            <a:r>
              <a:rPr kumimoji="1" lang="en-US" altLang="ja-JP" sz="2800" dirty="0" err="1"/>
              <a:t>Kuramochi</a:t>
            </a:r>
            <a:r>
              <a:rPr lang="en-US" altLang="ja-JP" sz="2800" dirty="0"/>
              <a:t>,</a:t>
            </a:r>
            <a:r>
              <a:rPr lang="en-US" altLang="ja-JP" sz="2800" b="1" dirty="0">
                <a:ea typeface="ＭＳ Ｐゴシック" charset="-128"/>
              </a:rPr>
              <a:t> </a:t>
            </a:r>
            <a:r>
              <a:rPr lang="en-US" altLang="ja-JP" sz="2800" dirty="0">
                <a:ea typeface="ＭＳ Ｐゴシック" charset="-128"/>
              </a:rPr>
              <a:t>LAPIS SEMICONDUCTOR</a:t>
            </a:r>
            <a:r>
              <a:rPr lang="en-US" altLang="ja-JP" sz="2800" dirty="0"/>
              <a:t> </a:t>
            </a:r>
          </a:p>
          <a:p>
            <a:pPr marL="0" indent="0">
              <a:buNone/>
            </a:pPr>
            <a:r>
              <a:rPr kumimoji="1" lang="en-US" altLang="ja-JP" sz="2800" u="sng" dirty="0"/>
              <a:t>kuramochi722@dsn.lapis-semi.com</a:t>
            </a:r>
            <a:endParaRPr kumimoji="1" lang="ja-JP" altLang="en-US" sz="2800" u="sng"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22</a:t>
            </a:fld>
            <a:endParaRPr lang="en-US" altLang="ja-JP"/>
          </a:p>
        </p:txBody>
      </p:sp>
      <p:sp>
        <p:nvSpPr>
          <p:cNvPr id="7" name="Rectangle 4">
            <a:extLst>
              <a:ext uri="{FF2B5EF4-FFF2-40B4-BE49-F238E27FC236}">
                <a16:creationId xmlns:a16="http://schemas.microsoft.com/office/drawing/2014/main" id="{9268623C-9BB2-4590-A7B7-8BC81E22BE9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785230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lang="en-US" altLang="ja-JP" sz="2800" dirty="0"/>
              <a:t>Reference</a:t>
            </a:r>
            <a:endParaRPr kumimoji="1" lang="ja-JP" altLang="en-US" sz="2800" dirty="0"/>
          </a:p>
        </p:txBody>
      </p:sp>
      <p:sp>
        <p:nvSpPr>
          <p:cNvPr id="5" name="フッター プレースホルダー 4"/>
          <p:cNvSpPr>
            <a:spLocks noGrp="1"/>
          </p:cNvSpPr>
          <p:nvPr>
            <p:ph type="ftr" sz="quarter" idx="11"/>
          </p:nvPr>
        </p:nvSpPr>
        <p:spPr/>
        <p:txBody>
          <a:bodyPr/>
          <a:lstStyle/>
          <a:p>
            <a:r>
              <a:rPr lang="en-US" altLang="ja-JP" dirty="0"/>
              <a:t>Takashi </a:t>
            </a:r>
            <a:r>
              <a:rPr lang="en-US" altLang="ja-JP" dirty="0" err="1"/>
              <a:t>Kuramochi</a:t>
            </a:r>
            <a:r>
              <a:rPr lang="en-US" altLang="ja-JP" dirty="0"/>
              <a:t>, LAPIS SEMICONDUCTOR </a:t>
            </a:r>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23</a:t>
            </a:fld>
            <a:endParaRPr lang="en-US" altLang="ja-JP"/>
          </a:p>
        </p:txBody>
      </p:sp>
      <p:sp>
        <p:nvSpPr>
          <p:cNvPr id="9" name="Inhaltsplatzhalter 5"/>
          <p:cNvSpPr>
            <a:spLocks noGrp="1"/>
          </p:cNvSpPr>
          <p:nvPr/>
        </p:nvSpPr>
        <p:spPr bwMode="auto">
          <a:xfrm>
            <a:off x="611560" y="1124744"/>
            <a:ext cx="8165231" cy="49685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GB" sz="1400" dirty="0"/>
              <a:t>The IEEE802.15 meeting schedule can be found at</a:t>
            </a:r>
            <a:br>
              <a:rPr lang="en-GB" sz="1400" dirty="0"/>
            </a:br>
            <a:r>
              <a:rPr lang="en-GB" sz="1400" dirty="0">
                <a:hlinkClick r:id="rId2"/>
              </a:rPr>
              <a:t>http://grouper.ieee.org/groups/802/15/calendar.html</a:t>
            </a:r>
            <a:endParaRPr lang="en-GB" sz="1400" dirty="0"/>
          </a:p>
          <a:p>
            <a:pPr marL="0" indent="0">
              <a:buNone/>
            </a:pPr>
            <a:endParaRPr lang="en-GB" sz="1400" dirty="0"/>
          </a:p>
          <a:p>
            <a:r>
              <a:rPr lang="en-GB" sz="1400" dirty="0"/>
              <a:t>Document templates (</a:t>
            </a:r>
            <a:r>
              <a:rPr lang="en-GB" sz="1400" dirty="0" err="1"/>
              <a:t>MsWord</a:t>
            </a:r>
            <a:r>
              <a:rPr lang="en-GB" sz="1400" dirty="0"/>
              <a:t> and PowerPoint) and instructions for obtaining document numbers are located at  </a:t>
            </a:r>
            <a:r>
              <a:rPr lang="en-GB" sz="1400" dirty="0">
                <a:hlinkClick r:id="rId3"/>
              </a:rPr>
              <a:t>http://grouper.ieee.org/groups/802/15/pub/Download.html</a:t>
            </a:r>
            <a:br>
              <a:rPr lang="en-GB" sz="1400" dirty="0"/>
            </a:br>
            <a:endParaRPr lang="en-GB" sz="1400" dirty="0"/>
          </a:p>
          <a:p>
            <a:r>
              <a:rPr lang="en-GB" sz="1400" dirty="0"/>
              <a:t>TG4aa JRE reflector is (</a:t>
            </a:r>
            <a:r>
              <a:rPr lang="en-GB" sz="1400" dirty="0">
                <a:hlinkClick r:id="rId4"/>
              </a:rPr>
              <a:t>stds-802-15-jre@listserv.ieee.org</a:t>
            </a:r>
            <a:r>
              <a:rPr lang="en-GB" sz="1400" dirty="0"/>
              <a:t>)</a:t>
            </a:r>
            <a:br>
              <a:rPr lang="en-GB" sz="1400" dirty="0"/>
            </a:br>
            <a:endParaRPr lang="en-GB" sz="1400" dirty="0"/>
          </a:p>
          <a:p>
            <a:r>
              <a:rPr lang="en-US" sz="1400" dirty="0"/>
              <a:t>Documents should be uploaded to </a:t>
            </a:r>
            <a:r>
              <a:rPr lang="en-US" sz="1400" dirty="0">
                <a:hlinkClick r:id="rId5"/>
              </a:rPr>
              <a:t>https://mentor.ieee.org/802.15</a:t>
            </a:r>
            <a:r>
              <a:rPr lang="en-US" sz="1400" dirty="0"/>
              <a:t>, to the “TG4aa” JRE group.</a:t>
            </a:r>
            <a:br>
              <a:rPr lang="en-GB" sz="1400" dirty="0"/>
            </a:br>
            <a:endParaRPr lang="en-GB" sz="1400" dirty="0"/>
          </a:p>
          <a:p>
            <a:r>
              <a:rPr lang="en-GB" sz="1400" dirty="0"/>
              <a:t>For help with obtaining document numbers, document formatting, document uploading and contribution scheduling, please contract the 802.15 TG4aa JRE chair, Takashi </a:t>
            </a:r>
            <a:r>
              <a:rPr lang="en-GB" sz="1400" dirty="0" err="1"/>
              <a:t>Kuramochi</a:t>
            </a:r>
            <a:r>
              <a:rPr lang="en-GB" sz="1400" dirty="0"/>
              <a:t>, at</a:t>
            </a:r>
            <a:br>
              <a:rPr lang="en-GB" sz="1400" dirty="0"/>
            </a:br>
            <a:r>
              <a:rPr lang="en-GB" sz="1400" dirty="0">
                <a:hlinkClick r:id="rId6"/>
              </a:rPr>
              <a:t>kuramochi722@dsn.lapis-semi.com</a:t>
            </a:r>
            <a:br>
              <a:rPr lang="en-GB" sz="1400" dirty="0"/>
            </a:br>
            <a:endParaRPr lang="en-GB" sz="1400" dirty="0"/>
          </a:p>
          <a:p>
            <a:r>
              <a:rPr lang="en-US" sz="1400" dirty="0"/>
              <a:t>The draft objectives of the group</a:t>
            </a:r>
            <a:r>
              <a:rPr lang="en-GB" sz="1400" dirty="0"/>
              <a:t>  is available  at SC WNG session in January 2020:</a:t>
            </a:r>
          </a:p>
          <a:p>
            <a:pPr marL="0" indent="0">
              <a:buNone/>
            </a:pPr>
            <a:r>
              <a:rPr lang="en-GB" sz="1400" dirty="0"/>
              <a:t>        </a:t>
            </a:r>
            <a:r>
              <a:rPr lang="en-GB" sz="1400" dirty="0">
                <a:hlinkClick r:id="rId7"/>
              </a:rPr>
              <a:t>https://mentor.ieee.org/802.15/documents</a:t>
            </a:r>
            <a:endParaRPr lang="en-GB" sz="1400" dirty="0"/>
          </a:p>
          <a:p>
            <a:pPr marL="0" indent="0">
              <a:buNone/>
            </a:pPr>
            <a:endParaRPr lang="en-GB" sz="1400" dirty="0"/>
          </a:p>
          <a:p>
            <a:endParaRPr lang="en-GB" sz="1400" dirty="0"/>
          </a:p>
          <a:p>
            <a:endParaRPr lang="de-DE" sz="1400" dirty="0"/>
          </a:p>
        </p:txBody>
      </p:sp>
      <p:sp>
        <p:nvSpPr>
          <p:cNvPr id="7" name="Rectangle 4">
            <a:extLst>
              <a:ext uri="{FF2B5EF4-FFF2-40B4-BE49-F238E27FC236}">
                <a16:creationId xmlns:a16="http://schemas.microsoft.com/office/drawing/2014/main" id="{0BB3AAD4-2E68-45DA-AD81-352640FB1025}"/>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7843763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b="1" u="sng" dirty="0"/>
              <a:t>Administrative Items</a:t>
            </a:r>
            <a:endParaRPr kumimoji="1" lang="ja-JP" altLang="en-US" b="1" u="sng" dirty="0"/>
          </a:p>
        </p:txBody>
      </p:sp>
      <p:sp>
        <p:nvSpPr>
          <p:cNvPr id="3" name="コンテンツ プレースホルダー 2"/>
          <p:cNvSpPr>
            <a:spLocks noGrp="1"/>
          </p:cNvSpPr>
          <p:nvPr>
            <p:ph idx="1"/>
          </p:nvPr>
        </p:nvSpPr>
        <p:spPr>
          <a:xfrm>
            <a:off x="107504" y="1981200"/>
            <a:ext cx="8856984" cy="4114800"/>
          </a:xfrm>
        </p:spPr>
        <p:txBody>
          <a:bodyPr/>
          <a:lstStyle/>
          <a:p>
            <a:r>
              <a:rPr lang="en-US" altLang="ja-JP" dirty="0"/>
              <a:t>Required notices</a:t>
            </a:r>
          </a:p>
          <a:p>
            <a:pPr lvl="1"/>
            <a:r>
              <a:rPr lang="en-US" altLang="ja-JP" dirty="0"/>
              <a:t>Affiliation FAQ - http://standards.ieee.org/faqs/affiliationFAQ.html</a:t>
            </a:r>
          </a:p>
          <a:p>
            <a:pPr lvl="1"/>
            <a:r>
              <a:rPr lang="en-US" altLang="ja-JP" dirty="0"/>
              <a:t>Anti-Trust FAQ - http://standards.ieee.org/resources/antitrust-guidelines.pdf</a:t>
            </a:r>
          </a:p>
          <a:p>
            <a:pPr lvl="1"/>
            <a:r>
              <a:rPr lang="en-US" altLang="ja-JP" dirty="0"/>
              <a:t>Ethics - http://www.ieee.org/portal/cms_docs/about/CoE_poster.pdf</a:t>
            </a:r>
          </a:p>
          <a:p>
            <a:r>
              <a:rPr lang="en-US" altLang="ja-JP" dirty="0"/>
              <a:t>Chair and Secretary</a:t>
            </a:r>
          </a:p>
          <a:p>
            <a:pPr lvl="1"/>
            <a:r>
              <a:rPr lang="en-US" altLang="ja-JP" dirty="0">
                <a:solidFill>
                  <a:srgbClr val="0000FF"/>
                </a:solidFill>
              </a:rPr>
              <a:t>Acting Chair is Takashi </a:t>
            </a:r>
            <a:r>
              <a:rPr lang="en-US" altLang="ja-JP" dirty="0" err="1">
                <a:solidFill>
                  <a:srgbClr val="0000FF"/>
                </a:solidFill>
              </a:rPr>
              <a:t>Kuramochi</a:t>
            </a:r>
            <a:r>
              <a:rPr lang="en-US" altLang="ja-JP" dirty="0">
                <a:solidFill>
                  <a:srgbClr val="0000FF"/>
                </a:solidFill>
              </a:rPr>
              <a:t>(LAPIS Semiconductor)</a:t>
            </a:r>
          </a:p>
          <a:p>
            <a:pPr lvl="1"/>
            <a:r>
              <a:rPr lang="en-US" altLang="ja-JP" dirty="0">
                <a:solidFill>
                  <a:srgbClr val="0000FF"/>
                </a:solidFill>
              </a:rPr>
              <a:t>Acting secretary is Phil Beecher</a:t>
            </a:r>
          </a:p>
          <a:p>
            <a:pPr marL="457200" lvl="1" indent="0">
              <a:buNone/>
            </a:pPr>
            <a:endParaRPr lang="en-US" altLang="ja-JP" dirty="0"/>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3</a:t>
            </a:fld>
            <a:endParaRPr lang="en-US" altLang="ja-JP"/>
          </a:p>
        </p:txBody>
      </p:sp>
      <p:sp>
        <p:nvSpPr>
          <p:cNvPr id="7" name="Rectangle 4">
            <a:extLst>
              <a:ext uri="{FF2B5EF4-FFF2-40B4-BE49-F238E27FC236}">
                <a16:creationId xmlns:a16="http://schemas.microsoft.com/office/drawing/2014/main" id="{B1D5C7B6-4635-4AAF-8F0D-D00520E1587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1971802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7504" y="685800"/>
            <a:ext cx="8712968" cy="1066800"/>
          </a:xfrm>
        </p:spPr>
        <p:txBody>
          <a:bodyPr/>
          <a:lstStyle/>
          <a:p>
            <a:r>
              <a:rPr lang="en-US" altLang="en-US" b="1" u="sng" dirty="0">
                <a:solidFill>
                  <a:schemeClr val="tx1"/>
                </a:solidFill>
                <a:latin typeface="Calibri" panose="020F0502020204030204" pitchFamily="34" charset="0"/>
                <a:cs typeface="Calibri" panose="020F0502020204030204" pitchFamily="34" charset="0"/>
              </a:rPr>
              <a:t>Participants have a duty to inform the IEEE</a:t>
            </a:r>
            <a:endParaRPr kumimoji="1" lang="ja-JP" altLang="en-US" b="1" dirty="0"/>
          </a:p>
        </p:txBody>
      </p:sp>
      <p:sp>
        <p:nvSpPr>
          <p:cNvPr id="3" name="コンテンツ プレースホルダー 2"/>
          <p:cNvSpPr>
            <a:spLocks noGrp="1"/>
          </p:cNvSpPr>
          <p:nvPr>
            <p:ph idx="1"/>
          </p:nvPr>
        </p:nvSpPr>
        <p:spPr/>
        <p:txBody>
          <a:bodyPr/>
          <a:lstStyle/>
          <a:p>
            <a:r>
              <a:rPr lang="en-US" altLang="ja-JP" b="1"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endParaRPr lang="en-US" altLang="ja-JP" b="1" dirty="0"/>
          </a:p>
          <a:p>
            <a:r>
              <a:rPr lang="en-US" altLang="ja-JP" b="1" dirty="0"/>
              <a:t>Participants should inform the IEEE (or cause the IEEE to be informed) of the identity of any other holders of potential Essential Patent Claims</a:t>
            </a:r>
          </a:p>
          <a:p>
            <a:endParaRPr lang="en-US" altLang="ja-JP" dirty="0"/>
          </a:p>
          <a:p>
            <a:pPr marL="0" indent="0">
              <a:buNone/>
            </a:pPr>
            <a:r>
              <a:rPr lang="en-US" altLang="ja-JP" b="1" dirty="0"/>
              <a:t>     Early identification of holders of potential Essential Patent</a:t>
            </a:r>
            <a:br>
              <a:rPr lang="en-US" altLang="ja-JP" b="1" dirty="0"/>
            </a:br>
            <a:r>
              <a:rPr lang="en-US" altLang="ja-JP" b="1" dirty="0"/>
              <a:t>     Claims is encouraged</a:t>
            </a:r>
          </a:p>
          <a:p>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4</a:t>
            </a:fld>
            <a:endParaRPr lang="en-US" altLang="ja-JP"/>
          </a:p>
        </p:txBody>
      </p:sp>
      <p:sp>
        <p:nvSpPr>
          <p:cNvPr id="7" name="Rectangle 4">
            <a:extLst>
              <a:ext uri="{FF2B5EF4-FFF2-40B4-BE49-F238E27FC236}">
                <a16:creationId xmlns:a16="http://schemas.microsoft.com/office/drawing/2014/main" id="{73DE58A5-7731-48AA-9314-0C2260DACE4A}"/>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10954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Ways to inform IEEE</a:t>
            </a:r>
            <a:endParaRPr kumimoji="1" lang="ja-JP" altLang="en-US" b="1" dirty="0"/>
          </a:p>
        </p:txBody>
      </p:sp>
      <p:sp>
        <p:nvSpPr>
          <p:cNvPr id="3" name="コンテンツ プレースホルダー 2"/>
          <p:cNvSpPr>
            <a:spLocks noGrp="1"/>
          </p:cNvSpPr>
          <p:nvPr>
            <p:ph idx="1"/>
          </p:nvPr>
        </p:nvSpPr>
        <p:spPr>
          <a:xfrm>
            <a:off x="179512" y="1762472"/>
            <a:ext cx="8856984" cy="4114800"/>
          </a:xfrm>
        </p:spPr>
        <p:txBody>
          <a:bodyPr/>
          <a:lstStyle/>
          <a:p>
            <a:r>
              <a:rPr lang="en-US" altLang="ja-JP" b="1" dirty="0"/>
              <a:t>Cause an LOA to be submitted to the IEEE-SA (patcom@ieee.org); or</a:t>
            </a:r>
          </a:p>
          <a:p>
            <a:endParaRPr lang="en-US" altLang="ja-JP" b="1" dirty="0"/>
          </a:p>
          <a:p>
            <a:r>
              <a:rPr lang="en-US" altLang="ja-JP" b="1" dirty="0"/>
              <a:t>Provide the chair of this group with the identity of the holder(s) of any and all such claims as soon as possible; or</a:t>
            </a:r>
          </a:p>
          <a:p>
            <a:endParaRPr lang="en-US" altLang="ja-JP" b="1" dirty="0"/>
          </a:p>
          <a:p>
            <a:r>
              <a:rPr lang="en-US" altLang="ja-JP" b="1" dirty="0"/>
              <a:t>Speak up now and respond to this Call for Potentially Essential </a:t>
            </a:r>
            <a:r>
              <a:rPr lang="en-US" altLang="ja-JP" dirty="0"/>
              <a:t>Patents</a:t>
            </a:r>
          </a:p>
          <a:p>
            <a:endParaRPr lang="en-US" altLang="ja-JP" dirty="0"/>
          </a:p>
          <a:p>
            <a:pPr marL="0" indent="0">
              <a:buNone/>
            </a:pPr>
            <a:r>
              <a:rPr lang="en-US" altLang="ja-JP" b="1"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ja-JP" b="1" dirty="0"/>
            </a:br>
            <a:endParaRPr lang="en-US" altLang="ja-JP" b="1" dirty="0"/>
          </a:p>
          <a:p>
            <a:pPr marL="0" indent="0">
              <a:buNone/>
            </a:pPr>
            <a:endParaRPr kumimoji="1" lang="ja-JP" altLang="en-US"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5</a:t>
            </a:fld>
            <a:endParaRPr lang="en-US" altLang="ja-JP"/>
          </a:p>
        </p:txBody>
      </p:sp>
      <p:sp>
        <p:nvSpPr>
          <p:cNvPr id="7" name="Rectangle 4">
            <a:extLst>
              <a:ext uri="{FF2B5EF4-FFF2-40B4-BE49-F238E27FC236}">
                <a16:creationId xmlns:a16="http://schemas.microsoft.com/office/drawing/2014/main" id="{5F30CB8C-3AA5-4DC2-AF1E-6066286B3BED}"/>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854180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en-US" b="1" u="sng" dirty="0">
                <a:solidFill>
                  <a:schemeClr val="tx1"/>
                </a:solidFill>
                <a:latin typeface="Calibri" panose="020F0502020204030204" pitchFamily="34" charset="0"/>
                <a:cs typeface="Calibri" panose="020F0502020204030204" pitchFamily="34" charset="0"/>
              </a:rPr>
              <a:t>Other guidelines for IEEE WG meetings</a:t>
            </a:r>
            <a:endParaRPr kumimoji="1" lang="ja-JP" altLang="en-US" b="1" dirty="0"/>
          </a:p>
        </p:txBody>
      </p:sp>
      <p:sp>
        <p:nvSpPr>
          <p:cNvPr id="3" name="コンテンツ プレースホルダー 2"/>
          <p:cNvSpPr>
            <a:spLocks noGrp="1"/>
          </p:cNvSpPr>
          <p:nvPr>
            <p:ph idx="1"/>
          </p:nvPr>
        </p:nvSpPr>
        <p:spPr>
          <a:xfrm>
            <a:off x="251520" y="1981200"/>
            <a:ext cx="8496944" cy="4114800"/>
          </a:xfrm>
        </p:spPr>
        <p:txBody>
          <a:bodyPr/>
          <a:lstStyle/>
          <a:p>
            <a:pPr>
              <a:lnSpc>
                <a:spcPct val="80000"/>
              </a:lnSpc>
              <a:spcAft>
                <a:spcPct val="40000"/>
              </a:spcAft>
              <a:buSzPct val="150000"/>
              <a:buFont typeface="Arial" panose="020B0604020202020204" pitchFamily="34" charset="0"/>
              <a:buChar char="•"/>
              <a:defRPr/>
            </a:pPr>
            <a:r>
              <a:rPr lang="en-US" altLang="en-US" sz="1800" b="1" dirty="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400" dirty="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600" b="1" dirty="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900" dirty="0">
                <a:cs typeface="Calibri" panose="020F0502020204030204" pitchFamily="34" charset="0"/>
              </a:rPr>
              <a:t>---------------------------------------------------------------   </a:t>
            </a:r>
            <a:endParaRPr lang="en-US" altLang="en-US" sz="1200" dirty="0">
              <a:cs typeface="Calibri" panose="020F0502020204030204" pitchFamily="34" charset="0"/>
            </a:endParaRPr>
          </a:p>
          <a:p>
            <a:pPr algn="ctr">
              <a:lnSpc>
                <a:spcPct val="80000"/>
              </a:lnSpc>
              <a:buFont typeface="Monotype Sorts"/>
              <a:buNone/>
              <a:defRPr/>
            </a:pPr>
            <a:r>
              <a:rPr lang="en-US" altLang="en-US" sz="1200" dirty="0">
                <a:cs typeface="Calibri" panose="020F0502020204030204" pitchFamily="34" charset="0"/>
              </a:rPr>
              <a:t>For more details, see </a:t>
            </a:r>
            <a:r>
              <a:rPr lang="en-US" altLang="en-US" sz="1200" i="1" dirty="0">
                <a:cs typeface="Calibri" panose="020F0502020204030204" pitchFamily="34" charset="0"/>
              </a:rPr>
              <a:t>IEEE-SA Standards Board Operations Manual</a:t>
            </a:r>
            <a:r>
              <a:rPr lang="en-US" altLang="en-US" sz="1200" dirty="0">
                <a:cs typeface="Calibri" panose="020F0502020204030204" pitchFamily="34" charset="0"/>
              </a:rPr>
              <a:t>, clause 5.3.10 and </a:t>
            </a:r>
            <a:br>
              <a:rPr lang="en-US" altLang="en-US" sz="1200" dirty="0">
                <a:cs typeface="Calibri" panose="020F0502020204030204" pitchFamily="34" charset="0"/>
              </a:rPr>
            </a:br>
            <a:r>
              <a:rPr lang="en-US" altLang="en-US" sz="1200" i="1" dirty="0">
                <a:cs typeface="Calibri" panose="020F0502020204030204" pitchFamily="34" charset="0"/>
              </a:rPr>
              <a:t>Antitrust and Competition Policy: What You Need to Know </a:t>
            </a:r>
            <a:r>
              <a:rPr lang="en-US" altLang="en-US" sz="1200" dirty="0">
                <a:cs typeface="Calibri" panose="020F0502020204030204" pitchFamily="34" charset="0"/>
              </a:rPr>
              <a:t>at http://standards.ieee.org/develop/policies/antitrust.pdf</a:t>
            </a:r>
          </a:p>
          <a:p>
            <a:endParaRPr kumimoji="1" lang="ja-JP" altLang="en-US" sz="2400" dirty="0"/>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6</a:t>
            </a:fld>
            <a:endParaRPr lang="en-US" altLang="ja-JP"/>
          </a:p>
        </p:txBody>
      </p:sp>
      <p:sp>
        <p:nvSpPr>
          <p:cNvPr id="7" name="Rectangle 4">
            <a:extLst>
              <a:ext uri="{FF2B5EF4-FFF2-40B4-BE49-F238E27FC236}">
                <a16:creationId xmlns:a16="http://schemas.microsoft.com/office/drawing/2014/main" id="{D9300E23-5BC4-4DF0-A489-35CA845541D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5205942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altLang="en-US" b="1" u="sng" dirty="0">
                <a:solidFill>
                  <a:schemeClr val="tx1"/>
                </a:solidFill>
                <a:latin typeface="Calibri" panose="020F0502020204030204" pitchFamily="34" charset="0"/>
                <a:cs typeface="Calibri" panose="020F0502020204030204" pitchFamily="34" charset="0"/>
              </a:rPr>
              <a:t>Patent-related information</a:t>
            </a:r>
            <a:endParaRPr kumimoji="1" lang="ja-JP" altLang="en-US" b="1" dirty="0"/>
          </a:p>
        </p:txBody>
      </p:sp>
      <p:sp>
        <p:nvSpPr>
          <p:cNvPr id="3" name="コンテンツ プレースホルダー 2"/>
          <p:cNvSpPr>
            <a:spLocks noGrp="1"/>
          </p:cNvSpPr>
          <p:nvPr>
            <p:ph idx="1"/>
          </p:nvPr>
        </p:nvSpPr>
        <p:spPr>
          <a:xfrm>
            <a:off x="179512" y="1981200"/>
            <a:ext cx="8856984" cy="4114800"/>
          </a:xfrm>
        </p:spPr>
        <p:txBody>
          <a:bodyPr/>
          <a:lstStyle/>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800" b="1" i="1" dirty="0">
                <a:cs typeface="Calibri" panose="020F0502020204030204" pitchFamily="34" charset="0"/>
              </a:rPr>
              <a:t>IEEE-SA Standards Board Bylaws</a:t>
            </a:r>
            <a:endParaRPr lang="en-US" altLang="en-US" sz="1800" b="1" dirty="0">
              <a:cs typeface="Calibri" panose="020F0502020204030204" pitchFamily="34" charset="0"/>
            </a:endParaRPr>
          </a:p>
          <a:p>
            <a:pPr marL="1463078" lvl="3" indent="0">
              <a:lnSpc>
                <a:spcPct val="90000"/>
              </a:lnSpc>
              <a:buSzPct val="150000"/>
              <a:buNone/>
            </a:pPr>
            <a:r>
              <a:rPr lang="en-US" altLang="ja-JP" sz="1600" dirty="0">
                <a:hlinkClick r:id="rId2"/>
              </a:rPr>
              <a:t>https://standards.ieee.org/about/policies/bylaws/sect6-7.html#6</a:t>
            </a:r>
            <a:endParaRPr lang="en-US" altLang="ja-JP" sz="1600" dirty="0"/>
          </a:p>
          <a:p>
            <a:pPr lvl="2">
              <a:lnSpc>
                <a:spcPct val="90000"/>
              </a:lnSpc>
              <a:buSzPct val="150000"/>
            </a:pPr>
            <a:r>
              <a:rPr lang="en-US" altLang="en-US" sz="1800" b="1" i="1" dirty="0">
                <a:cs typeface="Calibri" panose="020F0502020204030204" pitchFamily="34" charset="0"/>
              </a:rPr>
              <a:t>IEEE-SA Standards Board Operations Manual</a:t>
            </a:r>
            <a:r>
              <a:rPr lang="en-US" altLang="en-US" sz="1800" b="1" dirty="0">
                <a:cs typeface="Calibri" panose="020F0502020204030204" pitchFamily="34" charset="0"/>
              </a:rPr>
              <a:t> </a:t>
            </a:r>
          </a:p>
          <a:p>
            <a:pPr marL="1463078" lvl="3" indent="0">
              <a:lnSpc>
                <a:spcPct val="90000"/>
              </a:lnSpc>
              <a:buSzPct val="150000"/>
              <a:buNone/>
            </a:pPr>
            <a:r>
              <a:rPr lang="en-US" altLang="ja-JP" sz="1600" dirty="0">
                <a:hlinkClick r:id="rId3"/>
              </a:rPr>
              <a:t>https://standards.ieee.org/about/policies/bylaws/sect6-7.html#6.3</a:t>
            </a:r>
            <a:endParaRPr lang="en-US" altLang="en-US" b="1" dirty="0">
              <a:cs typeface="Calibri" panose="020F0502020204030204" pitchFamily="34" charset="0"/>
            </a:endParaRPr>
          </a:p>
          <a:p>
            <a:pPr lvl="1">
              <a:lnSpc>
                <a:spcPct val="90000"/>
              </a:lnSpc>
              <a:buFont typeface="Monotype Sorts"/>
              <a:buNone/>
            </a:pPr>
            <a:endParaRPr lang="en-US" altLang="en-US" sz="2000" dirty="0"/>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dirty="0">
                <a:latin typeface="Calibri" panose="020F0502020204030204" pitchFamily="34" charset="0"/>
                <a:cs typeface="Calibri" panose="020F0502020204030204" pitchFamily="34" charset="0"/>
              </a:rPr>
              <a:t>	</a:t>
            </a:r>
            <a:r>
              <a:rPr lang="en-US" altLang="en-US" sz="2000" b="1" i="1" dirty="0">
                <a:latin typeface="Calibri" panose="020F0502020204030204" pitchFamily="34" charset="0"/>
                <a:cs typeface="Calibri" panose="020F0502020204030204" pitchFamily="34" charset="0"/>
                <a:hlinkClick r:id="rId4"/>
              </a:rPr>
              <a:t>http://standards.ieee.org/about/sasb/patcom/materials.html</a:t>
            </a: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000" b="1" i="1" dirty="0">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800" b="1" dirty="0">
              <a:cs typeface="Calibri" panose="020F0502020204030204" pitchFamily="34" charset="0"/>
            </a:endParaRPr>
          </a:p>
          <a:p>
            <a:pPr lvl="1" algn="ctr">
              <a:lnSpc>
                <a:spcPct val="90000"/>
              </a:lnSpc>
              <a:spcBef>
                <a:spcPct val="0"/>
              </a:spcBef>
              <a:buFont typeface="Monotype Sorts"/>
              <a:buNone/>
            </a:pPr>
            <a:r>
              <a:rPr lang="en-US" altLang="en-US" sz="2800" b="1" dirty="0">
                <a:cs typeface="Calibri" panose="020F0502020204030204" pitchFamily="34" charset="0"/>
              </a:rPr>
              <a:t>	If you have questions, contact the IEEE-SA Standards Board Patent Committee Administrator at patcom@ieee.org</a:t>
            </a:r>
          </a:p>
        </p:txBody>
      </p:sp>
      <p:sp>
        <p:nvSpPr>
          <p:cNvPr id="5" name="フッター プレースホルダー 4"/>
          <p:cNvSpPr>
            <a:spLocks noGrp="1"/>
          </p:cNvSpPr>
          <p:nvPr>
            <p:ph type="ftr" sz="quarter" idx="11"/>
          </p:nvPr>
        </p:nvSpPr>
        <p:spPr/>
        <p:txBody>
          <a:bodyPr/>
          <a:lstStyle/>
          <a:p>
            <a:r>
              <a:rPr lang="en-US" altLang="ja-JP"/>
              <a:t>Takashi Kuramochi, LAPIS SEMICONDUCTOR </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a:t>Slide </a:t>
            </a:r>
            <a:fld id="{A6DDE607-0C69-4706-A6D7-4AC89CFAEDDB}" type="slidenum">
              <a:rPr lang="en-US" altLang="ja-JP" smtClean="0"/>
              <a:pPr/>
              <a:t>7</a:t>
            </a:fld>
            <a:endParaRPr lang="en-US" altLang="ja-JP"/>
          </a:p>
        </p:txBody>
      </p:sp>
      <p:sp>
        <p:nvSpPr>
          <p:cNvPr id="7" name="Rectangle 4">
            <a:extLst>
              <a:ext uri="{FF2B5EF4-FFF2-40B4-BE49-F238E27FC236}">
                <a16:creationId xmlns:a16="http://schemas.microsoft.com/office/drawing/2014/main" id="{71865730-CE55-4D05-930F-58A6005CED93}"/>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2827263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a:t>https://imat.ieee.org</a:t>
            </a:r>
          </a:p>
          <a:p>
            <a:pPr marL="457200" indent="-457200">
              <a:buNone/>
            </a:pPr>
            <a:endParaRPr lang="en-US" altLang="ja-JP" sz="4400" dirty="0"/>
          </a:p>
          <a:p>
            <a:pPr marL="457200" indent="-457200">
              <a:buFontTx/>
              <a:buAutoNum type="arabicPeriod"/>
            </a:pPr>
            <a:r>
              <a:rPr lang="en-US" altLang="ja-JP" sz="4000" dirty="0"/>
              <a:t>Register</a:t>
            </a:r>
          </a:p>
          <a:p>
            <a:pPr marL="457200" indent="-457200">
              <a:buFontTx/>
              <a:buAutoNum type="arabicPeriod"/>
            </a:pPr>
            <a:r>
              <a:rPr lang="en-US" altLang="ja-JP" sz="4000" dirty="0"/>
              <a:t>Indicate attendance</a:t>
            </a:r>
          </a:p>
          <a:p>
            <a:pPr marL="457200" indent="-457200">
              <a:buFontTx/>
              <a:buAutoNum type="arabicPeriod"/>
            </a:pPr>
            <a:r>
              <a:rPr lang="en-US" altLang="ja-JP" sz="4000" dirty="0"/>
              <a:t>Please sign attendance sheet</a:t>
            </a:r>
          </a:p>
          <a:p>
            <a:endParaRPr kumimoji="1" lang="ja-JP" altLang="en-US" dirty="0"/>
          </a:p>
        </p:txBody>
      </p:sp>
      <p:sp>
        <p:nvSpPr>
          <p:cNvPr id="3" name="タイトル 2"/>
          <p:cNvSpPr>
            <a:spLocks noGrp="1"/>
          </p:cNvSpPr>
          <p:nvPr>
            <p:ph type="title"/>
          </p:nvPr>
        </p:nvSpPr>
        <p:spPr/>
        <p:txBody>
          <a:bodyPr/>
          <a:lstStyle/>
          <a:p>
            <a:r>
              <a:rPr kumimoji="1" lang="en-US" altLang="ja-JP" sz="4000" b="1" dirty="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8</a:t>
            </a:fld>
            <a:endParaRPr lang="en-US" altLang="ja-JP" dirty="0"/>
          </a:p>
        </p:txBody>
      </p:sp>
      <p:sp>
        <p:nvSpPr>
          <p:cNvPr id="8"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
        <p:nvSpPr>
          <p:cNvPr id="10" name="Rectangle 4">
            <a:extLst>
              <a:ext uri="{FF2B5EF4-FFF2-40B4-BE49-F238E27FC236}">
                <a16:creationId xmlns:a16="http://schemas.microsoft.com/office/drawing/2014/main" id="{B7C8022C-49C4-4454-9047-3C93685EA96E}"/>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mn-lt"/>
                <a:ea typeface="ＭＳ Ｐゴシック" charset="-128"/>
              </a:defRPr>
            </a:lvl1pPr>
          </a:lstStyle>
          <a:p>
            <a:r>
              <a:rPr lang="en-US" altLang="ja-JP" dirty="0"/>
              <a:t>&lt;September,2020&gt;</a:t>
            </a:r>
          </a:p>
        </p:txBody>
      </p:sp>
    </p:spTree>
    <p:extLst>
      <p:ext uri="{BB962C8B-B14F-4D97-AF65-F5344CB8AC3E}">
        <p14:creationId xmlns:p14="http://schemas.microsoft.com/office/powerpoint/2010/main" val="30867563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TG4aa JRE </a:t>
            </a:r>
            <a:r>
              <a:rPr kumimoji="1" lang="en-US" altLang="ja-JP" b="1" dirty="0"/>
              <a:t>schedule for the week(ET)</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9</a:t>
            </a:fld>
            <a:endParaRPr lang="en-US" altLang="ja-JP" dirty="0"/>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2487243280"/>
              </p:ext>
            </p:extLst>
          </p:nvPr>
        </p:nvGraphicFramePr>
        <p:xfrm>
          <a:off x="395536" y="2060848"/>
          <a:ext cx="8352926" cy="3170920"/>
        </p:xfrm>
        <a:graphic>
          <a:graphicData uri="http://schemas.openxmlformats.org/drawingml/2006/table">
            <a:tbl>
              <a:tblPr firstRow="1" bandRow="1">
                <a:tableStyleId>{93296810-A885-4BE3-A3E7-6D5BEEA58F35}</a:tableStyleId>
              </a:tblPr>
              <a:tblGrid>
                <a:gridCol w="1044116">
                  <a:extLst>
                    <a:ext uri="{9D8B030D-6E8A-4147-A177-3AD203B41FA5}">
                      <a16:colId xmlns:a16="http://schemas.microsoft.com/office/drawing/2014/main" val="20000"/>
                    </a:ext>
                  </a:extLst>
                </a:gridCol>
                <a:gridCol w="1461762">
                  <a:extLst>
                    <a:ext uri="{9D8B030D-6E8A-4147-A177-3AD203B41FA5}">
                      <a16:colId xmlns:a16="http://schemas.microsoft.com/office/drawing/2014/main" val="20001"/>
                    </a:ext>
                  </a:extLst>
                </a:gridCol>
                <a:gridCol w="1461762">
                  <a:extLst>
                    <a:ext uri="{9D8B030D-6E8A-4147-A177-3AD203B41FA5}">
                      <a16:colId xmlns:a16="http://schemas.microsoft.com/office/drawing/2014/main" val="20002"/>
                    </a:ext>
                  </a:extLst>
                </a:gridCol>
                <a:gridCol w="1461762">
                  <a:extLst>
                    <a:ext uri="{9D8B030D-6E8A-4147-A177-3AD203B41FA5}">
                      <a16:colId xmlns:a16="http://schemas.microsoft.com/office/drawing/2014/main" val="20003"/>
                    </a:ext>
                  </a:extLst>
                </a:gridCol>
                <a:gridCol w="1461762">
                  <a:extLst>
                    <a:ext uri="{9D8B030D-6E8A-4147-A177-3AD203B41FA5}">
                      <a16:colId xmlns:a16="http://schemas.microsoft.com/office/drawing/2014/main" val="20004"/>
                    </a:ext>
                  </a:extLst>
                </a:gridCol>
                <a:gridCol w="1461762">
                  <a:extLst>
                    <a:ext uri="{9D8B030D-6E8A-4147-A177-3AD203B41FA5}">
                      <a16:colId xmlns:a16="http://schemas.microsoft.com/office/drawing/2014/main" val="840222631"/>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tc>
                  <a:txBody>
                    <a:bodyPr/>
                    <a:lstStyle/>
                    <a:p>
                      <a:pPr algn="ctr"/>
                      <a:r>
                        <a:rPr kumimoji="1" lang="en-US" altLang="ja-JP" dirty="0"/>
                        <a:t>Friday</a:t>
                      </a:r>
                      <a:endParaRPr kumimoji="1" lang="ja-JP" altLang="en-US" dirty="0"/>
                    </a:p>
                  </a:txBody>
                  <a:tcPr anchor="ctr"/>
                </a:tc>
                <a:extLst>
                  <a:ext uri="{0D108BD9-81ED-4DB2-BD59-A6C34878D82A}">
                    <a16:rowId xmlns:a16="http://schemas.microsoft.com/office/drawing/2014/main" val="10000"/>
                  </a:ext>
                </a:extLst>
              </a:tr>
              <a:tr h="540000">
                <a:tc>
                  <a:txBody>
                    <a:bodyPr/>
                    <a:lstStyle/>
                    <a:p>
                      <a:pPr algn="ctr"/>
                      <a:r>
                        <a:rPr kumimoji="1" lang="en-US" altLang="ja-JP" dirty="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val="10001"/>
                  </a:ext>
                </a:extLst>
              </a:tr>
              <a:tr h="540000">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a:solidFill>
                            <a:schemeClr val="tx1"/>
                          </a:solidFill>
                        </a:rPr>
                        <a:t>Opening</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rPr>
                        <a:t>Closing</a:t>
                      </a:r>
                    </a:p>
                  </a:txBody>
                  <a:tcPr anchor="ctr"/>
                </a:tc>
                <a:extLst>
                  <a:ext uri="{0D108BD9-81ED-4DB2-BD59-A6C34878D82A}">
                    <a16:rowId xmlns:a16="http://schemas.microsoft.com/office/drawing/2014/main" val="10002"/>
                  </a:ext>
                </a:extLst>
              </a:tr>
              <a:tr h="540000">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3"/>
                  </a:ext>
                </a:extLst>
              </a:tr>
              <a:tr h="540000">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lnB w="12700" cap="flat" cmpd="sng" algn="ctr">
                      <a:solidFill>
                        <a:srgbClr val="FF00FF"/>
                      </a:solidFill>
                      <a:prstDash val="solid"/>
                      <a:round/>
                      <a:headEnd type="none" w="med" len="med"/>
                      <a:tailEnd type="none" w="med" len="med"/>
                    </a:lnB>
                  </a:tcPr>
                </a:tc>
                <a:tc>
                  <a:txBody>
                    <a:bodyPr/>
                    <a:lstStyle/>
                    <a:p>
                      <a:pPr algn="ctr"/>
                      <a:endParaRPr kumimoji="1" lang="ja-JP" altLang="en-US" dirty="0">
                        <a:solidFill>
                          <a:schemeClr val="tx1"/>
                        </a:solidFill>
                      </a:endParaRPr>
                    </a:p>
                  </a:txBody>
                  <a:tcPr anchor="ctr"/>
                </a:tc>
                <a:extLst>
                  <a:ext uri="{0D108BD9-81ED-4DB2-BD59-A6C34878D82A}">
                    <a16:rowId xmlns:a16="http://schemas.microsoft.com/office/drawing/2014/main" val="10004"/>
                  </a:ext>
                </a:extLst>
              </a:tr>
              <a:tr h="540000">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endParaRPr lang="en-001" dirty="0"/>
                    </a:p>
                  </a:txBody>
                  <a:tcPr anchor="ctr">
                    <a:lnR w="12700" cap="flat" cmpd="sng" algn="ctr">
                      <a:solidFill>
                        <a:srgbClr val="FF00FF"/>
                      </a:solidFill>
                      <a:prstDash val="solid"/>
                      <a:round/>
                      <a:headEnd type="none" w="med" len="med"/>
                      <a:tailEnd type="none" w="med" len="med"/>
                    </a:lnR>
                  </a:tcPr>
                </a:tc>
                <a:tc>
                  <a:txBody>
                    <a:bodyPr/>
                    <a:lstStyle/>
                    <a:p>
                      <a:pPr algn="ct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a:solidFill>
                            <a:schemeClr val="tx1"/>
                          </a:solidFill>
                        </a:rPr>
                        <a:t>TG4aa-JRE</a:t>
                      </a:r>
                    </a:p>
                  </a:txBody>
                  <a:tcPr anchor="ctr">
                    <a:lnL w="12700" cap="flat" cmpd="sng" algn="ctr">
                      <a:solidFill>
                        <a:srgbClr val="FF00FF"/>
                      </a:solidFill>
                      <a:prstDash val="solid"/>
                      <a:round/>
                      <a:headEnd type="none" w="med" len="med"/>
                      <a:tailEnd type="none" w="med" len="med"/>
                    </a:lnL>
                    <a:lnR w="12700" cap="flat" cmpd="sng" algn="ctr">
                      <a:solidFill>
                        <a:srgbClr val="FF00FF"/>
                      </a:solidFill>
                      <a:prstDash val="solid"/>
                      <a:round/>
                      <a:headEnd type="none" w="med" len="med"/>
                      <a:tailEnd type="none" w="med" len="med"/>
                    </a:lnR>
                    <a:lnT w="12700" cap="flat" cmpd="sng" algn="ctr">
                      <a:solidFill>
                        <a:srgbClr val="FF00FF"/>
                      </a:solidFill>
                      <a:prstDash val="solid"/>
                      <a:round/>
                      <a:headEnd type="none" w="med" len="med"/>
                      <a:tailEnd type="none" w="med" len="med"/>
                    </a:lnT>
                  </a:tcPr>
                </a:tc>
                <a:tc>
                  <a:txBody>
                    <a:bodyPr/>
                    <a:lstStyle/>
                    <a:p>
                      <a:pPr algn="ctr"/>
                      <a:endParaRPr kumimoji="1" lang="ja-JP" altLang="en-US" dirty="0">
                        <a:solidFill>
                          <a:schemeClr val="tx1"/>
                        </a:solidFill>
                      </a:endParaRPr>
                    </a:p>
                  </a:txBody>
                  <a:tcPr anchor="ctr">
                    <a:lnL w="12700" cap="flat" cmpd="sng" algn="ctr">
                      <a:solidFill>
                        <a:srgbClr val="FF00FF"/>
                      </a:solidFill>
                      <a:prstDash val="solid"/>
                      <a:round/>
                      <a:headEnd type="none" w="med" len="med"/>
                      <a:tailEnd type="none" w="med" len="med"/>
                    </a:lnL>
                  </a:tcPr>
                </a:tc>
                <a:extLst>
                  <a:ext uri="{0D108BD9-81ED-4DB2-BD59-A6C34878D82A}">
                    <a16:rowId xmlns:a16="http://schemas.microsoft.com/office/drawing/2014/main" val="10005"/>
                  </a:ext>
                </a:extLst>
              </a:tr>
            </a:tbl>
          </a:graphicData>
        </a:graphic>
      </p:graphicFrame>
      <p:sp>
        <p:nvSpPr>
          <p:cNvPr id="8" name="日付プレースホルダー 3"/>
          <p:cNvSpPr>
            <a:spLocks noGrp="1"/>
          </p:cNvSpPr>
          <p:nvPr>
            <p:ph type="dt" sz="half" idx="10"/>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mn-lt"/>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a:t>&lt;July,2020&gt;</a:t>
            </a:r>
            <a:endParaRPr lang="en-US" altLang="ja-JP" dirty="0"/>
          </a:p>
        </p:txBody>
      </p:sp>
      <p:sp>
        <p:nvSpPr>
          <p:cNvPr id="10" name="フッター プレースホルダー 4"/>
          <p:cNvSpPr>
            <a:spLocks noGrp="1"/>
          </p:cNvSpPr>
          <p:nvPr>
            <p:ph type="ftr" sz="quarter" idx="11"/>
          </p:nvPr>
        </p:nvSpPr>
        <p:spPr>
          <a:xfrm>
            <a:off x="4860032" y="6475412"/>
            <a:ext cx="3750568" cy="193947"/>
          </a:xfrm>
          <a:prstGeom prst="rect">
            <a:avLst/>
          </a:prstGeom>
        </p:spPr>
        <p:txBody>
          <a:bodyPr/>
          <a:lstStyle/>
          <a:p>
            <a:r>
              <a:rPr lang="en-US" altLang="ja-JP" dirty="0"/>
              <a:t>Takashi </a:t>
            </a:r>
            <a:r>
              <a:rPr lang="en-US" altLang="ja-JP" dirty="0" err="1"/>
              <a:t>Kuramochi</a:t>
            </a:r>
            <a:r>
              <a:rPr lang="en-US" altLang="ja-JP" dirty="0"/>
              <a:t>, LAPIS SEMICONDUCTOR </a:t>
            </a:r>
          </a:p>
        </p:txBody>
      </p:sp>
    </p:spTree>
    <p:extLst>
      <p:ext uri="{BB962C8B-B14F-4D97-AF65-F5344CB8AC3E}">
        <p14:creationId xmlns:p14="http://schemas.microsoft.com/office/powerpoint/2010/main" val="3938336989"/>
      </p:ext>
    </p:extLst>
  </p:cSld>
  <p:clrMapOvr>
    <a:masterClrMapping/>
  </p:clrMapOvr>
</p:sld>
</file>

<file path=ppt/theme/theme1.xml><?xml version="1.0" encoding="utf-8"?>
<a:theme xmlns:a="http://schemas.openxmlformats.org/drawingml/2006/main" name="15-20-xxxx-00-jre0-ig-jre-call-for-contributions">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15-20-xxxx-00-jre0-ig-jre-call-for-contributions</Template>
  <TotalTime>1833</TotalTime>
  <Words>1308</Words>
  <Application>Microsoft Office PowerPoint</Application>
  <PresentationFormat>画面に合わせる (4:3)</PresentationFormat>
  <Paragraphs>297</Paragraphs>
  <Slides>23</Slides>
  <Notes>4</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23</vt:i4>
      </vt:variant>
    </vt:vector>
  </HeadingPairs>
  <TitlesOfParts>
    <vt:vector size="28" baseType="lpstr">
      <vt:lpstr>Monotype Sorts</vt:lpstr>
      <vt:lpstr>Arial</vt:lpstr>
      <vt:lpstr>Calibri</vt:lpstr>
      <vt:lpstr>Times New Roman</vt:lpstr>
      <vt:lpstr>15-20-xxxx-00-jre0-ig-jre-call-for-contributions</vt:lpstr>
      <vt:lpstr>PowerPoint プレゼンテーション</vt:lpstr>
      <vt:lpstr>IEEE 802.15 TG4aa JRE September Interim Teleconference  Opening report  on September 16th,2020</vt:lpstr>
      <vt:lpstr>Administrative Items</vt:lpstr>
      <vt:lpstr>Participants have a duty to inform the IEEE</vt:lpstr>
      <vt:lpstr>Ways to inform IEEE</vt:lpstr>
      <vt:lpstr>Other guidelines for IEEE WG meetings</vt:lpstr>
      <vt:lpstr>Patent-related information</vt:lpstr>
      <vt:lpstr>Attendance</vt:lpstr>
      <vt:lpstr>TG4aa JRE schedule for the week(ET)</vt:lpstr>
      <vt:lpstr>TG4aa JRE schedule for the week</vt:lpstr>
      <vt:lpstr>TG4aa(JRE) starts in Sept,2020</vt:lpstr>
      <vt:lpstr>Agenda items for the week</vt:lpstr>
      <vt:lpstr>Approval of  the last meeting minutes</vt:lpstr>
      <vt:lpstr>Officer Appointment</vt:lpstr>
      <vt:lpstr>Review PAR</vt:lpstr>
      <vt:lpstr>WNG review</vt:lpstr>
      <vt:lpstr>Call for Proposals</vt:lpstr>
      <vt:lpstr>Objectives of “Call for Proposals”</vt:lpstr>
      <vt:lpstr>Scope of the project(from PAR)</vt:lpstr>
      <vt:lpstr>Timeline and next step</vt:lpstr>
      <vt:lpstr>Plan for November meeting  (# of sessions)</vt:lpstr>
      <vt:lpstr>Contacts</vt:lpstr>
      <vt:lpstr>Reference</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lapis-kuramochi</dc:creator>
  <dc:description>&lt;doc#&gt;</dc:description>
  <cp:lastModifiedBy>隆 倉持</cp:lastModifiedBy>
  <cp:revision>187</cp:revision>
  <cp:lastPrinted>1998-02-10T13:28:06Z</cp:lastPrinted>
  <dcterms:created xsi:type="dcterms:W3CDTF">2020-02-10T05:27:43Z</dcterms:created>
  <dcterms:modified xsi:type="dcterms:W3CDTF">2020-09-16T15:35:51Z</dcterms:modified>
</cp:coreProperties>
</file>