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1" d="100"/>
          <a:sy n="111" d="100"/>
        </p:scale>
        <p:origin x="3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2"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chemeClr val="tx1"/>
                </a:solidFill>
              </a:rPr>
              <a:t>DCN 15-20-0251-00-0vat</a:t>
            </a:r>
            <a:endParaRPr lang="en-US" altLang="en-US" sz="1400" b="1" dirty="0">
              <a:solidFill>
                <a:schemeClr val="tx1"/>
              </a:solidFill>
            </a:endParaRP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2226781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2172522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1376706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2"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chemeClr val="tx1"/>
                </a:solidFill>
              </a:rPr>
              <a:t>DCN 15-20-0251-00-0vat</a:t>
            </a:r>
            <a:endParaRPr lang="en-US" altLang="en-US" sz="1400" b="1" dirty="0">
              <a:solidFill>
                <a:schemeClr val="tx1"/>
              </a:solidFill>
            </a:endParaRP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245754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4"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altLang="en-US" sz="1400" b="1" dirty="0" smtClean="0">
                <a:solidFill>
                  <a:schemeClr val="tx1"/>
                </a:solidFill>
              </a:rPr>
              <a:t>15-18-0501-00-004w</a:t>
            </a:r>
            <a:endParaRPr lang="en-US" altLang="en-US" sz="1400" b="1" dirty="0">
              <a:solidFill>
                <a:schemeClr val="tx1"/>
              </a:solidFill>
            </a:endParaRP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1118903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5"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altLang="en-US" sz="1400" b="1" dirty="0" smtClean="0">
                <a:solidFill>
                  <a:schemeClr val="tx1"/>
                </a:solidFill>
              </a:rPr>
              <a:t>15-18-0501-00-004w</a:t>
            </a:r>
            <a:endParaRPr lang="en-US" altLang="en-US" sz="1400" b="1" dirty="0">
              <a:solidFill>
                <a:schemeClr val="tx1"/>
              </a:solidFill>
            </a:endParaRPr>
          </a:p>
        </p:txBody>
      </p:sp>
      <p:sp>
        <p:nvSpPr>
          <p:cNvPr id="14"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1998767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10"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2"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829974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6"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8"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904879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8"/>
          <p:cNvSpPr>
            <a:spLocks noChangeShapeType="1"/>
          </p:cNvSpPr>
          <p:nvPr/>
        </p:nvSpPr>
        <p:spPr bwMode="auto">
          <a:xfrm>
            <a:off x="1117600" y="64770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11176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9"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altLang="en-US" sz="1400" b="1" dirty="0" smtClean="0">
                <a:solidFill>
                  <a:schemeClr val="tx1"/>
                </a:solidFill>
              </a:rPr>
              <a:t>15-18-0501-00-004w</a:t>
            </a:r>
            <a:endParaRPr lang="en-US" altLang="en-US" sz="1400" b="1" dirty="0">
              <a:solidFill>
                <a:schemeClr val="tx1"/>
              </a:solidFill>
            </a:endParaRP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127486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154239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1"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Tree>
    <p:extLst>
      <p:ext uri="{BB962C8B-B14F-4D97-AF65-F5344CB8AC3E}">
        <p14:creationId xmlns:p14="http://schemas.microsoft.com/office/powerpoint/2010/main" val="1978884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endParaRPr lang="en-US" alt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9" name="Rectangle 5"/>
          <p:cNvSpPr>
            <a:spLocks noGrp="1" noChangeArrowheads="1"/>
          </p:cNvSpPr>
          <p:nvPr>
            <p:ph type="ftr" sz="quarter" idx="3"/>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p>
        </p:txBody>
      </p:sp>
      <p:sp>
        <p:nvSpPr>
          <p:cNvPr id="1030" name="Rectangle 6"/>
          <p:cNvSpPr>
            <a:spLocks noGrp="1" noChangeArrowheads="1"/>
          </p:cNvSpPr>
          <p:nvPr>
            <p:ph type="sldNum" sz="quarter" idx="4"/>
          </p:nvPr>
        </p:nvSpPr>
        <p:spPr bwMode="auto">
          <a:xfrm>
            <a:off x="5717196" y="6475413"/>
            <a:ext cx="8592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fld id="{1A2A0486-8688-4FA8-803A-CC2F3BC58CED}" type="slidenum">
              <a:rPr lang="en-US" smtClean="0"/>
              <a:t>‹#›</a:t>
            </a:fld>
            <a:endParaRPr lang="en-US"/>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3"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9/16/2020</a:t>
            </a:fld>
            <a:endParaRPr lang="en-US"/>
          </a:p>
        </p:txBody>
      </p:sp>
      <p:sp>
        <p:nvSpPr>
          <p:cNvPr id="13"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solidFill>
                  <a:schemeClr val="tx1"/>
                </a:solidFill>
              </a:rPr>
              <a:t>doc.: IEEE </a:t>
            </a:r>
            <a:r>
              <a:rPr lang="en-US" altLang="en-US" sz="1400" b="1" dirty="0" smtClean="0">
                <a:solidFill>
                  <a:schemeClr val="tx1"/>
                </a:solidFill>
              </a:rPr>
              <a:t>15-18-0501-00-004w</a:t>
            </a:r>
            <a:endParaRPr lang="en-US" altLang="en-US" sz="1400" b="1" dirty="0">
              <a:solidFill>
                <a:schemeClr val="tx1"/>
              </a:solidFill>
            </a:endParaRPr>
          </a:p>
        </p:txBody>
      </p:sp>
    </p:spTree>
    <p:extLst>
      <p:ext uri="{BB962C8B-B14F-4D97-AF65-F5344CB8AC3E}">
        <p14:creationId xmlns:p14="http://schemas.microsoft.com/office/powerpoint/2010/main" val="379967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025" y="863599"/>
            <a:ext cx="10515600" cy="5327651"/>
          </a:xfrm>
        </p:spPr>
        <p:txBody>
          <a:bodyPr>
            <a:noAutofit/>
          </a:bodyPr>
          <a:lstStyle/>
          <a:p>
            <a:pPr marL="0" indent="0" algn="ctr" eaLnBrk="0" fontAlgn="base" hangingPunct="0">
              <a:spcBef>
                <a:spcPct val="0"/>
              </a:spcBef>
              <a:spcAft>
                <a:spcPct val="0"/>
              </a:spcAft>
              <a:buNone/>
            </a:pPr>
            <a:r>
              <a:rPr lang="en-US" altLang="en-US" sz="1600" b="1" u="sng" dirty="0">
                <a:solidFill>
                  <a:prstClr val="black"/>
                </a:solidFill>
                <a:effectLst>
                  <a:outerShdw blurRad="38100" dist="38100" dir="2700000" algn="tl">
                    <a:srgbClr val="C0C0C0"/>
                  </a:outerShdw>
                </a:effectLst>
                <a:latin typeface="Times New Roman" panose="02020603050405020304" pitchFamily="18" charset="0"/>
              </a:rPr>
              <a:t>Project: IEEE P802.15 Interest Group for Wireless Personal Area Networks (WPANs)</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marL="0" indent="0" eaLnBrk="0" hangingPunct="0">
              <a:spcBef>
                <a:spcPct val="0"/>
              </a:spcBef>
              <a:buNone/>
            </a:pPr>
            <a:r>
              <a:rPr lang="en-US" altLang="en-US" sz="1600" b="1" dirty="0">
                <a:solidFill>
                  <a:prstClr val="black"/>
                </a:solidFill>
                <a:latin typeface="Times New Roman" panose="02020603050405020304" pitchFamily="18" charset="0"/>
              </a:rPr>
              <a:t>Submission Title:</a:t>
            </a:r>
            <a:r>
              <a:rPr lang="en-US" altLang="en-US" sz="1600" dirty="0">
                <a:solidFill>
                  <a:prstClr val="black"/>
                </a:solidFill>
                <a:latin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Monitoring  System Using Optical Camera Communications for Smart Factory</a:t>
            </a:r>
            <a:r>
              <a:rPr lang="en-US" altLang="ko-KR" sz="1600" b="1" dirty="0" smtClean="0">
                <a:solidFill>
                  <a:prstClr val="black"/>
                </a:solidFill>
                <a:latin typeface="Times New Roman" panose="02020603050405020304" pitchFamily="18" charset="0"/>
              </a:rPr>
              <a:t>                      </a:t>
            </a:r>
            <a:r>
              <a:rPr lang="en-US" altLang="ko-KR" sz="1600" dirty="0">
                <a:solidFill>
                  <a:prstClr val="black"/>
                </a:solidFill>
                <a:latin typeface="Times New Roman" panose="02020603050405020304" pitchFamily="18" charset="0"/>
              </a:rPr>
              <a:t>	     </a:t>
            </a:r>
          </a:p>
          <a:p>
            <a:pPr marL="0" indent="0" algn="just" eaLnBrk="0" fontAlgn="base" hangingPunct="0">
              <a:spcBef>
                <a:spcPct val="0"/>
              </a:spcBef>
              <a:spcAft>
                <a:spcPct val="0"/>
              </a:spcAft>
              <a:buNone/>
            </a:pPr>
            <a:r>
              <a:rPr lang="en-US" altLang="en-US" sz="1600" b="1" dirty="0">
                <a:solidFill>
                  <a:prstClr val="black"/>
                </a:solidFill>
                <a:latin typeface="Times New Roman" panose="02020603050405020304" pitchFamily="18" charset="0"/>
              </a:rPr>
              <a:t>Date Submitted: </a:t>
            </a:r>
            <a:r>
              <a:rPr lang="en-US" altLang="en-US" sz="1600" dirty="0" smtClean="0">
                <a:solidFill>
                  <a:prstClr val="black"/>
                </a:solidFill>
                <a:latin typeface="Times New Roman" panose="02020603050405020304" pitchFamily="18" charset="0"/>
              </a:rPr>
              <a:t>September 2020</a:t>
            </a:r>
            <a:r>
              <a:rPr lang="en-US" altLang="en-US" sz="1600" dirty="0">
                <a:solidFill>
                  <a:prstClr val="black"/>
                </a:solidFill>
                <a:latin typeface="Times New Roman" panose="02020603050405020304" pitchFamily="18" charset="0"/>
              </a:rPr>
              <a:t>	</a:t>
            </a:r>
          </a:p>
          <a:p>
            <a:pPr marL="0" indent="0" algn="just" eaLnBrk="0" fontAlgn="base" hangingPunct="0">
              <a:spcBef>
                <a:spcPct val="0"/>
              </a:spcBef>
              <a:spcAft>
                <a:spcPct val="0"/>
              </a:spcAft>
              <a:buNone/>
            </a:pPr>
            <a:r>
              <a:rPr lang="en-US" altLang="en-US" sz="1600" b="1" dirty="0" smtClean="0">
                <a:solidFill>
                  <a:prstClr val="black"/>
                </a:solidFill>
                <a:latin typeface="Times New Roman" panose="02020603050405020304" pitchFamily="18" charset="0"/>
              </a:rPr>
              <a:t>Source: </a:t>
            </a:r>
            <a:r>
              <a:rPr lang="en-US" altLang="en-US" sz="1600" dirty="0" smtClean="0">
                <a:solidFill>
                  <a:prstClr val="black"/>
                </a:solidFill>
                <a:latin typeface="Times New Roman" panose="02020603050405020304" pitchFamily="18" charset="0"/>
              </a:rPr>
              <a:t>Cong </a:t>
            </a:r>
            <a:r>
              <a:rPr lang="en-US" altLang="en-US" sz="1600" dirty="0" err="1" smtClean="0">
                <a:solidFill>
                  <a:prstClr val="black"/>
                </a:solidFill>
                <a:latin typeface="Times New Roman" panose="02020603050405020304" pitchFamily="18" charset="0"/>
              </a:rPr>
              <a:t>Hoan</a:t>
            </a:r>
            <a:r>
              <a:rPr lang="en-US" altLang="en-US" sz="1600" dirty="0" smtClean="0">
                <a:solidFill>
                  <a:prstClr val="black"/>
                </a:solidFill>
                <a:latin typeface="Times New Roman" panose="02020603050405020304" pitchFamily="18" charset="0"/>
              </a:rPr>
              <a:t> Nguyen </a:t>
            </a:r>
            <a:r>
              <a:rPr lang="en-US" altLang="en-US" sz="1600" dirty="0" smtClean="0">
                <a:solidFill>
                  <a:prstClr val="black"/>
                </a:solidFill>
                <a:latin typeface="Times New Roman" panose="02020603050405020304" pitchFamily="18" charset="0"/>
              </a:rPr>
              <a:t>and </a:t>
            </a:r>
            <a:r>
              <a:rPr lang="en-US" altLang="en-US" sz="1600" dirty="0" err="1">
                <a:solidFill>
                  <a:prstClr val="black"/>
                </a:solidFill>
                <a:latin typeface="Times New Roman" panose="02020603050405020304" pitchFamily="18" charset="0"/>
              </a:rPr>
              <a:t>Yeong</a:t>
            </a:r>
            <a:r>
              <a:rPr lang="en-US" altLang="en-US" sz="1600" dirty="0">
                <a:solidFill>
                  <a:prstClr val="black"/>
                </a:solidFill>
                <a:latin typeface="Times New Roman" panose="02020603050405020304" pitchFamily="18" charset="0"/>
              </a:rPr>
              <a:t> Min Jang [</a:t>
            </a:r>
            <a:r>
              <a:rPr lang="en-US" altLang="en-US" sz="1600" dirty="0" err="1">
                <a:solidFill>
                  <a:prstClr val="black"/>
                </a:solidFill>
                <a:latin typeface="Times New Roman" panose="02020603050405020304" pitchFamily="18" charset="0"/>
              </a:rPr>
              <a:t>Kookmin</a:t>
            </a:r>
            <a:r>
              <a:rPr lang="en-US" altLang="en-US" sz="1600" dirty="0">
                <a:solidFill>
                  <a:prstClr val="black"/>
                </a:solidFill>
                <a:latin typeface="Times New Roman" panose="02020603050405020304" pitchFamily="18" charset="0"/>
              </a:rPr>
              <a:t>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marL="0" indent="0" algn="just" eaLnBrk="0" fontAlgn="base" hangingPunct="0">
              <a:spcBef>
                <a:spcPct val="0"/>
              </a:spcBef>
              <a:spcAft>
                <a:spcPct val="0"/>
              </a:spcAft>
              <a:buNone/>
            </a:pPr>
            <a:r>
              <a:rPr lang="en-US" altLang="en-US" sz="1600" dirty="0">
                <a:solidFill>
                  <a:prstClr val="black"/>
                </a:solidFill>
                <a:latin typeface="Times New Roman" panose="02020603050405020304" pitchFamily="18" charset="0"/>
              </a:rPr>
              <a:t>Contact: +82-2-910-5068	E-Mail: yjang@kookmin.ac.kr	</a:t>
            </a:r>
          </a:p>
          <a:p>
            <a:pPr marL="0" indent="0" algn="just" eaLnBrk="0" fontAlgn="base" hangingPunct="0">
              <a:spcBef>
                <a:spcPts val="600"/>
              </a:spcBef>
              <a:spcAft>
                <a:spcPts val="600"/>
              </a:spcAft>
              <a:buNone/>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marL="0" indent="0" eaLnBrk="0" hangingPunct="0">
              <a:spcBef>
                <a:spcPts val="600"/>
              </a:spcBef>
              <a:spcAft>
                <a:spcPts val="600"/>
              </a:spcAft>
              <a:buNone/>
            </a:pPr>
            <a:r>
              <a:rPr lang="en-US" altLang="en-US" sz="1600" b="1" dirty="0" smtClean="0">
                <a:solidFill>
                  <a:prstClr val="black"/>
                </a:solidFill>
                <a:latin typeface="Times New Roman" panose="02020603050405020304" pitchFamily="18" charset="0"/>
              </a:rPr>
              <a:t>Abstract : </a:t>
            </a:r>
            <a:r>
              <a:rPr lang="en-US" sz="1600" dirty="0" smtClean="0">
                <a:latin typeface="Times New Roman" panose="02020603050405020304" pitchFamily="18" charset="0"/>
                <a:cs typeface="Times New Roman" panose="02020603050405020304" pitchFamily="18" charset="0"/>
              </a:rPr>
              <a:t>Monitoring  </a:t>
            </a:r>
            <a:r>
              <a:rPr lang="en-US" sz="1600" dirty="0">
                <a:latin typeface="Times New Roman" panose="02020603050405020304" pitchFamily="18" charset="0"/>
                <a:cs typeface="Times New Roman" panose="02020603050405020304" pitchFamily="18" charset="0"/>
              </a:rPr>
              <a:t>System Using </a:t>
            </a:r>
            <a:r>
              <a:rPr lang="en-US" sz="1600" dirty="0" smtClean="0">
                <a:latin typeface="Times New Roman" panose="02020603050405020304" pitchFamily="18" charset="0"/>
                <a:cs typeface="Times New Roman" panose="02020603050405020304" pitchFamily="18" charset="0"/>
              </a:rPr>
              <a:t>Optical Camera </a:t>
            </a:r>
            <a:r>
              <a:rPr lang="en-US" sz="1600" dirty="0">
                <a:latin typeface="Times New Roman" panose="02020603050405020304" pitchFamily="18" charset="0"/>
                <a:cs typeface="Times New Roman" panose="02020603050405020304" pitchFamily="18" charset="0"/>
              </a:rPr>
              <a:t>Communications for Smart Factory</a:t>
            </a:r>
            <a:endParaRPr lang="en-US" altLang="en-US" sz="1600" dirty="0">
              <a:solidFill>
                <a:prstClr val="black"/>
              </a:solidFill>
              <a:latin typeface="Times New Roman" panose="02020603050405020304" pitchFamily="18" charset="0"/>
            </a:endParaRPr>
          </a:p>
          <a:p>
            <a:pPr marL="0" indent="0" algn="just" eaLnBrk="0" hangingPunct="0">
              <a:spcBef>
                <a:spcPts val="600"/>
              </a:spcBef>
              <a:spcAft>
                <a:spcPts val="600"/>
              </a:spcAft>
              <a:buNone/>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a:t>
            </a:r>
            <a:r>
              <a:rPr lang="en-US" sz="1600" dirty="0">
                <a:latin typeface="Times New Roman" panose="02020603050405020304" pitchFamily="18" charset="0"/>
                <a:cs typeface="Times New Roman" panose="02020603050405020304" pitchFamily="18" charset="0"/>
              </a:rPr>
              <a:t>Monitoring  System Using Optical Camera Communications for Smart Factory</a:t>
            </a:r>
            <a:r>
              <a:rPr lang="en-US" sz="1600" dirty="0" smtClean="0">
                <a:solidFill>
                  <a:prstClr val="black"/>
                </a:solidFill>
                <a:latin typeface="Times New Roman" panose="02020603050405020304" pitchFamily="18" charset="0"/>
              </a:rPr>
              <a:t>.</a:t>
            </a:r>
            <a:endParaRPr lang="en-US" altLang="en-US" sz="1600" dirty="0">
              <a:solidFill>
                <a:prstClr val="black"/>
              </a:solidFill>
              <a:latin typeface="Times New Roman" panose="02020603050405020304" pitchFamily="18" charset="0"/>
            </a:endParaRPr>
          </a:p>
          <a:p>
            <a:pPr marL="0" indent="0" algn="just" eaLnBrk="0" fontAlgn="base" hangingPunct="0">
              <a:spcBef>
                <a:spcPct val="0"/>
              </a:spcBef>
              <a:spcAft>
                <a:spcPct val="0"/>
              </a:spcAft>
              <a:buNone/>
            </a:pPr>
            <a:endParaRPr lang="en-US" altLang="en-US" sz="1600" b="1" dirty="0" smtClean="0">
              <a:solidFill>
                <a:prstClr val="black"/>
              </a:solidFill>
              <a:latin typeface="Times New Roman" panose="02020603050405020304" pitchFamily="18" charset="0"/>
            </a:endParaRPr>
          </a:p>
          <a:p>
            <a:pPr marL="0" indent="0" algn="just" eaLnBrk="0" fontAlgn="base" hangingPunct="0">
              <a:spcBef>
                <a:spcPct val="0"/>
              </a:spcBef>
              <a:spcAft>
                <a:spcPct val="0"/>
              </a:spcAft>
              <a:buNone/>
            </a:pPr>
            <a:r>
              <a:rPr lang="en-US" altLang="en-US" sz="1600" b="1" dirty="0" smtClean="0">
                <a:solidFill>
                  <a:prstClr val="black"/>
                </a:solidFill>
                <a:latin typeface="Times New Roman" panose="02020603050405020304" pitchFamily="18" charset="0"/>
              </a:rPr>
              <a:t>Notice</a:t>
            </a:r>
            <a:r>
              <a:rPr lang="en-US" altLang="en-US" sz="1600" b="1" dirty="0">
                <a:solidFill>
                  <a:prstClr val="black"/>
                </a:solidFill>
                <a:latin typeface="Times New Roman" panose="02020603050405020304" pitchFamily="18" charset="0"/>
              </a:rPr>
              <a:t>:</a:t>
            </a:r>
            <a:r>
              <a:rPr lang="en-US" altLang="en-US" sz="1600" dirty="0">
                <a:solidFill>
                  <a:prstClr val="black"/>
                </a:solidFill>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indent="0" algn="just" eaLnBrk="0" fontAlgn="base" hangingPunct="0">
              <a:spcBef>
                <a:spcPct val="0"/>
              </a:spcBef>
              <a:spcAft>
                <a:spcPct val="0"/>
              </a:spcAft>
              <a:buNone/>
            </a:pPr>
            <a:endParaRPr lang="en-US" altLang="en-US" sz="1600" b="1" dirty="0" smtClean="0">
              <a:solidFill>
                <a:prstClr val="black"/>
              </a:solidFill>
              <a:latin typeface="Times New Roman" panose="02020603050405020304" pitchFamily="18" charset="0"/>
            </a:endParaRPr>
          </a:p>
          <a:p>
            <a:pPr marL="0" indent="0" algn="just" eaLnBrk="0" fontAlgn="base" hangingPunct="0">
              <a:spcBef>
                <a:spcPct val="0"/>
              </a:spcBef>
              <a:spcAft>
                <a:spcPct val="0"/>
              </a:spcAft>
              <a:buNone/>
            </a:pPr>
            <a:r>
              <a:rPr lang="en-US" altLang="en-US" sz="1600" b="1" dirty="0" smtClean="0">
                <a:solidFill>
                  <a:prstClr val="black"/>
                </a:solidFill>
                <a:latin typeface="Times New Roman" panose="02020603050405020304" pitchFamily="18" charset="0"/>
              </a:rPr>
              <a:t>Release:</a:t>
            </a:r>
            <a:r>
              <a:rPr lang="en-US" altLang="en-US" sz="1600" dirty="0" smtClean="0">
                <a:solidFill>
                  <a:prstClr val="black"/>
                </a:solidFill>
                <a:latin typeface="Times New Roman" panose="02020603050405020304" pitchFamily="18" charset="0"/>
              </a:rPr>
              <a:t> The </a:t>
            </a:r>
            <a:r>
              <a:rPr lang="en-US" altLang="en-US" sz="1600" dirty="0">
                <a:solidFill>
                  <a:prstClr val="black"/>
                </a:solidFill>
                <a:latin typeface="Times New Roman" panose="02020603050405020304" pitchFamily="18" charset="0"/>
              </a:rPr>
              <a:t>contributor acknowledges and accepts that this contribution becomes the property of IEEE and may be made publicly available by P802.15.</a:t>
            </a:r>
            <a:endParaRPr lang="en-US" sz="1600" dirty="0"/>
          </a:p>
        </p:txBody>
      </p:sp>
      <p:sp>
        <p:nvSpPr>
          <p:cNvPr id="4"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September 2020</a:t>
            </a:r>
            <a:endParaRPr lang="en-US" altLang="en-US" dirty="0"/>
          </a:p>
        </p:txBody>
      </p:sp>
      <p:sp>
        <p:nvSpPr>
          <p:cNvPr id="5" name="Footer Placeholder 2"/>
          <p:cNvSpPr>
            <a:spLocks noGrp="1"/>
          </p:cNvSpPr>
          <p:nvPr>
            <p:ph type="ftr" sz="quarter" idx="11"/>
          </p:nvPr>
        </p:nvSpPr>
        <p:spPr>
          <a:xfrm>
            <a:off x="8220075" y="6470649"/>
            <a:ext cx="3124200" cy="184666"/>
          </a:xfrm>
        </p:spPr>
        <p:txBody>
          <a:bodyPr/>
          <a:lstStyle/>
          <a:p>
            <a:r>
              <a:rPr lang="en-US" altLang="en-US" sz="1200" dirty="0" err="1"/>
              <a:t>Yeong</a:t>
            </a:r>
            <a:r>
              <a:rPr lang="en-US" altLang="en-US" sz="1200" dirty="0"/>
              <a:t> Min Jang (</a:t>
            </a:r>
            <a:r>
              <a:rPr lang="en-US" altLang="en-US" sz="1200" dirty="0" err="1"/>
              <a:t>Kookmin</a:t>
            </a:r>
            <a:r>
              <a:rPr lang="en-US" altLang="en-US" sz="1200" dirty="0"/>
              <a:t> University)</a:t>
            </a:r>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a:t>
            </a:r>
            <a:fld id="{CDB16155-7B20-439D-BDAA-2340252A41AF}" type="slidenum">
              <a:rPr lang="en-US" altLang="en-US" sz="1200"/>
              <a:pPr/>
              <a:t>1</a:t>
            </a:fld>
            <a:endParaRPr lang="en-US" altLang="en-US" sz="1200" dirty="0"/>
          </a:p>
        </p:txBody>
      </p:sp>
    </p:spTree>
    <p:extLst>
      <p:ext uri="{BB962C8B-B14F-4D97-AF65-F5344CB8AC3E}">
        <p14:creationId xmlns:p14="http://schemas.microsoft.com/office/powerpoint/2010/main" val="324333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754" y="2093494"/>
            <a:ext cx="10142621" cy="1463842"/>
          </a:xfrm>
        </p:spPr>
        <p:txBody>
          <a:bodyPr>
            <a:normAutofit/>
          </a:bodyPr>
          <a:lstStyle/>
          <a:p>
            <a:r>
              <a:rPr lang="en-US" sz="4000" dirty="0" smtClean="0">
                <a:latin typeface="Times New Roman" panose="02020603050405020304" pitchFamily="18" charset="0"/>
                <a:cs typeface="Times New Roman" panose="02020603050405020304" pitchFamily="18" charset="0"/>
              </a:rPr>
              <a:t>Monitoring </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System </a:t>
            </a:r>
            <a:r>
              <a:rPr lang="en-US" sz="4000" dirty="0">
                <a:latin typeface="Times New Roman" panose="02020603050405020304" pitchFamily="18" charset="0"/>
                <a:cs typeface="Times New Roman" panose="02020603050405020304" pitchFamily="18" charset="0"/>
              </a:rPr>
              <a:t>Using Optical</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Camera </a:t>
            </a:r>
            <a:r>
              <a:rPr lang="en-US" sz="4000" dirty="0" smtClean="0">
                <a:latin typeface="Times New Roman" panose="02020603050405020304" pitchFamily="18" charset="0"/>
                <a:cs typeface="Times New Roman" panose="02020603050405020304" pitchFamily="18" charset="0"/>
              </a:rPr>
              <a:t>Communications for Smart Factory</a:t>
            </a:r>
            <a:endParaRPr lang="en-US" dirty="0"/>
          </a:p>
        </p:txBody>
      </p:sp>
      <p:sp>
        <p:nvSpPr>
          <p:cNvPr id="4" name="Date Placeholder 5"/>
          <p:cNvSpPr>
            <a:spLocks noGrp="1"/>
          </p:cNvSpPr>
          <p:nvPr>
            <p:ph type="dt" sz="half" idx="2"/>
          </p:nvPr>
        </p:nvSpPr>
        <p:spPr>
          <a:xfrm>
            <a:off x="923925" y="349706"/>
            <a:ext cx="1600200" cy="215444"/>
          </a:xfrm>
          <a:prstGeom prst="rect">
            <a:avLst/>
          </a:prstGeom>
        </p:spPr>
        <p:txBody>
          <a:bodyPr/>
          <a:lstStyle/>
          <a:p>
            <a:r>
              <a:rPr lang="en-US" altLang="en-US" dirty="0"/>
              <a:t>September </a:t>
            </a:r>
            <a:r>
              <a:rPr lang="en-US" altLang="en-US" dirty="0" smtClean="0"/>
              <a:t>2020</a:t>
            </a:r>
            <a:endParaRPr lang="en-US" altLang="en-US" dirty="0"/>
          </a:p>
        </p:txBody>
      </p:sp>
      <p:sp>
        <p:nvSpPr>
          <p:cNvPr id="5" name="Footer Placeholder 2"/>
          <p:cNvSpPr>
            <a:spLocks noGrp="1"/>
          </p:cNvSpPr>
          <p:nvPr>
            <p:ph type="ftr" sz="quarter" idx="11"/>
          </p:nvPr>
        </p:nvSpPr>
        <p:spPr>
          <a:xfrm>
            <a:off x="8258175" y="6503988"/>
            <a:ext cx="3124200" cy="184666"/>
          </a:xfrm>
        </p:spPr>
        <p:txBody>
          <a:bodyPr/>
          <a:lstStyle/>
          <a:p>
            <a:r>
              <a:rPr lang="en-US" altLang="en-US" sz="1200" dirty="0" err="1" smtClean="0"/>
              <a:t>Yeong</a:t>
            </a:r>
            <a:r>
              <a:rPr lang="en-US" altLang="en-US" sz="1200" dirty="0" smtClean="0"/>
              <a:t> Min Jang (</a:t>
            </a:r>
            <a:r>
              <a:rPr lang="en-US" altLang="en-US" sz="1200" dirty="0" err="1" smtClean="0"/>
              <a:t>Kookmin</a:t>
            </a:r>
            <a:r>
              <a:rPr lang="en-US" altLang="en-US" sz="1200" dirty="0" smtClean="0"/>
              <a:t> University)</a:t>
            </a:r>
            <a:endParaRPr lang="en-US" altLang="en-US" sz="1200" dirty="0"/>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a:t>
            </a:r>
            <a:r>
              <a:rPr lang="en-US" altLang="en-US" sz="1200" dirty="0" smtClean="0"/>
              <a:t>2</a:t>
            </a:r>
            <a:endParaRPr lang="en-US" altLang="en-US" sz="1200" dirty="0"/>
          </a:p>
        </p:txBody>
      </p:sp>
    </p:spTree>
    <p:extLst>
      <p:ext uri="{BB962C8B-B14F-4D97-AF65-F5344CB8AC3E}">
        <p14:creationId xmlns:p14="http://schemas.microsoft.com/office/powerpoint/2010/main" val="360345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6" y="1402292"/>
            <a:ext cx="10515600" cy="4351338"/>
          </a:xfrm>
        </p:spPr>
        <p:txBody>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Wireless technologies that are based on radio frequencies are currently widely used, with numerous applications around the </a:t>
            </a:r>
            <a:r>
              <a:rPr lang="en-US" sz="2400" dirty="0" smtClean="0">
                <a:latin typeface="Times New Roman" panose="02020603050405020304" pitchFamily="18" charset="0"/>
                <a:cs typeface="Times New Roman" panose="02020603050405020304" pitchFamily="18" charset="0"/>
              </a:rPr>
              <a:t>world.</a:t>
            </a:r>
          </a:p>
          <a:p>
            <a:pPr algn="just">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However</a:t>
            </a:r>
            <a:r>
              <a:rPr lang="en-US" sz="2400" dirty="0">
                <a:latin typeface="Times New Roman" panose="02020603050405020304" pitchFamily="18" charset="0"/>
                <a:cs typeface="Times New Roman" panose="02020603050405020304" pitchFamily="18" charset="0"/>
              </a:rPr>
              <a:t>, they pose some disadvantages to human health. High frequencies can have potentially harmful effects on children, hospital patients, and even healthy people if the signal power exceeds the permitted standard</a:t>
            </a:r>
            <a:r>
              <a:rPr lang="en-US" sz="24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Conversely, the use of visible light for data transmission is a trend that presents new options, including optical wireless communication, optical camera communication, and visible light communication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50768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smtClean="0">
                <a:latin typeface="Times New Roman" panose="02020603050405020304" pitchFamily="18" charset="0"/>
                <a:cs typeface="Times New Roman" panose="02020603050405020304" pitchFamily="18" charset="0"/>
              </a:rPr>
              <a:t>Introduction</a:t>
            </a:r>
            <a:endParaRPr lang="en-US" sz="3200" b="1" i="1" dirty="0">
              <a:latin typeface="Times New Roman" panose="02020603050405020304" pitchFamily="18" charset="0"/>
              <a:cs typeface="Times New Roman" panose="02020603050405020304" pitchFamily="18" charset="0"/>
            </a:endParaRPr>
          </a:p>
        </p:txBody>
      </p:sp>
      <p:sp>
        <p:nvSpPr>
          <p:cNvPr id="5" name="Date Placeholder 5"/>
          <p:cNvSpPr>
            <a:spLocks noGrp="1"/>
          </p:cNvSpPr>
          <p:nvPr>
            <p:ph type="dt" sz="half" idx="2"/>
          </p:nvPr>
        </p:nvSpPr>
        <p:spPr>
          <a:xfrm>
            <a:off x="838200" y="399966"/>
            <a:ext cx="1600200" cy="215444"/>
          </a:xfrm>
          <a:prstGeom prst="rect">
            <a:avLst/>
          </a:prstGeom>
        </p:spPr>
        <p:txBody>
          <a:bodyPr/>
          <a:lstStyle/>
          <a:p>
            <a:r>
              <a:rPr lang="en-US" altLang="en-US" dirty="0"/>
              <a:t>September 2020</a:t>
            </a: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dirty="0" err="1"/>
              <a:t>Yeong</a:t>
            </a:r>
            <a:r>
              <a:rPr lang="en-US" altLang="en-US" sz="1200" dirty="0"/>
              <a:t> Min Jang (</a:t>
            </a:r>
            <a:r>
              <a:rPr lang="en-US" altLang="en-US" sz="1200" dirty="0" err="1"/>
              <a:t>Kookmin</a:t>
            </a:r>
            <a:r>
              <a:rPr lang="en-US" altLang="en-US" sz="1200" dirty="0"/>
              <a:t> University)</a:t>
            </a:r>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a:t>
            </a:r>
            <a:r>
              <a:rPr lang="en-US" altLang="en-US" sz="1200" dirty="0" smtClean="0"/>
              <a:t>3</a:t>
            </a:r>
            <a:endParaRPr lang="en-US" altLang="en-US" sz="1200" dirty="0"/>
          </a:p>
        </p:txBody>
      </p:sp>
    </p:spTree>
    <p:extLst>
      <p:ext uri="{BB962C8B-B14F-4D97-AF65-F5344CB8AC3E}">
        <p14:creationId xmlns:p14="http://schemas.microsoft.com/office/powerpoint/2010/main" val="282563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188958"/>
            <a:ext cx="10515600" cy="1325563"/>
          </a:xfrm>
        </p:spPr>
        <p:txBody>
          <a:bodyPr>
            <a:normAutofit/>
          </a:bodyPr>
          <a:lstStyle/>
          <a:p>
            <a:pPr algn="l"/>
            <a:r>
              <a:rPr lang="en-US" sz="3200" b="1" i="1" dirty="0" smtClean="0">
                <a:latin typeface="Times New Roman" panose="02020603050405020304" pitchFamily="18" charset="0"/>
                <a:cs typeface="Times New Roman" panose="02020603050405020304" pitchFamily="18" charset="0"/>
              </a:rPr>
              <a:t>Scenario</a:t>
            </a:r>
            <a:endParaRPr lang="en-US" sz="3200" dirty="0">
              <a:latin typeface="Times New Roman" panose="02020603050405020304" pitchFamily="18" charset="0"/>
              <a:cs typeface="Times New Roman" panose="02020603050405020304" pitchFamily="18" charset="0"/>
            </a:endParaRPr>
          </a:p>
        </p:txBody>
      </p:sp>
      <p:sp>
        <p:nvSpPr>
          <p:cNvPr id="18" name="Date Placeholder 5"/>
          <p:cNvSpPr>
            <a:spLocks noGrp="1"/>
          </p:cNvSpPr>
          <p:nvPr>
            <p:ph type="dt" sz="half" idx="2"/>
          </p:nvPr>
        </p:nvSpPr>
        <p:spPr>
          <a:xfrm>
            <a:off x="849086" y="390984"/>
            <a:ext cx="1600200" cy="215444"/>
          </a:xfrm>
          <a:prstGeom prst="rect">
            <a:avLst/>
          </a:prstGeom>
        </p:spPr>
        <p:txBody>
          <a:bodyPr/>
          <a:lstStyle/>
          <a:p>
            <a:r>
              <a:rPr lang="en-US" altLang="en-US" dirty="0"/>
              <a:t>September 2020</a:t>
            </a:r>
          </a:p>
        </p:txBody>
      </p: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dirty="0" err="1"/>
              <a:t>Yeong</a:t>
            </a:r>
            <a:r>
              <a:rPr lang="en-US" altLang="en-US" sz="1200" dirty="0"/>
              <a:t> Min Jang (</a:t>
            </a:r>
            <a:r>
              <a:rPr lang="en-US" altLang="en-US" sz="1200" dirty="0" err="1"/>
              <a:t>Kookmin</a:t>
            </a:r>
            <a:r>
              <a:rPr lang="en-US" altLang="en-US" sz="1200" dirty="0"/>
              <a:t> University)</a:t>
            </a:r>
          </a:p>
        </p:txBody>
      </p:sp>
      <p:sp>
        <p:nvSpPr>
          <p:cNvPr id="21" name="Slide Number Placeholder 3"/>
          <p:cNvSpPr>
            <a:spLocks noGrp="1"/>
          </p:cNvSpPr>
          <p:nvPr>
            <p:ph type="sldNum" sz="quarter" idx="12"/>
          </p:nvPr>
        </p:nvSpPr>
        <p:spPr>
          <a:xfrm>
            <a:off x="5652412" y="6485452"/>
            <a:ext cx="468077" cy="184666"/>
          </a:xfrm>
        </p:spPr>
        <p:txBody>
          <a:bodyPr/>
          <a:lstStyle/>
          <a:p>
            <a:r>
              <a:rPr lang="en-US" altLang="en-US" sz="1200" dirty="0"/>
              <a:t>Slide </a:t>
            </a:r>
            <a:r>
              <a:rPr lang="en-US" altLang="en-US" sz="1200" dirty="0" smtClean="0"/>
              <a:t>4</a:t>
            </a:r>
            <a:endParaRPr lang="en-US" altLang="en-US" sz="1200" dirty="0"/>
          </a:p>
        </p:txBody>
      </p:sp>
      <p:pic>
        <p:nvPicPr>
          <p:cNvPr id="16" name="Picture 15"/>
          <p:cNvPicPr>
            <a:picLocks noChangeAspect="1"/>
          </p:cNvPicPr>
          <p:nvPr/>
        </p:nvPicPr>
        <p:blipFill>
          <a:blip r:embed="rId2"/>
          <a:stretch>
            <a:fillRect/>
          </a:stretch>
        </p:blipFill>
        <p:spPr>
          <a:xfrm>
            <a:off x="3269325" y="1328622"/>
            <a:ext cx="6550950" cy="4200573"/>
          </a:xfrm>
          <a:prstGeom prst="rect">
            <a:avLst/>
          </a:prstGeom>
        </p:spPr>
      </p:pic>
    </p:spTree>
    <p:extLst>
      <p:ext uri="{BB962C8B-B14F-4D97-AF65-F5344CB8AC3E}">
        <p14:creationId xmlns:p14="http://schemas.microsoft.com/office/powerpoint/2010/main" val="2812138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619125"/>
            <a:ext cx="10363200" cy="1066800"/>
          </a:xfrm>
        </p:spPr>
        <p:txBody>
          <a:bodyPr>
            <a:normAutofit/>
          </a:bodyPr>
          <a:lstStyle/>
          <a:p>
            <a:pPr algn="l"/>
            <a:r>
              <a:rPr lang="en-US" sz="3200" b="1" i="1" dirty="0" smtClean="0">
                <a:latin typeface="Times New Roman" panose="02020603050405020304" pitchFamily="18" charset="0"/>
                <a:cs typeface="Times New Roman" panose="02020603050405020304" pitchFamily="18" charset="0"/>
              </a:rPr>
              <a:t>System Architecture</a:t>
            </a:r>
            <a:endParaRPr lang="en-US" sz="3200" dirty="0">
              <a:latin typeface="Times New Roman" panose="02020603050405020304" pitchFamily="18" charset="0"/>
              <a:cs typeface="Times New Roman" panose="02020603050405020304" pitchFamily="18" charset="0"/>
            </a:endParaRPr>
          </a:p>
        </p:txBody>
      </p:sp>
      <p:sp>
        <p:nvSpPr>
          <p:cNvPr id="5" name="Date Placeholder 5"/>
          <p:cNvSpPr>
            <a:spLocks noGrp="1"/>
          </p:cNvSpPr>
          <p:nvPr>
            <p:ph type="dt" sz="half" idx="2"/>
          </p:nvPr>
        </p:nvSpPr>
        <p:spPr>
          <a:xfrm>
            <a:off x="752475" y="330656"/>
            <a:ext cx="1600200" cy="215444"/>
          </a:xfrm>
          <a:prstGeom prst="rect">
            <a:avLst/>
          </a:prstGeom>
        </p:spPr>
        <p:txBody>
          <a:bodyPr/>
          <a:lstStyle/>
          <a:p>
            <a:r>
              <a:rPr lang="en-US" altLang="en-US" dirty="0"/>
              <a:t>September 2020</a:t>
            </a: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dirty="0" err="1"/>
              <a:t>Yeong</a:t>
            </a:r>
            <a:r>
              <a:rPr lang="en-US" altLang="en-US" sz="1200" dirty="0"/>
              <a:t> Min Jang (</a:t>
            </a:r>
            <a:r>
              <a:rPr lang="en-US" altLang="en-US" sz="1200" dirty="0" err="1"/>
              <a:t>Kookmin</a:t>
            </a:r>
            <a:r>
              <a:rPr lang="en-US" altLang="en-US" sz="1200" dirty="0"/>
              <a:t> University)</a:t>
            </a:r>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a:t>
            </a:r>
            <a:r>
              <a:rPr lang="en-US" altLang="en-US" sz="1200" dirty="0" smtClean="0"/>
              <a:t>5</a:t>
            </a:r>
            <a:endParaRPr lang="en-US" altLang="en-US" sz="1200" dirty="0"/>
          </a:p>
        </p:txBody>
      </p:sp>
      <p:pic>
        <p:nvPicPr>
          <p:cNvPr id="6" name="Picture 5"/>
          <p:cNvPicPr>
            <a:picLocks noChangeAspect="1"/>
          </p:cNvPicPr>
          <p:nvPr/>
        </p:nvPicPr>
        <p:blipFill>
          <a:blip r:embed="rId2"/>
          <a:stretch>
            <a:fillRect/>
          </a:stretch>
        </p:blipFill>
        <p:spPr>
          <a:xfrm>
            <a:off x="2655230" y="1729055"/>
            <a:ext cx="7170259" cy="2839444"/>
          </a:xfrm>
          <a:prstGeom prst="rect">
            <a:avLst/>
          </a:prstGeom>
        </p:spPr>
      </p:pic>
      <p:sp>
        <p:nvSpPr>
          <p:cNvPr id="9" name="TextBox 8"/>
          <p:cNvSpPr txBox="1"/>
          <p:nvPr/>
        </p:nvSpPr>
        <p:spPr>
          <a:xfrm>
            <a:off x="5162079" y="4687981"/>
            <a:ext cx="2325650" cy="369332"/>
          </a:xfrm>
          <a:prstGeom prst="rect">
            <a:avLst/>
          </a:prstGeom>
          <a:noFill/>
        </p:spPr>
        <p:txBody>
          <a:bodyPr wrap="square" rtlCol="0">
            <a:spAutoFit/>
          </a:bodyPr>
          <a:lstStyle/>
          <a:p>
            <a:r>
              <a:rPr lang="en-US" b="1" i="1" dirty="0" smtClean="0">
                <a:latin typeface="+mj-lt"/>
              </a:rPr>
              <a:t>&lt;System architecture&gt;</a:t>
            </a:r>
            <a:endParaRPr lang="en-US" b="1" i="1" dirty="0">
              <a:latin typeface="+mj-lt"/>
            </a:endParaRPr>
          </a:p>
        </p:txBody>
      </p:sp>
    </p:spTree>
    <p:extLst>
      <p:ext uri="{BB962C8B-B14F-4D97-AF65-F5344CB8AC3E}">
        <p14:creationId xmlns:p14="http://schemas.microsoft.com/office/powerpoint/2010/main" val="3999158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56023"/>
            <a:ext cx="4453467" cy="795396"/>
          </a:xfrm>
        </p:spPr>
        <p:txBody>
          <a:bodyPr>
            <a:normAutofit/>
          </a:bodyPr>
          <a:lstStyle/>
          <a:p>
            <a:pPr algn="l"/>
            <a:r>
              <a:rPr lang="en-US" sz="3200" b="1" i="1" dirty="0" smtClean="0">
                <a:latin typeface="Times New Roman" panose="02020603050405020304" pitchFamily="18" charset="0"/>
                <a:cs typeface="Times New Roman" panose="02020603050405020304" pitchFamily="18" charset="0"/>
              </a:rPr>
              <a:t>Data Frame Structure</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02733" y="3594126"/>
            <a:ext cx="10515600"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Figure </a:t>
            </a:r>
            <a:r>
              <a:rPr lang="en-US" sz="2400" dirty="0">
                <a:latin typeface="Times New Roman" panose="02020603050405020304" pitchFamily="18" charset="0"/>
                <a:cs typeface="Times New Roman" panose="02020603050405020304" pitchFamily="18" charset="0"/>
              </a:rPr>
              <a:t>illustrates the proposed data frame structure for the MIMO-OOK scheme. To access many users, we added the node ID part to each frame. Each user will be defined by a unique ID so that the receiver can categorize the signal from different users.</a:t>
            </a:r>
            <a:endParaRPr lang="en-US" dirty="0"/>
          </a:p>
        </p:txBody>
      </p:sp>
      <p:sp>
        <p:nvSpPr>
          <p:cNvPr id="6" name="Date Placeholder 5"/>
          <p:cNvSpPr>
            <a:spLocks noGrp="1"/>
          </p:cNvSpPr>
          <p:nvPr>
            <p:ph type="dt" sz="half" idx="2"/>
          </p:nvPr>
        </p:nvSpPr>
        <p:spPr>
          <a:xfrm>
            <a:off x="838200" y="352293"/>
            <a:ext cx="1600200" cy="215444"/>
          </a:xfrm>
          <a:prstGeom prst="rect">
            <a:avLst/>
          </a:prstGeom>
        </p:spPr>
        <p:txBody>
          <a:bodyPr/>
          <a:lstStyle/>
          <a:p>
            <a:r>
              <a:rPr lang="en-US" altLang="en-US" dirty="0"/>
              <a:t>September 2020</a:t>
            </a:r>
          </a:p>
        </p:txBody>
      </p:sp>
      <p:sp>
        <p:nvSpPr>
          <p:cNvPr id="8"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dirty="0" err="1"/>
              <a:t>Yeong</a:t>
            </a:r>
            <a:r>
              <a:rPr lang="en-US" altLang="en-US" sz="1200" dirty="0"/>
              <a:t> Min Jang (</a:t>
            </a:r>
            <a:r>
              <a:rPr lang="en-US" altLang="en-US" sz="1200" dirty="0" err="1"/>
              <a:t>Kookmin</a:t>
            </a:r>
            <a:r>
              <a:rPr lang="en-US" altLang="en-US" sz="1200" dirty="0"/>
              <a:t> University)</a:t>
            </a:r>
          </a:p>
        </p:txBody>
      </p:sp>
      <p:sp>
        <p:nvSpPr>
          <p:cNvPr id="9" name="Slide Number Placeholder 3"/>
          <p:cNvSpPr>
            <a:spLocks noGrp="1"/>
          </p:cNvSpPr>
          <p:nvPr>
            <p:ph type="sldNum" sz="quarter" idx="12"/>
          </p:nvPr>
        </p:nvSpPr>
        <p:spPr>
          <a:xfrm>
            <a:off x="5652412" y="6485452"/>
            <a:ext cx="468077" cy="184666"/>
          </a:xfrm>
        </p:spPr>
        <p:txBody>
          <a:bodyPr/>
          <a:lstStyle/>
          <a:p>
            <a:r>
              <a:rPr lang="en-US" altLang="en-US" sz="1200" dirty="0"/>
              <a:t>Slide </a:t>
            </a:r>
            <a:r>
              <a:rPr lang="en-US" altLang="en-US" sz="1200" dirty="0" smtClean="0"/>
              <a:t>6</a:t>
            </a:r>
            <a:endParaRPr lang="en-US" altLang="en-US" sz="1200" dirty="0"/>
          </a:p>
        </p:txBody>
      </p:sp>
      <p:pic>
        <p:nvPicPr>
          <p:cNvPr id="7" name="Picture 6"/>
          <p:cNvPicPr>
            <a:picLocks noChangeAspect="1"/>
          </p:cNvPicPr>
          <p:nvPr/>
        </p:nvPicPr>
        <p:blipFill>
          <a:blip r:embed="rId2"/>
          <a:stretch>
            <a:fillRect/>
          </a:stretch>
        </p:blipFill>
        <p:spPr>
          <a:xfrm>
            <a:off x="2255310" y="1841735"/>
            <a:ext cx="7810500" cy="1362075"/>
          </a:xfrm>
          <a:prstGeom prst="rect">
            <a:avLst/>
          </a:prstGeom>
        </p:spPr>
      </p:pic>
    </p:spTree>
    <p:extLst>
      <p:ext uri="{BB962C8B-B14F-4D97-AF65-F5344CB8AC3E}">
        <p14:creationId xmlns:p14="http://schemas.microsoft.com/office/powerpoint/2010/main" val="2197761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4547"/>
            <a:ext cx="10515600" cy="1001713"/>
          </a:xfrm>
        </p:spPr>
        <p:txBody>
          <a:bodyPr>
            <a:normAutofit/>
          </a:bodyPr>
          <a:lstStyle/>
          <a:p>
            <a:pPr algn="l"/>
            <a:r>
              <a:rPr lang="en-US" sz="3200" b="1" i="1" dirty="0" smtClean="0">
                <a:latin typeface="Times New Roman" panose="02020603050405020304" pitchFamily="18" charset="0"/>
                <a:cs typeface="Times New Roman" panose="02020603050405020304" pitchFamily="18" charset="0"/>
              </a:rPr>
              <a:t>Detect Signal</a:t>
            </a:r>
            <a:endParaRPr lang="en-US" sz="32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2"/>
          </p:nvPr>
        </p:nvSpPr>
        <p:spPr>
          <a:xfrm>
            <a:off x="914400" y="424547"/>
            <a:ext cx="1600200" cy="215444"/>
          </a:xfrm>
          <a:prstGeom prst="rect">
            <a:avLst/>
          </a:prstGeom>
        </p:spPr>
        <p:txBody>
          <a:bodyPr/>
          <a:lstStyle/>
          <a:p>
            <a:r>
              <a:rPr lang="en-US" altLang="en-US" dirty="0"/>
              <a:t>September 2020</a:t>
            </a:r>
          </a:p>
        </p:txBody>
      </p:sp>
      <p:sp>
        <p:nvSpPr>
          <p:cNvPr id="8"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smtClean="0"/>
              <a:t>Kookmin University</a:t>
            </a:r>
            <a:endParaRPr lang="en-US" altLang="en-US" sz="1200" dirty="0"/>
          </a:p>
        </p:txBody>
      </p:sp>
      <p:sp>
        <p:nvSpPr>
          <p:cNvPr id="9" name="Slide Number Placeholder 3"/>
          <p:cNvSpPr>
            <a:spLocks noGrp="1"/>
          </p:cNvSpPr>
          <p:nvPr>
            <p:ph type="sldNum" sz="quarter" idx="12"/>
          </p:nvPr>
        </p:nvSpPr>
        <p:spPr>
          <a:xfrm>
            <a:off x="5652412" y="6485452"/>
            <a:ext cx="468077" cy="184666"/>
          </a:xfrm>
        </p:spPr>
        <p:txBody>
          <a:bodyPr/>
          <a:lstStyle/>
          <a:p>
            <a:r>
              <a:rPr lang="en-US" altLang="en-US" sz="1200" dirty="0"/>
              <a:t>Slide </a:t>
            </a:r>
            <a:r>
              <a:rPr lang="en-US" altLang="en-US" sz="1200" dirty="0" smtClean="0"/>
              <a:t>7</a:t>
            </a:r>
            <a:endParaRPr lang="en-US" altLang="en-US" sz="1200" dirty="0"/>
          </a:p>
        </p:txBody>
      </p:sp>
      <p:pic>
        <p:nvPicPr>
          <p:cNvPr id="10" name="Picture 9"/>
          <p:cNvPicPr>
            <a:picLocks noChangeAspect="1"/>
          </p:cNvPicPr>
          <p:nvPr/>
        </p:nvPicPr>
        <p:blipFill>
          <a:blip r:embed="rId2"/>
          <a:stretch>
            <a:fillRect/>
          </a:stretch>
        </p:blipFill>
        <p:spPr>
          <a:xfrm>
            <a:off x="1499785" y="1279401"/>
            <a:ext cx="8604306" cy="1842423"/>
          </a:xfrm>
          <a:prstGeom prst="rect">
            <a:avLst/>
          </a:prstGeom>
        </p:spPr>
      </p:pic>
      <p:sp>
        <p:nvSpPr>
          <p:cNvPr id="11" name="Rectangle 10"/>
          <p:cNvSpPr/>
          <p:nvPr/>
        </p:nvSpPr>
        <p:spPr>
          <a:xfrm>
            <a:off x="4355198" y="5785605"/>
            <a:ext cx="4078813" cy="369332"/>
          </a:xfrm>
          <a:prstGeom prst="rect">
            <a:avLst/>
          </a:prstGeom>
        </p:spPr>
        <p:txBody>
          <a:bodyPr wrap="square">
            <a:spAutoFit/>
          </a:bodyPr>
          <a:lstStyle/>
          <a:p>
            <a:r>
              <a:rPr lang="en-US" dirty="0" smtClean="0">
                <a:solidFill>
                  <a:srgbClr val="000000"/>
                </a:solidFill>
                <a:latin typeface="+mj-lt"/>
              </a:rPr>
              <a:t>&lt;</a:t>
            </a:r>
            <a:r>
              <a:rPr lang="en-US" dirty="0">
                <a:latin typeface="+mj-lt"/>
              </a:rPr>
              <a:t>The intensity of the expected </a:t>
            </a:r>
            <a:r>
              <a:rPr lang="en-US" dirty="0" smtClean="0">
                <a:latin typeface="+mj-lt"/>
              </a:rPr>
              <a:t>signal</a:t>
            </a:r>
            <a:r>
              <a:rPr lang="en-US" dirty="0" smtClean="0">
                <a:solidFill>
                  <a:srgbClr val="000000"/>
                </a:solidFill>
                <a:latin typeface="+mj-lt"/>
              </a:rPr>
              <a:t>&gt;</a:t>
            </a:r>
            <a:r>
              <a:rPr lang="en-US" dirty="0" smtClean="0">
                <a:latin typeface="+mj-lt"/>
              </a:rPr>
              <a:t> </a:t>
            </a:r>
            <a:endParaRPr lang="en-US" dirty="0">
              <a:latin typeface="+mj-lt"/>
            </a:endParaRPr>
          </a:p>
        </p:txBody>
      </p:sp>
      <p:pic>
        <p:nvPicPr>
          <p:cNvPr id="12" name="Picture 11"/>
          <p:cNvPicPr>
            <a:picLocks noChangeAspect="1"/>
          </p:cNvPicPr>
          <p:nvPr/>
        </p:nvPicPr>
        <p:blipFill>
          <a:blip r:embed="rId3"/>
          <a:stretch>
            <a:fillRect/>
          </a:stretch>
        </p:blipFill>
        <p:spPr>
          <a:xfrm>
            <a:off x="2394744" y="3648946"/>
            <a:ext cx="6515336" cy="2016284"/>
          </a:xfrm>
          <a:prstGeom prst="rect">
            <a:avLst/>
          </a:prstGeom>
        </p:spPr>
      </p:pic>
      <p:sp>
        <p:nvSpPr>
          <p:cNvPr id="15" name="Rectangle 14"/>
          <p:cNvSpPr/>
          <p:nvPr/>
        </p:nvSpPr>
        <p:spPr>
          <a:xfrm>
            <a:off x="4684884" y="3177457"/>
            <a:ext cx="3573291" cy="369332"/>
          </a:xfrm>
          <a:prstGeom prst="rect">
            <a:avLst/>
          </a:prstGeom>
        </p:spPr>
        <p:txBody>
          <a:bodyPr wrap="square">
            <a:spAutoFit/>
          </a:bodyPr>
          <a:lstStyle/>
          <a:p>
            <a:r>
              <a:rPr lang="en-US" dirty="0" smtClean="0">
                <a:solidFill>
                  <a:srgbClr val="000000"/>
                </a:solidFill>
                <a:latin typeface="+mj-lt"/>
              </a:rPr>
              <a:t>&lt;</a:t>
            </a:r>
            <a:r>
              <a:rPr lang="en-US" dirty="0">
                <a:latin typeface="+mj-lt"/>
              </a:rPr>
              <a:t>The intensity of the </a:t>
            </a:r>
            <a:r>
              <a:rPr lang="en-US" dirty="0" smtClean="0">
                <a:latin typeface="+mj-lt"/>
              </a:rPr>
              <a:t>noise signal</a:t>
            </a:r>
            <a:r>
              <a:rPr lang="en-US" dirty="0" smtClean="0">
                <a:solidFill>
                  <a:srgbClr val="000000"/>
                </a:solidFill>
                <a:latin typeface="+mj-lt"/>
              </a:rPr>
              <a:t>&gt;</a:t>
            </a:r>
            <a:r>
              <a:rPr lang="en-US" dirty="0" smtClean="0">
                <a:latin typeface="+mj-lt"/>
              </a:rPr>
              <a:t> </a:t>
            </a:r>
            <a:endParaRPr lang="en-US" dirty="0">
              <a:latin typeface="+mj-lt"/>
            </a:endParaRPr>
          </a:p>
        </p:txBody>
      </p:sp>
    </p:spTree>
    <p:extLst>
      <p:ext uri="{BB962C8B-B14F-4D97-AF65-F5344CB8AC3E}">
        <p14:creationId xmlns:p14="http://schemas.microsoft.com/office/powerpoint/2010/main" val="196977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38"/>
            <a:ext cx="10515600" cy="1011575"/>
          </a:xfrm>
        </p:spPr>
        <p:txBody>
          <a:bodyPr>
            <a:normAutofit/>
          </a:bodyPr>
          <a:lstStyle/>
          <a:p>
            <a:pPr algn="l"/>
            <a:r>
              <a:rPr lang="en-US" sz="3200" b="1" i="1" dirty="0" smtClean="0">
                <a:latin typeface="Times New Roman" panose="02020603050405020304" pitchFamily="18" charset="0"/>
                <a:cs typeface="Times New Roman" panose="02020603050405020304" pitchFamily="18" charset="0"/>
              </a:rPr>
              <a:t>Conclusion</a:t>
            </a:r>
            <a:endParaRPr lang="en-US" sz="3200" dirty="0">
              <a:latin typeface="Times New Roman" panose="02020603050405020304" pitchFamily="18" charset="0"/>
              <a:cs typeface="Times New Roman" panose="02020603050405020304" pitchFamily="18" charset="0"/>
            </a:endParaRPr>
          </a:p>
        </p:txBody>
      </p:sp>
      <p:sp>
        <p:nvSpPr>
          <p:cNvPr id="5" name="Date Placeholder 5"/>
          <p:cNvSpPr>
            <a:spLocks noGrp="1"/>
          </p:cNvSpPr>
          <p:nvPr>
            <p:ph type="dt" sz="half" idx="2"/>
          </p:nvPr>
        </p:nvSpPr>
        <p:spPr>
          <a:xfrm>
            <a:off x="838200" y="383838"/>
            <a:ext cx="1600200" cy="215444"/>
          </a:xfrm>
          <a:prstGeom prst="rect">
            <a:avLst/>
          </a:prstGeom>
        </p:spPr>
        <p:txBody>
          <a:bodyPr/>
          <a:lstStyle/>
          <a:p>
            <a:r>
              <a:rPr lang="en-US" altLang="en-US" dirty="0"/>
              <a:t>September 2020</a:t>
            </a:r>
          </a:p>
        </p:txBody>
      </p:sp>
      <p:sp>
        <p:nvSpPr>
          <p:cNvPr id="7" name="Footer Placeholder 2"/>
          <p:cNvSpPr>
            <a:spLocks noGrp="1"/>
          </p:cNvSpPr>
          <p:nvPr>
            <p:ph type="ftr" sz="quarter" idx="11"/>
          </p:nvPr>
        </p:nvSpPr>
        <p:spPr>
          <a:xfrm>
            <a:off x="8258175" y="6503988"/>
            <a:ext cx="3124200" cy="184666"/>
          </a:xfrm>
        </p:spPr>
        <p:txBody>
          <a:bodyPr/>
          <a:lstStyle/>
          <a:p>
            <a:r>
              <a:rPr lang="en-US" altLang="en-US" sz="1200" dirty="0" err="1"/>
              <a:t>Yeong</a:t>
            </a:r>
            <a:r>
              <a:rPr lang="en-US" altLang="en-US" sz="1200" dirty="0"/>
              <a:t> Min Jang (</a:t>
            </a:r>
            <a:r>
              <a:rPr lang="en-US" altLang="en-US" sz="1200" dirty="0" err="1"/>
              <a:t>Kookmin</a:t>
            </a:r>
            <a:r>
              <a:rPr lang="en-US" altLang="en-US" sz="1200" dirty="0"/>
              <a:t> University)</a:t>
            </a:r>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a:t>
            </a:r>
            <a:r>
              <a:rPr lang="en-US" altLang="en-US" sz="1200" dirty="0" smtClean="0"/>
              <a:t>8</a:t>
            </a:r>
            <a:endParaRPr lang="en-US" altLang="en-US" sz="1200" dirty="0"/>
          </a:p>
        </p:txBody>
      </p:sp>
      <p:sp>
        <p:nvSpPr>
          <p:cNvPr id="6" name="Rectangle 5"/>
          <p:cNvSpPr/>
          <p:nvPr/>
        </p:nvSpPr>
        <p:spPr>
          <a:xfrm>
            <a:off x="761999" y="1580813"/>
            <a:ext cx="9787468" cy="1754326"/>
          </a:xfrm>
          <a:prstGeom prst="rect">
            <a:avLst/>
          </a:prstGeom>
        </p:spPr>
        <p:txBody>
          <a:bodyPr wrap="square">
            <a:spAutoFit/>
          </a:bodyPr>
          <a:lstStyle/>
          <a:p>
            <a:pPr marL="285750" indent="-285750" algn="just">
              <a:buFont typeface="Wingdings" panose="05000000000000000000" pitchFamily="2" charset="2"/>
              <a:buChar char="§"/>
            </a:pPr>
            <a:r>
              <a:rPr lang="en-US" dirty="0">
                <a:solidFill>
                  <a:srgbClr val="000000"/>
                </a:solidFill>
                <a:latin typeface="+mj-lt"/>
              </a:rPr>
              <a:t>W</a:t>
            </a:r>
            <a:r>
              <a:rPr lang="en-US" dirty="0" smtClean="0">
                <a:solidFill>
                  <a:srgbClr val="000000"/>
                </a:solidFill>
                <a:latin typeface="+mj-lt"/>
              </a:rPr>
              <a:t>e </a:t>
            </a:r>
            <a:r>
              <a:rPr lang="en-US" dirty="0">
                <a:solidFill>
                  <a:srgbClr val="000000"/>
                </a:solidFill>
                <a:latin typeface="+mj-lt"/>
              </a:rPr>
              <a:t>proposed a monitoring system that uses a MIMO-OOK scheme that is based </a:t>
            </a:r>
            <a:r>
              <a:rPr lang="en-US" dirty="0" smtClean="0">
                <a:solidFill>
                  <a:srgbClr val="000000"/>
                </a:solidFill>
                <a:latin typeface="+mj-lt"/>
              </a:rPr>
              <a:t>on an </a:t>
            </a:r>
            <a:r>
              <a:rPr lang="en-US" dirty="0">
                <a:solidFill>
                  <a:srgbClr val="000000"/>
                </a:solidFill>
                <a:latin typeface="+mj-lt"/>
              </a:rPr>
              <a:t>OCC system</a:t>
            </a:r>
            <a:r>
              <a:rPr lang="en-US" dirty="0" smtClean="0">
                <a:solidFill>
                  <a:srgbClr val="000000"/>
                </a:solidFill>
                <a:latin typeface="+mj-lt"/>
              </a:rPr>
              <a:t>.</a:t>
            </a:r>
          </a:p>
          <a:p>
            <a:pPr marL="285750" indent="-285750" algn="just">
              <a:buFont typeface="Wingdings" panose="05000000000000000000" pitchFamily="2" charset="2"/>
              <a:buChar char="§"/>
            </a:pPr>
            <a:endParaRPr lang="en-US" dirty="0">
              <a:solidFill>
                <a:srgbClr val="000000"/>
              </a:solidFill>
              <a:latin typeface="+mj-lt"/>
            </a:endParaRPr>
          </a:p>
          <a:p>
            <a:pPr marL="285750" indent="-285750" algn="just">
              <a:buFont typeface="Wingdings" panose="05000000000000000000" pitchFamily="2" charset="2"/>
              <a:buChar char="§"/>
            </a:pPr>
            <a:endParaRPr lang="en-US" dirty="0" smtClean="0">
              <a:solidFill>
                <a:srgbClr val="000000"/>
              </a:solidFill>
              <a:latin typeface="+mj-lt"/>
            </a:endParaRPr>
          </a:p>
          <a:p>
            <a:pPr marL="285750" indent="-285750" algn="just">
              <a:buFont typeface="Wingdings" panose="05000000000000000000" pitchFamily="2" charset="2"/>
              <a:buChar char="§"/>
            </a:pPr>
            <a:r>
              <a:rPr lang="en-US" dirty="0">
                <a:latin typeface="+mj-lt"/>
              </a:rPr>
              <a:t>The proposed scheme uses a </a:t>
            </a:r>
            <a:r>
              <a:rPr lang="en-US" dirty="0" err="1">
                <a:latin typeface="+mj-lt"/>
              </a:rPr>
              <a:t>RoI</a:t>
            </a:r>
            <a:r>
              <a:rPr lang="en-US" dirty="0">
                <a:latin typeface="+mj-lt"/>
              </a:rPr>
              <a:t> method, which can detect dozens of users with high accuracy, making it compatible with almost all types of commercially available cameras, including the rolling-shutter camera and global-shutter camera.  </a:t>
            </a:r>
          </a:p>
        </p:txBody>
      </p:sp>
    </p:spTree>
    <p:extLst>
      <p:ext uri="{BB962C8B-B14F-4D97-AF65-F5344CB8AC3E}">
        <p14:creationId xmlns:p14="http://schemas.microsoft.com/office/powerpoint/2010/main" val="1300893370"/>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8F092A87-091C-4403-BB66-E306794E53C1}" vid="{C0FDF64B-A4A7-42AF-B050-AB9996943697}"/>
    </a:ext>
  </a:extLst>
</a:theme>
</file>

<file path=docProps/app.xml><?xml version="1.0" encoding="utf-8"?>
<Properties xmlns="http://schemas.openxmlformats.org/officeDocument/2006/extended-properties" xmlns:vt="http://schemas.openxmlformats.org/officeDocument/2006/docPropsVTypes">
  <Template>IEEE</Template>
  <TotalTime>3369</TotalTime>
  <Words>489</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Times New Roman</vt:lpstr>
      <vt:lpstr>Wingdings</vt:lpstr>
      <vt:lpstr>IEEE</vt:lpstr>
      <vt:lpstr>PowerPoint Presentation</vt:lpstr>
      <vt:lpstr>Monitoring  System Using Optical Camera Communications for Smart Factory</vt:lpstr>
      <vt:lpstr>PowerPoint Presentation</vt:lpstr>
      <vt:lpstr>Scenario</vt:lpstr>
      <vt:lpstr>System Architecture</vt:lpstr>
      <vt:lpstr>Data Frame Structure</vt:lpstr>
      <vt:lpstr>Detect Signal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Region-of-Interest Signaling Vehicular System Using Optical Camera Communications</dc:title>
  <dc:creator>cong hoan</dc:creator>
  <cp:lastModifiedBy>HUY</cp:lastModifiedBy>
  <cp:revision>37</cp:revision>
  <dcterms:created xsi:type="dcterms:W3CDTF">2018-11-10T01:51:30Z</dcterms:created>
  <dcterms:modified xsi:type="dcterms:W3CDTF">2020-09-16T09:54:41Z</dcterms:modified>
</cp:coreProperties>
</file>