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56" r:id="rId3"/>
    <p:sldId id="311" r:id="rId4"/>
    <p:sldId id="353" r:id="rId5"/>
    <p:sldId id="349" r:id="rId6"/>
    <p:sldId id="35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1" d="100"/>
          <a:sy n="111" d="100"/>
        </p:scale>
        <p:origin x="1398" y="114"/>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15-20-0249-00-0vat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9/16/2020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9/16/2020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9/16/2020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9/16/2020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9/16/2020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a:latin typeface="Times New Roman" panose="02020603050405020304" pitchFamily="18" charset="0"/>
              </a:rPr>
              <a:t>Potential of Optical Camera Communication technique for Smart Factory Monitoring System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September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Huy</a:t>
            </a:r>
            <a:r>
              <a:rPr lang="en-US" altLang="en-US" sz="1600" dirty="0">
                <a:solidFill>
                  <a:prstClr val="black"/>
                </a:solidFill>
                <a:latin typeface="Times New Roman" panose="02020603050405020304" pitchFamily="18" charset="0"/>
              </a:rPr>
              <a:t> 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Potential of Optical Camera Communication technique for </a:t>
            </a:r>
            <a:r>
              <a:rPr lang="en-US" altLang="en-US" sz="1600" dirty="0" smtClean="0">
                <a:latin typeface="Times New Roman" panose="02020603050405020304" pitchFamily="18" charset="0"/>
              </a:rPr>
              <a:t>Smart Factory Monitoring </a:t>
            </a:r>
            <a:r>
              <a:rPr lang="en-US" altLang="en-US" sz="1600" dirty="0">
                <a:latin typeface="Times New Roman" panose="02020603050405020304" pitchFamily="18" charset="0"/>
              </a:rPr>
              <a:t>System</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en-US" sz="1600" dirty="0">
                <a:latin typeface="Times New Roman" panose="02020603050405020304" pitchFamily="18" charset="0"/>
              </a:rPr>
              <a:t>To introduce the feasibility of OCC technique in </a:t>
            </a:r>
            <a:r>
              <a:rPr lang="en-US" sz="1600" dirty="0" smtClean="0">
                <a:latin typeface="Times New Roman" panose="02020603050405020304" pitchFamily="18" charset="0"/>
              </a:rPr>
              <a:t>smart factory monitoring </a:t>
            </a:r>
            <a:r>
              <a:rPr lang="en-US" sz="1600" dirty="0">
                <a:latin typeface="Times New Roman" panose="02020603050405020304" pitchFamily="18" charset="0"/>
              </a:rPr>
              <a:t>system</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09800"/>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Potential of Optical Camera Communication technique for Smart Factory Monitoring System</a:t>
            </a:r>
          </a:p>
        </p:txBody>
      </p:sp>
    </p:spTree>
    <p:extLst>
      <p:ext uri="{BB962C8B-B14F-4D97-AF65-F5344CB8AC3E}">
        <p14:creationId xmlns:p14="http://schemas.microsoft.com/office/powerpoint/2010/main" val="292882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Unlike VLC or Li-Fi communications that use PDs as receivers, the OCC technique uses an image sensor as the detector to receive data.</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Compare with VLC/</a:t>
            </a:r>
            <a:r>
              <a:rPr lang="en-US" sz="2000" dirty="0" err="1">
                <a:latin typeface="Times New Roman" pitchFamily="18" charset="0"/>
                <a:cs typeface="Times New Roman" pitchFamily="18" charset="0"/>
              </a:rPr>
              <a:t>LiFi</a:t>
            </a:r>
            <a:r>
              <a:rPr lang="en-US" sz="2000" dirty="0">
                <a:latin typeface="Times New Roman" pitchFamily="18" charset="0"/>
                <a:cs typeface="Times New Roman" pitchFamily="18" charset="0"/>
              </a:rPr>
              <a:t>, OCC shows some advantages:</a:t>
            </a:r>
          </a:p>
          <a:p>
            <a:pPr marL="741363" algn="just">
              <a:lnSpc>
                <a:spcPct val="110000"/>
              </a:lnSpc>
              <a:spcBef>
                <a:spcPts val="600"/>
              </a:spcBef>
              <a:spcAft>
                <a:spcPts val="600"/>
              </a:spcAft>
            </a:pPr>
            <a:r>
              <a:rPr lang="en-US" sz="2000" dirty="0">
                <a:latin typeface="Times New Roman" pitchFamily="18" charset="0"/>
                <a:cs typeface="Times New Roman" pitchFamily="18" charset="0"/>
              </a:rPr>
              <a:t>The camera lens can spatially separate light sources, and thus OCC technique can implement MIMO.</a:t>
            </a:r>
          </a:p>
          <a:p>
            <a:pPr marL="741363" algn="just">
              <a:lnSpc>
                <a:spcPct val="110000"/>
              </a:lnSpc>
              <a:spcBef>
                <a:spcPts val="600"/>
              </a:spcBef>
              <a:spcAft>
                <a:spcPts val="600"/>
              </a:spcAft>
            </a:pPr>
            <a:r>
              <a:rPr lang="en-US" sz="2000" dirty="0">
                <a:latin typeface="Times New Roman" pitchFamily="18" charset="0"/>
                <a:cs typeface="Times New Roman" pitchFamily="18" charset="0"/>
              </a:rPr>
              <a:t>Camera available everywhere, particularly smartphone cameras and CCTV. Thus, OCC may be a promising solution for market  acceptance.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pic>
        <p:nvPicPr>
          <p:cNvPr id="4" name="Content Placeholder 3"/>
          <p:cNvPicPr>
            <a:picLocks noGrp="1"/>
          </p:cNvPicPr>
          <p:nvPr>
            <p:ph idx="1"/>
          </p:nvPr>
        </p:nvPicPr>
        <p:blipFill>
          <a:blip r:embed="rId2"/>
          <a:stretch>
            <a:fillRect/>
          </a:stretch>
        </p:blipFill>
        <p:spPr>
          <a:xfrm>
            <a:off x="762000" y="1219200"/>
            <a:ext cx="7420794" cy="4754562"/>
          </a:xfrm>
          <a:prstGeom prst="rect">
            <a:avLst/>
          </a:prstGeom>
        </p:spPr>
      </p:pic>
      <p:sp>
        <p:nvSpPr>
          <p:cNvPr id="5" name="Rectangle 4"/>
          <p:cNvSpPr/>
          <p:nvPr/>
        </p:nvSpPr>
        <p:spPr>
          <a:xfrm>
            <a:off x="1752600" y="5957947"/>
            <a:ext cx="6248400" cy="323165"/>
          </a:xfrm>
          <a:prstGeom prst="rect">
            <a:avLst/>
          </a:prstGeom>
        </p:spPr>
        <p:txBody>
          <a:bodyPr wrap="square">
            <a:spAutoFit/>
          </a:bodyPr>
          <a:lstStyle/>
          <a:p>
            <a:r>
              <a:rPr lang="en-US" sz="1500" dirty="0">
                <a:latin typeface="Times New Roman" panose="02020603050405020304" pitchFamily="18" charset="0"/>
                <a:cs typeface="Times New Roman" panose="02020603050405020304" pitchFamily="18" charset="0"/>
              </a:rPr>
              <a:t>Scenario of Optical Camera Communication technique for Monitoring system</a:t>
            </a:r>
            <a:endParaRPr lang="en-US" sz="1500" dirty="0"/>
          </a:p>
        </p:txBody>
      </p:sp>
      <p:sp>
        <p:nvSpPr>
          <p:cNvPr id="3" name="Rectangle 2"/>
          <p:cNvSpPr/>
          <p:nvPr/>
        </p:nvSpPr>
        <p:spPr>
          <a:xfrm>
            <a:off x="4800600" y="1752600"/>
            <a:ext cx="10668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3365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Technical consideration for </a:t>
            </a:r>
            <a:r>
              <a:rPr lang="en-US" sz="4000" dirty="0" smtClean="0">
                <a:latin typeface="Times New Roman" panose="02020603050405020304" pitchFamily="18" charset="0"/>
                <a:cs typeface="Times New Roman" panose="02020603050405020304" pitchFamily="18" charset="0"/>
              </a:rPr>
              <a:t>Smart Factory Monitoring </a:t>
            </a:r>
            <a:r>
              <a:rPr lang="en-US" sz="4000" dirty="0">
                <a:latin typeface="Times New Roman" panose="02020603050405020304" pitchFamily="18" charset="0"/>
                <a:cs typeface="Times New Roman" panose="02020603050405020304" pitchFamily="18" charset="0"/>
              </a:rPr>
              <a:t>System based OCC</a:t>
            </a:r>
          </a:p>
        </p:txBody>
      </p:sp>
      <p:sp>
        <p:nvSpPr>
          <p:cNvPr id="4" name="Content Placeholder 3"/>
          <p:cNvSpPr>
            <a:spLocks noGrp="1"/>
          </p:cNvSpPr>
          <p:nvPr>
            <p:ph idx="1"/>
          </p:nvPr>
        </p:nvSpPr>
        <p:spPr/>
        <p:txBody>
          <a:bodyPr>
            <a:normAutofit/>
          </a:bodyPr>
          <a:lstStyle/>
          <a:p>
            <a:pPr algn="just">
              <a:buFont typeface="Wingdings" panose="05000000000000000000" pitchFamily="2" charset="2"/>
              <a:buChar char="q"/>
              <a:tabLst>
                <a:tab pos="344488" algn="l"/>
              </a:tabLst>
            </a:pPr>
            <a:r>
              <a:rPr lang="en-US" sz="1800" dirty="0">
                <a:latin typeface="Times New Roman" panose="02020603050405020304" pitchFamily="18" charset="0"/>
                <a:cs typeface="Times New Roman" panose="02020603050405020304" pitchFamily="18" charset="0"/>
              </a:rPr>
              <a:t>Despite the potential of a massive industrial market for monitoring system, OCC technology still a few challenge by the environment requirements:</a:t>
            </a:r>
          </a:p>
          <a:p>
            <a:pPr algn="just">
              <a:buFont typeface="Wingdings" panose="05000000000000000000" pitchFamily="2" charset="2"/>
              <a:buChar char="Ø"/>
              <a:tabLst>
                <a:tab pos="344488" algn="l"/>
              </a:tabLst>
            </a:pPr>
            <a:endParaRPr lang="en-US" sz="1800" dirty="0">
              <a:latin typeface="Times New Roman" panose="02020603050405020304" pitchFamily="18" charset="0"/>
              <a:cs typeface="Times New Roman" panose="02020603050405020304" pitchFamily="18" charset="0"/>
            </a:endParaRPr>
          </a:p>
          <a:p>
            <a:pPr marL="630238" algn="just">
              <a:buFont typeface="Wingdings" panose="05000000000000000000" pitchFamily="2" charset="2"/>
              <a:buChar char="Ø"/>
              <a:tabLst>
                <a:tab pos="344488" algn="l"/>
              </a:tabLst>
            </a:pPr>
            <a:r>
              <a:rPr lang="en-US" sz="1800" dirty="0">
                <a:latin typeface="Times New Roman" panose="02020603050405020304" pitchFamily="18" charset="0"/>
                <a:cs typeface="Times New Roman" panose="02020603050405020304" pitchFamily="18" charset="0"/>
              </a:rPr>
              <a:t>Camera should be able to detect the interesting links among thousands of possible artificial lights. </a:t>
            </a:r>
          </a:p>
          <a:p>
            <a:pPr marL="287338" indent="0" algn="just">
              <a:buNone/>
              <a:tabLst>
                <a:tab pos="344488" algn="l"/>
              </a:tabLst>
            </a:pPr>
            <a:endParaRPr lang="en-US" sz="1800" dirty="0">
              <a:latin typeface="Times New Roman" panose="02020603050405020304" pitchFamily="18" charset="0"/>
              <a:cs typeface="Times New Roman" panose="02020603050405020304" pitchFamily="18" charset="0"/>
            </a:endParaRPr>
          </a:p>
          <a:p>
            <a:pPr marL="630238" algn="just">
              <a:buFont typeface="Wingdings" panose="05000000000000000000" pitchFamily="2" charset="2"/>
              <a:buChar char="Ø"/>
              <a:tabLst>
                <a:tab pos="344488" algn="l"/>
              </a:tabLst>
            </a:pPr>
            <a:r>
              <a:rPr lang="en-US" sz="1800" dirty="0">
                <a:latin typeface="Times New Roman" panose="02020603050405020304" pitchFamily="18" charset="0"/>
                <a:cs typeface="Times New Roman" panose="02020603050405020304" pitchFamily="18" charset="0"/>
              </a:rPr>
              <a:t>The asynchronous communication mode must support in OCC system. </a:t>
            </a:r>
          </a:p>
          <a:p>
            <a:pPr marL="287338" indent="0" algn="just">
              <a:buNone/>
              <a:tabLst>
                <a:tab pos="344488" algn="l"/>
              </a:tabLst>
            </a:pPr>
            <a:endParaRPr lang="en-US" sz="1800" dirty="0">
              <a:latin typeface="Times New Roman" panose="02020603050405020304" pitchFamily="18" charset="0"/>
              <a:cs typeface="Times New Roman" panose="02020603050405020304" pitchFamily="18" charset="0"/>
            </a:endParaRPr>
          </a:p>
          <a:p>
            <a:pPr marL="630238" algn="just">
              <a:buFont typeface="Wingdings" panose="05000000000000000000" pitchFamily="2" charset="2"/>
              <a:buChar char="Ø"/>
              <a:tabLst>
                <a:tab pos="344488" algn="l"/>
              </a:tabLst>
            </a:pPr>
            <a:r>
              <a:rPr lang="en-US" sz="1800" dirty="0">
                <a:latin typeface="Times New Roman" panose="02020603050405020304" pitchFamily="18" charset="0"/>
                <a:cs typeface="Times New Roman" panose="02020603050405020304" pitchFamily="18" charset="0"/>
              </a:rPr>
              <a:t>Flicker should be support. Optical clock rate should be at least 200Hz for no flicker-free</a:t>
            </a:r>
          </a:p>
          <a:p>
            <a:pPr marL="630238" algn="just">
              <a:buFont typeface="Wingdings" panose="05000000000000000000" pitchFamily="2" charset="2"/>
              <a:buChar char="Ø"/>
              <a:tabLst>
                <a:tab pos="344488" algn="l"/>
              </a:tabLst>
            </a:pPr>
            <a:endParaRPr lang="en-US" sz="1800" dirty="0">
              <a:latin typeface="Times New Roman" panose="02020603050405020304" pitchFamily="18" charset="0"/>
              <a:cs typeface="Times New Roman" panose="02020603050405020304" pitchFamily="18" charset="0"/>
            </a:endParaRPr>
          </a:p>
          <a:p>
            <a:pPr marL="630238" algn="just">
              <a:buFont typeface="Wingdings" panose="05000000000000000000" pitchFamily="2" charset="2"/>
              <a:buChar char="Ø"/>
              <a:tabLst>
                <a:tab pos="344488" algn="l"/>
              </a:tabLst>
            </a:pPr>
            <a:r>
              <a:rPr lang="en-US" sz="1800" dirty="0">
                <a:latin typeface="Times New Roman" panose="02020603050405020304" pitchFamily="18" charset="0"/>
                <a:cs typeface="Times New Roman" panose="02020603050405020304" pitchFamily="18" charset="0"/>
              </a:rPr>
              <a:t>Power consumption should be consider in transmitter side.</a:t>
            </a:r>
          </a:p>
        </p:txBody>
      </p:sp>
    </p:spTree>
    <p:extLst>
      <p:ext uri="{BB962C8B-B14F-4D97-AF65-F5344CB8AC3E}">
        <p14:creationId xmlns:p14="http://schemas.microsoft.com/office/powerpoint/2010/main" val="399439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000" dirty="0">
                <a:latin typeface="Times New Roman" panose="02020603050405020304" pitchFamily="18" charset="0"/>
                <a:cs typeface="Times New Roman" panose="02020603050405020304" pitchFamily="18" charset="0"/>
              </a:rPr>
              <a:t>Potential of Optical Camera Communication technique for </a:t>
            </a:r>
            <a:r>
              <a:rPr lang="en-US" sz="3000" smtClean="0">
                <a:latin typeface="Times New Roman" panose="02020603050405020304" pitchFamily="18" charset="0"/>
                <a:cs typeface="Times New Roman" panose="02020603050405020304" pitchFamily="18" charset="0"/>
              </a:rPr>
              <a:t>Smart Factory Monitoring </a:t>
            </a:r>
            <a:r>
              <a:rPr lang="en-US" sz="3000" dirty="0">
                <a:latin typeface="Times New Roman" panose="02020603050405020304" pitchFamily="18" charset="0"/>
                <a:cs typeface="Times New Roman" panose="02020603050405020304" pitchFamily="18" charset="0"/>
              </a:rPr>
              <a:t>system</a:t>
            </a:r>
          </a:p>
        </p:txBody>
      </p:sp>
      <p:sp>
        <p:nvSpPr>
          <p:cNvPr id="4" name="Content Placeholder 3"/>
          <p:cNvSpPr>
            <a:spLocks noGrp="1"/>
          </p:cNvSpPr>
          <p:nvPr>
            <p:ph idx="1"/>
          </p:nvPr>
        </p:nvSpPr>
        <p:spPr>
          <a:xfrm>
            <a:off x="457200" y="1905000"/>
            <a:ext cx="8229600" cy="4221163"/>
          </a:xfrm>
        </p:spPr>
        <p:txBody>
          <a:bodyPr>
            <a:normAutofit/>
          </a:bodyPr>
          <a:lstStyle/>
          <a:p>
            <a:pPr algn="just">
              <a:buFont typeface="Wingdings" panose="05000000000000000000" pitchFamily="2" charset="2"/>
              <a:buChar char="q"/>
              <a:tabLst>
                <a:tab pos="344488" algn="l"/>
              </a:tabLst>
            </a:pPr>
            <a:r>
              <a:rPr lang="en-US" sz="1800" dirty="0">
                <a:latin typeface="Times New Roman" panose="02020603050405020304" pitchFamily="18" charset="0"/>
                <a:cs typeface="Times New Roman" panose="02020603050405020304" pitchFamily="18" charset="0"/>
              </a:rPr>
              <a:t>By using the camera focal length, the communication distance is higher (up to 200m) than VLC/</a:t>
            </a:r>
            <a:r>
              <a:rPr lang="en-US" sz="1800" dirty="0" err="1">
                <a:latin typeface="Times New Roman" panose="02020603050405020304" pitchFamily="18" charset="0"/>
                <a:cs typeface="Times New Roman" panose="02020603050405020304" pitchFamily="18" charset="0"/>
              </a:rPr>
              <a:t>LiFi</a:t>
            </a:r>
            <a:r>
              <a:rPr lang="en-US" sz="1800" dirty="0">
                <a:latin typeface="Times New Roman" panose="02020603050405020304" pitchFamily="18" charset="0"/>
                <a:cs typeface="Times New Roman" panose="02020603050405020304" pitchFamily="18" charset="0"/>
              </a:rPr>
              <a:t> technique (maximum communication system of 10m)</a:t>
            </a:r>
          </a:p>
          <a:p>
            <a:pPr algn="just">
              <a:buFont typeface="Wingdings" panose="05000000000000000000" pitchFamily="2" charset="2"/>
              <a:buChar char="q"/>
              <a:tabLst>
                <a:tab pos="344488" algn="l"/>
              </a:tabLst>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tabLst>
                <a:tab pos="344488" algn="l"/>
              </a:tabLst>
            </a:pPr>
            <a:r>
              <a:rPr lang="en-US" sz="1800" dirty="0">
                <a:latin typeface="Times New Roman" panose="02020603050405020304" pitchFamily="18" charset="0"/>
                <a:cs typeface="Times New Roman" panose="02020603050405020304" pitchFamily="18" charset="0"/>
              </a:rPr>
              <a:t>Multi-users detection support: the camera with an </a:t>
            </a:r>
            <a:r>
              <a:rPr lang="en-US" sz="1800" dirty="0" err="1">
                <a:latin typeface="Times New Roman" panose="02020603050405020304" pitchFamily="18" charset="0"/>
                <a:cs typeface="Times New Roman" panose="02020603050405020304" pitchFamily="18" charset="0"/>
              </a:rPr>
              <a:t>RoI</a:t>
            </a:r>
            <a:r>
              <a:rPr lang="en-US" sz="1800" dirty="0">
                <a:latin typeface="Times New Roman" panose="02020603050405020304" pitchFamily="18" charset="0"/>
                <a:cs typeface="Times New Roman" panose="02020603050405020304" pitchFamily="18" charset="0"/>
              </a:rPr>
              <a:t> algorithm is permitted to set up the communication link for better quality with a shorter time delay.</a:t>
            </a:r>
          </a:p>
          <a:p>
            <a:pPr algn="just">
              <a:buFont typeface="Wingdings" panose="05000000000000000000" pitchFamily="2" charset="2"/>
              <a:buChar char="q"/>
              <a:tabLst>
                <a:tab pos="344488" algn="l"/>
              </a:tabLst>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tabLst>
                <a:tab pos="344488" algn="l"/>
              </a:tabLst>
            </a:pPr>
            <a:r>
              <a:rPr lang="en-US" sz="1800" dirty="0">
                <a:latin typeface="Times New Roman" panose="02020603050405020304" pitchFamily="18" charset="0"/>
                <a:cs typeface="Times New Roman" panose="02020603050405020304" pitchFamily="18" charset="0"/>
              </a:rPr>
              <a:t>Depending on the modulation scheme, we can apply OCC technique with all types of commercially available camera (Smartphone, CCTV, Tablet, webcam, …).</a:t>
            </a:r>
          </a:p>
          <a:p>
            <a:pPr algn="just">
              <a:buFont typeface="Wingdings" panose="05000000000000000000" pitchFamily="2" charset="2"/>
              <a:buChar char="q"/>
              <a:tabLst>
                <a:tab pos="344488" algn="l"/>
              </a:tabLst>
            </a:pP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tabLst>
                <a:tab pos="344488" algn="l"/>
              </a:tabLst>
            </a:pPr>
            <a:r>
              <a:rPr lang="en-US" sz="1800" dirty="0">
                <a:latin typeface="Times New Roman" panose="02020603050405020304" pitchFamily="18" charset="0"/>
                <a:cs typeface="Times New Roman" panose="02020603050405020304" pitchFamily="18" charset="0"/>
              </a:rPr>
              <a:t>Mobility support: By apply </a:t>
            </a:r>
            <a:r>
              <a:rPr lang="en-US" sz="1800" dirty="0" err="1">
                <a:latin typeface="Times New Roman" panose="02020603050405020304" pitchFamily="18" charset="0"/>
                <a:cs typeface="Times New Roman" panose="02020603050405020304" pitchFamily="18" charset="0"/>
              </a:rPr>
              <a:t>RoI</a:t>
            </a:r>
            <a:r>
              <a:rPr lang="en-US" sz="1800" dirty="0">
                <a:latin typeface="Times New Roman" panose="02020603050405020304" pitchFamily="18" charset="0"/>
                <a:cs typeface="Times New Roman" panose="02020603050405020304" pitchFamily="18" charset="0"/>
              </a:rPr>
              <a:t> detection or Computer Vision algorithms for image processing, we can reduce the mobility support in OCC system.</a:t>
            </a:r>
          </a:p>
        </p:txBody>
      </p:sp>
    </p:spTree>
    <p:extLst>
      <p:ext uri="{BB962C8B-B14F-4D97-AF65-F5344CB8AC3E}">
        <p14:creationId xmlns:p14="http://schemas.microsoft.com/office/powerpoint/2010/main" val="987341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17169</TotalTime>
  <Words>477</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맑은 고딕</vt:lpstr>
      <vt:lpstr>Arial</vt:lpstr>
      <vt:lpstr>Calibri</vt:lpstr>
      <vt:lpstr>Times New Roman</vt:lpstr>
      <vt:lpstr>Wingdings</vt:lpstr>
      <vt:lpstr>Office Theme</vt:lpstr>
      <vt:lpstr>PowerPoint Presentation</vt:lpstr>
      <vt:lpstr>Potential of Optical Camera Communication technique for Smart Factory Monitoring System</vt:lpstr>
      <vt:lpstr>Introduction</vt:lpstr>
      <vt:lpstr>Introduction</vt:lpstr>
      <vt:lpstr>Technical consideration for Smart Factory Monitoring System based OCC</vt:lpstr>
      <vt:lpstr>Potential of Optical Camera Communication technique for Smart Factory Monitoring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681</cp:revision>
  <cp:lastPrinted>2017-05-07T15:48:38Z</cp:lastPrinted>
  <dcterms:created xsi:type="dcterms:W3CDTF">2010-05-15T17:50:32Z</dcterms:created>
  <dcterms:modified xsi:type="dcterms:W3CDTF">2020-09-16T09:51:14Z</dcterms:modified>
</cp:coreProperties>
</file>