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46" r:id="rId2"/>
    <p:sldId id="311" r:id="rId3"/>
    <p:sldId id="352" r:id="rId4"/>
    <p:sldId id="354" r:id="rId5"/>
    <p:sldId id="355" r:id="rId6"/>
    <p:sldId id="356" r:id="rId7"/>
    <p:sldId id="349" r:id="rId8"/>
    <p:sldId id="347" r:id="rId9"/>
    <p:sldId id="351"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2" autoAdjust="0"/>
    <p:restoredTop sz="93488" autoAdjust="0"/>
  </p:normalViewPr>
  <p:slideViewPr>
    <p:cSldViewPr>
      <p:cViewPr varScale="1">
        <p:scale>
          <a:sx n="111" d="100"/>
          <a:sy n="111" d="100"/>
        </p:scale>
        <p:origin x="1398" y="114"/>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81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9/16/2020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9/16/2020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rgbClr val="FF0000"/>
                </a:solidFill>
                <a:latin typeface="Times New Roman" pitchFamily="18" charset="0"/>
                <a:cs typeface="Times New Roman" pitchFamily="18" charset="0"/>
              </a:rPr>
              <a:t>DCN 15-19-0551-00-0vat</a:t>
            </a:r>
            <a:endParaRPr lang="en-US" sz="1400" b="1" dirty="0">
              <a:solidFill>
                <a:srgbClr val="FF0000"/>
              </a:solidFill>
              <a:latin typeface="Times New Roman" pitchFamily="18" charset="0"/>
              <a:cs typeface="Times New Roman" pitchFamily="18" charset="0"/>
            </a:endParaRPr>
          </a:p>
        </p:txBody>
      </p:sp>
      <p:sp>
        <p:nvSpPr>
          <p:cNvPr id="10" name="TextBox 9"/>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September 2020</a:t>
            </a:r>
            <a:endParaRPr lang="en-US"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8935-F7C2-2943-A84E-BC9132FE84FE}" type="datetime1">
              <a:rPr lang="en-US" smtClean="0"/>
              <a:t>9/16/2020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8EE152-3E99-7342-B6D8-9F040714AC7D}" type="datetime1">
              <a:rPr lang="en-US" smtClean="0"/>
              <a:t>9/16/2020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September 2020</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TextBox 14"/>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DCN 15-20-0248-00-0vat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5A640E-46A6-FE4D-ABF4-0D518D60FBB9}" type="datetime1">
              <a:rPr lang="en-US" smtClean="0"/>
              <a:t>9/16/2020</a:t>
            </a:fld>
            <a:endParaRPr lang="en-US"/>
          </a:p>
        </p:txBody>
      </p:sp>
      <p:sp>
        <p:nvSpPr>
          <p:cNvPr id="7"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879A4-D9B4-F64D-A058-EF37CC0DC8FD}" type="datetime1">
              <a:rPr lang="en-US" smtClean="0"/>
              <a:t>9/16/2020</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2B5D2A-4D6C-8143-8602-4163F4B50C71}" type="datetime1">
              <a:rPr lang="en-US" smtClean="0"/>
              <a:t>9/16/2020</a:t>
            </a:fld>
            <a:endParaRPr lang="en-US"/>
          </a:p>
        </p:txBody>
      </p:sp>
      <p:sp>
        <p:nvSpPr>
          <p:cNvPr id="10"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3D3F40-E048-474A-9262-361127BB8570}" type="datetime1">
              <a:rPr lang="en-US" smtClean="0"/>
              <a:t>9/16/2020</a:t>
            </a:fld>
            <a:endParaRPr lang="en-US"/>
          </a:p>
        </p:txBody>
      </p:sp>
      <p:sp>
        <p:nvSpPr>
          <p:cNvPr id="6"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854423-2E0A-6547-B4E9-1F109BABAE57}" type="datetime1">
              <a:rPr lang="en-US" smtClean="0"/>
              <a:t>9/16/2020</a:t>
            </a:fld>
            <a:endParaRPr lang="en-US"/>
          </a:p>
        </p:txBody>
      </p:sp>
      <p:sp>
        <p:nvSpPr>
          <p:cNvPr id="5"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580BF7-1EF4-924D-A091-E1142F83A0ED}" type="datetime1">
              <a:rPr lang="en-US" smtClean="0"/>
              <a:t>9/16/2020</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A8B32AF-F286-2345-A16E-116F901FEE7B}" type="datetime1">
              <a:rPr lang="en-US" smtClean="0"/>
              <a:t>9/16/2020</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a:t>
            </a:r>
            <a:endParaRPr lang="en-US" sz="1400" dirty="0">
              <a:latin typeface="Times New Roman" pitchFamily="18" charset="0"/>
              <a:cs typeface="Times New Roman" pitchFamily="18" charset="0"/>
            </a:endParaRPr>
          </a:p>
        </p:txBody>
      </p:sp>
      <p:sp>
        <p:nvSpPr>
          <p:cNvPr id="12"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3"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b="1" u="sng" dirty="0">
                <a:solidFill>
                  <a:prstClr val="black"/>
                </a:solidFill>
                <a:effectLst>
                  <a:outerShdw blurRad="38100" dist="38100" dir="2700000" algn="tl">
                    <a:srgbClr val="C0C0C0"/>
                  </a:outerShdw>
                </a:effectLst>
                <a:latin typeface="Times New Roman" panose="02020603050405020304" pitchFamily="18" charset="0"/>
              </a:rPr>
              <a:t>Project: IEEE </a:t>
            </a:r>
            <a:r>
              <a:rPr lang="en-US" altLang="en-US" b="1" u="sng" dirty="0" err="1">
                <a:solidFill>
                  <a:prstClr val="black"/>
                </a:solidFill>
                <a:effectLst>
                  <a:outerShdw blurRad="38100" dist="38100" dir="2700000" algn="tl">
                    <a:srgbClr val="C0C0C0"/>
                  </a:outerShdw>
                </a:effectLst>
                <a:latin typeface="Times New Roman" panose="02020603050405020304" pitchFamily="18" charset="0"/>
              </a:rPr>
              <a:t>P802.15</a:t>
            </a:r>
            <a:r>
              <a:rPr lang="en-US" altLang="en-US" b="1" u="sng" dirty="0">
                <a:solidFill>
                  <a:prstClr val="black"/>
                </a:solidFill>
                <a:effectLst>
                  <a:outerShdw blurRad="38100" dist="38100" dir="2700000" algn="tl">
                    <a:srgbClr val="C0C0C0"/>
                  </a:outerShdw>
                </a:effectLst>
                <a:latin typeface="Times New Roman" panose="02020603050405020304" pitchFamily="18" charset="0"/>
              </a:rPr>
              <a:t> </a:t>
            </a:r>
            <a:r>
              <a:rPr lang="en-US" altLang="en-US" b="1" u="sng" dirty="0" smtClean="0">
                <a:solidFill>
                  <a:prstClr val="black"/>
                </a:solidFill>
                <a:effectLst>
                  <a:outerShdw blurRad="38100" dist="38100" dir="2700000" algn="tl">
                    <a:srgbClr val="C0C0C0"/>
                  </a:outerShdw>
                </a:effectLst>
                <a:latin typeface="Times New Roman" panose="02020603050405020304" pitchFamily="18" charset="0"/>
              </a:rPr>
              <a:t>Interest </a:t>
            </a:r>
            <a:r>
              <a:rPr lang="en-US" altLang="en-US" b="1" u="sng" dirty="0">
                <a:solidFill>
                  <a:prstClr val="black"/>
                </a:solidFill>
                <a:effectLst>
                  <a:outerShdw blurRad="38100" dist="38100" dir="2700000" algn="tl">
                    <a:srgbClr val="C0C0C0"/>
                  </a:outerShdw>
                </a:effectLst>
                <a:latin typeface="Times New Roman" panose="02020603050405020304" pitchFamily="18" charset="0"/>
              </a:rPr>
              <a:t>Group for </a:t>
            </a:r>
            <a:r>
              <a:rPr lang="en-US" altLang="en-US" b="1" u="sng" dirty="0" smtClean="0">
                <a:solidFill>
                  <a:prstClr val="black"/>
                </a:solidFill>
                <a:effectLst>
                  <a:outerShdw blurRad="38100" dist="38100" dir="2700000" algn="tl">
                    <a:srgbClr val="C0C0C0"/>
                  </a:outerShdw>
                </a:effectLst>
                <a:latin typeface="Times New Roman" panose="02020603050405020304" pitchFamily="18" charset="0"/>
              </a:rPr>
              <a:t>Wireless Personal Area Networks (</a:t>
            </a:r>
            <a:r>
              <a:rPr lang="en-US" altLang="en-US" b="1" u="sng" dirty="0" err="1" smtClean="0">
                <a:solidFill>
                  <a:prstClr val="black"/>
                </a:solidFill>
                <a:effectLst>
                  <a:outerShdw blurRad="38100" dist="38100" dir="2700000" algn="tl">
                    <a:srgbClr val="C0C0C0"/>
                  </a:outerShdw>
                </a:effectLst>
                <a:latin typeface="Times New Roman" panose="02020603050405020304" pitchFamily="18" charset="0"/>
              </a:rPr>
              <a:t>WPANs</a:t>
            </a:r>
            <a:r>
              <a:rPr lang="en-US" altLang="en-US" b="1" u="sng" dirty="0" smtClean="0">
                <a:solidFill>
                  <a:prstClr val="black"/>
                </a:solidFill>
                <a:effectLst>
                  <a:outerShdw blurRad="38100" dist="38100" dir="2700000" algn="tl">
                    <a:srgbClr val="C0C0C0"/>
                  </a:outerShdw>
                </a:effectLst>
                <a:latin typeface="Times New Roman" panose="02020603050405020304" pitchFamily="18" charset="0"/>
              </a:rPr>
              <a:t>)</a:t>
            </a:r>
            <a:endParaRPr lang="en-US" altLang="en-US" sz="1600" b="1" dirty="0">
              <a:solidFill>
                <a:prstClr val="black"/>
              </a:solidFill>
              <a:latin typeface="Times New Roman" panose="02020603050405020304" pitchFamily="18" charset="0"/>
            </a:endParaRPr>
          </a:p>
          <a:p>
            <a:pPr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eaLnBrk="0" fontAlgn="base" hangingPunct="0">
              <a:spcBef>
                <a:spcPct val="0"/>
              </a:spcBef>
              <a:spcAft>
                <a:spcPct val="0"/>
              </a:spcAft>
            </a:pPr>
            <a:r>
              <a:rPr lang="en-US" altLang="en-US" sz="1600" b="1" dirty="0" smtClean="0">
                <a:solidFill>
                  <a:prstClr val="black"/>
                </a:solidFill>
                <a:latin typeface="Times New Roman" panose="02020603050405020304" pitchFamily="18" charset="0"/>
              </a:rPr>
              <a:t>Submission Title: </a:t>
            </a:r>
            <a:r>
              <a:rPr lang="en-US" altLang="en-US" sz="1600" b="1" dirty="0" smtClean="0">
                <a:latin typeface="Times New Roman" panose="02020603050405020304" pitchFamily="18" charset="0"/>
              </a:rPr>
              <a:t>Overview of High Data Rate Optical Camera Communication Task Group</a:t>
            </a:r>
            <a:endParaRPr lang="en-US" altLang="en-US" sz="1600" b="1" dirty="0">
              <a:latin typeface="Times New Roman" panose="02020603050405020304" pitchFamily="18" charset="0"/>
            </a:endParaRPr>
          </a:p>
          <a:p>
            <a:pPr eaLnBrk="0" fontAlgn="base" hangingPunct="0">
              <a:spcBef>
                <a:spcPct val="0"/>
              </a:spcBef>
              <a:spcAft>
                <a:spcPct val="0"/>
              </a:spcAft>
            </a:pPr>
            <a:r>
              <a:rPr lang="en-US" altLang="ko-KR" sz="1600" dirty="0" smtClean="0">
                <a:solidFill>
                  <a:prstClr val="black"/>
                </a:solidFill>
                <a:latin typeface="Times New Roman" panose="02020603050405020304" pitchFamily="18" charset="0"/>
              </a:rPr>
              <a:t>                      </a:t>
            </a:r>
            <a:r>
              <a:rPr lang="en-US" altLang="ko-KR" sz="1600" dirty="0">
                <a:solidFill>
                  <a:prstClr val="black"/>
                </a:solidFill>
                <a:latin typeface="Times New Roman" panose="02020603050405020304" pitchFamily="18" charset="0"/>
              </a:rPr>
              <a:t>	     </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Date Submitted: </a:t>
            </a:r>
            <a:r>
              <a:rPr lang="en-US" altLang="en-US" sz="1600" dirty="0" smtClean="0">
                <a:solidFill>
                  <a:prstClr val="black"/>
                </a:solidFill>
                <a:latin typeface="Times New Roman" panose="02020603050405020304" pitchFamily="18" charset="0"/>
              </a:rPr>
              <a:t>September 2020</a:t>
            </a:r>
            <a:r>
              <a:rPr lang="en-US" altLang="en-US" sz="1600" dirty="0">
                <a:solidFill>
                  <a:prstClr val="black"/>
                </a:solidFill>
                <a:latin typeface="Times New Roman" panose="02020603050405020304" pitchFamily="18" charset="0"/>
              </a:rPr>
              <a:t>	</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Source:</a:t>
            </a:r>
            <a:r>
              <a:rPr lang="en-US" altLang="en-US" sz="1600" dirty="0">
                <a:solidFill>
                  <a:prstClr val="black"/>
                </a:solidFill>
                <a:latin typeface="Times New Roman" panose="02020603050405020304" pitchFamily="18" charset="0"/>
              </a:rPr>
              <a:t> </a:t>
            </a:r>
            <a:r>
              <a:rPr lang="en-US" altLang="en-US" sz="1600" dirty="0" err="1" smtClean="0">
                <a:solidFill>
                  <a:prstClr val="black"/>
                </a:solidFill>
                <a:latin typeface="Times New Roman" panose="02020603050405020304" pitchFamily="18" charset="0"/>
              </a:rPr>
              <a:t>Huy</a:t>
            </a:r>
            <a:r>
              <a:rPr lang="en-US" altLang="en-US" sz="1600" dirty="0" smtClean="0">
                <a:solidFill>
                  <a:prstClr val="black"/>
                </a:solidFill>
                <a:latin typeface="Times New Roman" panose="02020603050405020304" pitchFamily="18" charset="0"/>
              </a:rPr>
              <a:t> Nguyen, </a:t>
            </a:r>
            <a:r>
              <a:rPr lang="en-US" altLang="en-US" sz="1600" dirty="0" err="1" smtClean="0">
                <a:solidFill>
                  <a:prstClr val="black"/>
                </a:solidFill>
                <a:latin typeface="Times New Roman" panose="02020603050405020304" pitchFamily="18" charset="0"/>
              </a:rPr>
              <a:t>Yeong</a:t>
            </a:r>
            <a:r>
              <a:rPr lang="en-US" altLang="en-US" sz="1600" dirty="0" smtClean="0">
                <a:solidFill>
                  <a:prstClr val="black"/>
                </a:solidFill>
                <a:latin typeface="Times New Roman" panose="02020603050405020304" pitchFamily="18" charset="0"/>
              </a:rPr>
              <a:t> </a:t>
            </a:r>
            <a:r>
              <a:rPr lang="en-US" altLang="en-US" sz="1600" dirty="0">
                <a:solidFill>
                  <a:prstClr val="black"/>
                </a:solidFill>
                <a:latin typeface="Times New Roman" panose="02020603050405020304" pitchFamily="18" charset="0"/>
              </a:rPr>
              <a:t>Min Jang [Kookmin University].</a:t>
            </a:r>
          </a:p>
          <a:p>
            <a:pPr algn="just"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algn="just" eaLnBrk="0" fontAlgn="base" hangingPunct="0">
              <a:spcBef>
                <a:spcPct val="0"/>
              </a:spcBef>
              <a:spcAft>
                <a:spcPct val="0"/>
              </a:spcAft>
            </a:pPr>
            <a:r>
              <a:rPr lang="en-US" altLang="en-US" sz="1600" dirty="0">
                <a:solidFill>
                  <a:prstClr val="black"/>
                </a:solidFill>
                <a:latin typeface="Times New Roman" panose="02020603050405020304" pitchFamily="18" charset="0"/>
              </a:rPr>
              <a:t>Contact: +82-2-910-5068	E-Mail: yjang@kookmin.ac.kr	</a:t>
            </a: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Re:</a:t>
            </a:r>
            <a:endParaRPr lang="en-US" altLang="en-US" sz="1600" dirty="0">
              <a:solidFill>
                <a:prstClr val="black"/>
              </a:solidFill>
              <a:latin typeface="Times New Roman" panose="02020603050405020304" pitchFamily="18" charset="0"/>
            </a:endParaRPr>
          </a:p>
          <a:p>
            <a:pPr algn="just" eaLnBrk="0" fontAlgn="base" hangingPunct="0">
              <a:spcBef>
                <a:spcPts val="600"/>
              </a:spcBef>
              <a:spcAft>
                <a:spcPts val="600"/>
              </a:spcAft>
            </a:pPr>
            <a:r>
              <a:rPr lang="en-US" altLang="en-US" sz="1600" b="1" dirty="0">
                <a:latin typeface="Times New Roman" panose="02020603050405020304" pitchFamily="18" charset="0"/>
              </a:rPr>
              <a:t>Abstract</a:t>
            </a:r>
            <a:r>
              <a:rPr lang="en-US" altLang="en-US" sz="1600" b="1" dirty="0" smtClean="0">
                <a:latin typeface="Times New Roman" panose="02020603050405020304" pitchFamily="18" charset="0"/>
              </a:rPr>
              <a:t>:</a:t>
            </a:r>
            <a:r>
              <a:rPr lang="en-US" altLang="en-US" sz="1600" dirty="0" smtClean="0">
                <a:latin typeface="Times New Roman" panose="02020603050405020304" pitchFamily="18" charset="0"/>
              </a:rPr>
              <a:t> </a:t>
            </a:r>
            <a:r>
              <a:rPr lang="en-US" altLang="en-US" sz="1600" dirty="0">
                <a:latin typeface="Times New Roman" panose="02020603050405020304" pitchFamily="18" charset="0"/>
              </a:rPr>
              <a:t>Overview of High Data Rate Optical Camera Communication </a:t>
            </a:r>
            <a:r>
              <a:rPr lang="en-US" altLang="en-US" sz="1600" dirty="0" smtClean="0">
                <a:latin typeface="Times New Roman" panose="02020603050405020304" pitchFamily="18" charset="0"/>
              </a:rPr>
              <a:t>Task </a:t>
            </a:r>
            <a:r>
              <a:rPr lang="en-US" altLang="en-US" sz="1600" dirty="0">
                <a:latin typeface="Times New Roman" panose="02020603050405020304" pitchFamily="18" charset="0"/>
              </a:rPr>
              <a:t>Group</a:t>
            </a:r>
          </a:p>
          <a:p>
            <a:pPr algn="just" eaLnBrk="0" fontAlgn="base" hangingPunct="0">
              <a:spcBef>
                <a:spcPts val="600"/>
              </a:spcBef>
              <a:spcAft>
                <a:spcPts val="600"/>
              </a:spcAft>
            </a:pPr>
            <a:r>
              <a:rPr lang="en-US" altLang="en-US" sz="1600" b="1" dirty="0" smtClean="0">
                <a:latin typeface="Times New Roman" panose="02020603050405020304" pitchFamily="18" charset="0"/>
              </a:rPr>
              <a:t>Purpose: </a:t>
            </a:r>
            <a:r>
              <a:rPr lang="en-US" sz="1600" dirty="0" smtClean="0">
                <a:latin typeface="Times New Roman" panose="02020603050405020304" pitchFamily="18" charset="0"/>
              </a:rPr>
              <a:t>To introduce purpose of IEEE 802.15.7a Task Group</a:t>
            </a:r>
            <a:endParaRPr lang="en-US" altLang="en-US" sz="1600" dirty="0" smtClean="0">
              <a:latin typeface="Times New Roman" panose="02020603050405020304" pitchFamily="18" charset="0"/>
            </a:endParaRPr>
          </a:p>
          <a:p>
            <a:pPr algn="just" eaLnBrk="0" fontAlgn="base" hangingPunct="0">
              <a:spcBef>
                <a:spcPct val="0"/>
              </a:spcBef>
              <a:spcAft>
                <a:spcPct val="0"/>
              </a:spcAft>
            </a:pPr>
            <a:r>
              <a:rPr lang="en-US" altLang="en-US" sz="1600" b="1" dirty="0" smtClean="0">
                <a:solidFill>
                  <a:prstClr val="black"/>
                </a:solidFill>
                <a:latin typeface="Times New Roman" panose="02020603050405020304" pitchFamily="18" charset="0"/>
              </a:rPr>
              <a:t>Notice</a:t>
            </a:r>
            <a:r>
              <a:rPr lang="en-US" altLang="en-US" sz="1600" b="1" dirty="0">
                <a:solidFill>
                  <a:prstClr val="black"/>
                </a:solidFill>
                <a:latin typeface="Times New Roman" panose="02020603050405020304" pitchFamily="18" charset="0"/>
              </a:rPr>
              <a:t>:</a:t>
            </a:r>
            <a:r>
              <a:rPr lang="en-US" altLang="en-US" sz="1600" dirty="0">
                <a:solidFill>
                  <a:prstClr val="black"/>
                </a:solidFill>
                <a:latin typeface="Times New Roman" panose="02020603050405020304" pitchFamily="18" charset="0"/>
              </a:rPr>
              <a:t>	This document has been prepared to assist the IEEE </a:t>
            </a:r>
            <a:r>
              <a:rPr lang="en-US" altLang="en-US" sz="1600" dirty="0" err="1" smtClean="0">
                <a:solidFill>
                  <a:prstClr val="black"/>
                </a:solidFill>
                <a:latin typeface="Times New Roman" panose="02020603050405020304" pitchFamily="18" charset="0"/>
              </a:rPr>
              <a:t>P802.15</a:t>
            </a:r>
            <a:r>
              <a:rPr lang="en-US" altLang="en-US" sz="1600" dirty="0" smtClean="0">
                <a:solidFill>
                  <a:prstClr val="black"/>
                </a:solidFill>
                <a:latin typeface="Times New Roman" panose="02020603050405020304" pitchFamily="18" charset="0"/>
              </a:rPr>
              <a:t>. It </a:t>
            </a:r>
            <a:r>
              <a:rPr lang="en-US" altLang="en-US" sz="1600" dirty="0">
                <a:solidFill>
                  <a:prstClr val="black"/>
                </a:solidFill>
                <a:latin typeface="Times New Roman" panose="02020603050405020304" pitchFamily="18" charset="0"/>
              </a:rPr>
              <a:t>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Release:</a:t>
            </a:r>
            <a:r>
              <a:rPr lang="en-US" altLang="en-US" sz="1600" dirty="0">
                <a:solidFill>
                  <a:prstClr val="black"/>
                </a:solidFill>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341675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457200" y="1570037"/>
            <a:ext cx="8229600" cy="4754563"/>
          </a:xfrm>
        </p:spPr>
        <p:txBody>
          <a:bodyPr>
            <a:normAutofit/>
          </a:bodyPr>
          <a:lstStyle/>
          <a:p>
            <a:pPr algn="just">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Unlike </a:t>
            </a:r>
            <a:r>
              <a:rPr lang="en-US" sz="2000" dirty="0" smtClean="0">
                <a:latin typeface="Times New Roman" pitchFamily="18" charset="0"/>
                <a:cs typeface="Times New Roman" pitchFamily="18" charset="0"/>
              </a:rPr>
              <a:t>VLC or </a:t>
            </a:r>
            <a:r>
              <a:rPr lang="en-US" sz="2000" dirty="0">
                <a:latin typeface="Times New Roman" pitchFamily="18" charset="0"/>
                <a:cs typeface="Times New Roman" pitchFamily="18" charset="0"/>
              </a:rPr>
              <a:t>Li-Fi communications that use PDs as receivers, the OCC technique uses an image sensor as </a:t>
            </a:r>
            <a:r>
              <a:rPr lang="en-US" sz="2000" dirty="0" smtClean="0">
                <a:latin typeface="Times New Roman" pitchFamily="18" charset="0"/>
                <a:cs typeface="Times New Roman" pitchFamily="18" charset="0"/>
              </a:rPr>
              <a:t>the detector </a:t>
            </a:r>
            <a:r>
              <a:rPr lang="en-US" sz="2000" dirty="0">
                <a:latin typeface="Times New Roman" pitchFamily="18" charset="0"/>
                <a:cs typeface="Times New Roman" pitchFamily="18" charset="0"/>
              </a:rPr>
              <a:t>to receive data</a:t>
            </a:r>
            <a:r>
              <a:rPr lang="en-US" sz="2000" dirty="0" smtClean="0">
                <a:latin typeface="Times New Roman" pitchFamily="18" charset="0"/>
                <a:cs typeface="Times New Roman" pitchFamily="18" charset="0"/>
              </a:rPr>
              <a:t>.</a:t>
            </a:r>
          </a:p>
          <a:p>
            <a:pPr algn="just">
              <a:lnSpc>
                <a:spcPct val="110000"/>
              </a:lnSpc>
              <a:spcBef>
                <a:spcPts val="600"/>
              </a:spcBef>
              <a:spcAft>
                <a:spcPts val="600"/>
              </a:spcAft>
              <a:buFont typeface="Wingdings" panose="05000000000000000000" pitchFamily="2" charset="2"/>
              <a:buChar char="q"/>
            </a:pPr>
            <a:endParaRPr lang="en-US" sz="2000" dirty="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OCC </a:t>
            </a:r>
            <a:r>
              <a:rPr lang="en-US" sz="2000" dirty="0">
                <a:latin typeface="Times New Roman" pitchFamily="18" charset="0"/>
                <a:cs typeface="Times New Roman" pitchFamily="18" charset="0"/>
              </a:rPr>
              <a:t>aims to deliver data from the light </a:t>
            </a:r>
            <a:r>
              <a:rPr lang="en-US" sz="2000" dirty="0" smtClean="0">
                <a:latin typeface="Times New Roman" pitchFamily="18" charset="0"/>
                <a:cs typeface="Times New Roman" pitchFamily="18" charset="0"/>
              </a:rPr>
              <a:t>sources </a:t>
            </a:r>
            <a:r>
              <a:rPr lang="en-US" sz="2000" dirty="0">
                <a:latin typeface="Times New Roman" pitchFamily="18" charset="0"/>
                <a:cs typeface="Times New Roman" pitchFamily="18" charset="0"/>
              </a:rPr>
              <a:t>to the camera. </a:t>
            </a:r>
            <a:endParaRPr lang="en-US" sz="20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20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Artificial </a:t>
            </a:r>
            <a:r>
              <a:rPr lang="en-US" sz="2000" dirty="0">
                <a:latin typeface="Times New Roman" pitchFamily="18" charset="0"/>
                <a:cs typeface="Times New Roman" pitchFamily="18" charset="0"/>
              </a:rPr>
              <a:t>lights (LED light) are available everywhere human being live, and cameras too. </a:t>
            </a:r>
            <a:endParaRPr lang="en-US" sz="20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20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existing infrastructure shall be an advantage of OCC for the market acceptance</a:t>
            </a:r>
            <a:r>
              <a:rPr lang="en-US" sz="2000" dirty="0" smtClean="0">
                <a:latin typeface="Times New Roman" pitchFamily="18" charset="0"/>
                <a:cs typeface="Times New Roman" pitchFamily="18" charset="0"/>
              </a:rPr>
              <a:t>.</a:t>
            </a:r>
          </a:p>
          <a:p>
            <a:pPr algn="just">
              <a:lnSpc>
                <a:spcPct val="110000"/>
              </a:lnSpc>
              <a:spcBef>
                <a:spcPts val="600"/>
              </a:spcBef>
              <a:spcAft>
                <a:spcPts val="600"/>
              </a:spcAft>
              <a:buFont typeface="Wingdings" panose="05000000000000000000" pitchFamily="2" charset="2"/>
              <a:buChar char="q"/>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07418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Classification of OCC Technologies</a:t>
            </a:r>
            <a:endParaRPr lang="en-US" sz="40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457200" y="1417638"/>
            <a:ext cx="8229600" cy="4906962"/>
          </a:xfrm>
        </p:spPr>
        <p:txBody>
          <a:bodyPr>
            <a:normAutofit/>
          </a:bodyPr>
          <a:lstStyle/>
          <a:p>
            <a:pPr algn="just">
              <a:buFont typeface="Wingdings" panose="05000000000000000000" pitchFamily="2" charset="2"/>
              <a:buChar char="Ø"/>
              <a:tabLst>
                <a:tab pos="344488" algn="l"/>
              </a:tabLst>
            </a:pPr>
            <a:r>
              <a:rPr lang="en-US" sz="2500" b="1" dirty="0" smtClean="0">
                <a:latin typeface="Times New Roman" panose="02020603050405020304" pitchFamily="18" charset="0"/>
                <a:cs typeface="Times New Roman" panose="02020603050405020304" pitchFamily="18" charset="0"/>
              </a:rPr>
              <a:t>High Frame Rate Processing</a:t>
            </a:r>
            <a:endParaRPr lang="en-US" sz="2500" dirty="0">
              <a:latin typeface="Times New Roman" panose="02020603050405020304" pitchFamily="18" charset="0"/>
              <a:cs typeface="Times New Roman" panose="02020603050405020304" pitchFamily="18" charset="0"/>
            </a:endParaRPr>
          </a:p>
          <a:p>
            <a:pPr algn="just">
              <a:tabLst>
                <a:tab pos="344488" algn="l"/>
              </a:tabLst>
            </a:pPr>
            <a:r>
              <a:rPr lang="en-US" sz="2000" dirty="0">
                <a:latin typeface="Times New Roman" panose="02020603050405020304" pitchFamily="18" charset="0"/>
                <a:cs typeface="Times New Roman" panose="02020603050405020304" pitchFamily="18" charset="0"/>
              </a:rPr>
              <a:t>High-speed camera-based transmission protocols are related to multiple-input-multiple-output (MIMO) technique, which achieves data rates of tens of kbps from LED arrays</a:t>
            </a:r>
            <a:endParaRPr lang="en-US" sz="2000" dirty="0" smtClean="0">
              <a:latin typeface="Times New Roman" panose="02020603050405020304" pitchFamily="18" charset="0"/>
              <a:cs typeface="Times New Roman" panose="02020603050405020304" pitchFamily="18" charset="0"/>
            </a:endParaRPr>
          </a:p>
        </p:txBody>
      </p:sp>
      <p:pic>
        <p:nvPicPr>
          <p:cNvPr id="1026" name="Picture 2" descr="Fig 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24200"/>
            <a:ext cx="7086600" cy="23007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33700" y="5484123"/>
            <a:ext cx="3276600" cy="276999"/>
          </a:xfrm>
          <a:prstGeom prst="rect">
            <a:avLst/>
          </a:prstGeom>
        </p:spPr>
        <p:txBody>
          <a:bodyPr wrap="square">
            <a:spAutoFit/>
          </a:bodyPr>
          <a:lstStyle/>
          <a:p>
            <a:r>
              <a:rPr lang="en-US" sz="1200" dirty="0" smtClean="0">
                <a:solidFill>
                  <a:srgbClr val="383838"/>
                </a:solidFill>
                <a:latin typeface="Times New Roman" panose="02020603050405020304" pitchFamily="18" charset="0"/>
                <a:cs typeface="Times New Roman" panose="02020603050405020304" pitchFamily="18" charset="0"/>
              </a:rPr>
              <a:t>Reference </a:t>
            </a:r>
            <a:r>
              <a:rPr lang="en-US" sz="1200" dirty="0">
                <a:solidFill>
                  <a:srgbClr val="383838"/>
                </a:solidFill>
                <a:latin typeface="Times New Roman" panose="02020603050405020304" pitchFamily="18" charset="0"/>
                <a:cs typeface="Times New Roman" panose="02020603050405020304" pitchFamily="18" charset="0"/>
              </a:rPr>
              <a:t>architecture using </a:t>
            </a:r>
            <a:r>
              <a:rPr lang="en-US" sz="1200" dirty="0" smtClean="0">
                <a:solidFill>
                  <a:srgbClr val="383838"/>
                </a:solidFill>
                <a:latin typeface="Times New Roman" panose="02020603050405020304" pitchFamily="18" charset="0"/>
                <a:cs typeface="Times New Roman" panose="02020603050405020304" pitchFamily="18" charset="0"/>
              </a:rPr>
              <a:t>high-speed camera </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8941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Classification of OCC Technologies</a:t>
            </a:r>
            <a:endParaRPr lang="en-US" sz="40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457200" y="1417638"/>
            <a:ext cx="8229600" cy="4906962"/>
          </a:xfrm>
        </p:spPr>
        <p:txBody>
          <a:bodyPr>
            <a:normAutofit/>
          </a:bodyPr>
          <a:lstStyle/>
          <a:p>
            <a:pPr algn="just">
              <a:buFont typeface="Wingdings" panose="05000000000000000000" pitchFamily="2" charset="2"/>
              <a:buChar char="Ø"/>
              <a:tabLst>
                <a:tab pos="344488" algn="l"/>
              </a:tabLst>
            </a:pPr>
            <a:r>
              <a:rPr lang="en-US" sz="2500" b="1" dirty="0">
                <a:latin typeface="Times New Roman" panose="02020603050405020304" pitchFamily="18" charset="0"/>
                <a:cs typeface="Times New Roman" panose="02020603050405020304" pitchFamily="18" charset="0"/>
              </a:rPr>
              <a:t>Rolling Shutter-based </a:t>
            </a:r>
            <a:r>
              <a:rPr lang="en-US" sz="2500" b="1" dirty="0" smtClean="0">
                <a:latin typeface="Times New Roman" panose="02020603050405020304" pitchFamily="18" charset="0"/>
                <a:cs typeface="Times New Roman" panose="02020603050405020304" pitchFamily="18" charset="0"/>
              </a:rPr>
              <a:t>OCC</a:t>
            </a:r>
            <a:endParaRPr lang="en-US" sz="2500" b="1" dirty="0">
              <a:latin typeface="Times New Roman" panose="02020603050405020304" pitchFamily="18" charset="0"/>
              <a:cs typeface="Times New Roman" panose="02020603050405020304" pitchFamily="18" charset="0"/>
            </a:endParaRPr>
          </a:p>
          <a:p>
            <a:pPr algn="just">
              <a:tabLst>
                <a:tab pos="344488" algn="l"/>
              </a:tabLst>
            </a:pPr>
            <a:r>
              <a:rPr lang="en-US" sz="2000" dirty="0">
                <a:latin typeface="Times New Roman" panose="02020603050405020304" pitchFamily="18" charset="0"/>
                <a:cs typeface="Times New Roman" panose="02020603050405020304" pitchFamily="18" charset="0"/>
              </a:rPr>
              <a:t>Despite having low frame rates, rolling-shutter cameras are beneficial for non-flicker systems, as the rolling shutter mechanism sequentially exposes the pixel lines to the incoming light at a high sampling rate. </a:t>
            </a:r>
            <a:endParaRPr lang="en-US" sz="2000" dirty="0" smtClean="0">
              <a:latin typeface="Times New Roman" panose="02020603050405020304" pitchFamily="18" charset="0"/>
              <a:cs typeface="Times New Roman" panose="02020603050405020304" pitchFamily="18" charset="0"/>
            </a:endParaRPr>
          </a:p>
        </p:txBody>
      </p:sp>
      <p:pic>
        <p:nvPicPr>
          <p:cNvPr id="5" name="Picture 4" descr="D:\Google Driver\SCI_Share\Hoa's paper\2. Drawing\Rx Interfac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276600"/>
            <a:ext cx="4683125" cy="2489835"/>
          </a:xfrm>
          <a:prstGeom prst="rect">
            <a:avLst/>
          </a:prstGeom>
          <a:noFill/>
          <a:ln>
            <a:noFill/>
          </a:ln>
        </p:spPr>
      </p:pic>
      <p:sp>
        <p:nvSpPr>
          <p:cNvPr id="3" name="Rectangle 2"/>
          <p:cNvSpPr/>
          <p:nvPr/>
        </p:nvSpPr>
        <p:spPr>
          <a:xfrm>
            <a:off x="2743200" y="5766435"/>
            <a:ext cx="3962400" cy="323165"/>
          </a:xfrm>
          <a:prstGeom prst="rect">
            <a:avLst/>
          </a:prstGeom>
        </p:spPr>
        <p:txBody>
          <a:bodyPr wrap="square">
            <a:spAutoFit/>
          </a:bodyPr>
          <a:lstStyle/>
          <a:p>
            <a:r>
              <a:rPr lang="en-US" sz="1500" dirty="0">
                <a:latin typeface="Times New Roman" panose="02020603050405020304" pitchFamily="18" charset="0"/>
                <a:cs typeface="Times New Roman" panose="02020603050405020304" pitchFamily="18" charset="0"/>
              </a:rPr>
              <a:t>Example of rolling shutter </a:t>
            </a:r>
            <a:r>
              <a:rPr lang="en-US" sz="1500" dirty="0" smtClean="0">
                <a:latin typeface="Times New Roman" panose="02020603050405020304" pitchFamily="18" charset="0"/>
                <a:cs typeface="Times New Roman" panose="02020603050405020304" pitchFamily="18" charset="0"/>
              </a:rPr>
              <a:t>based OCC technique</a:t>
            </a: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4187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Classification of OCC Technologies</a:t>
            </a:r>
            <a:endParaRPr lang="en-US" sz="40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457200" y="1417638"/>
            <a:ext cx="8229600" cy="4906962"/>
          </a:xfrm>
        </p:spPr>
        <p:txBody>
          <a:bodyPr>
            <a:normAutofit/>
          </a:bodyPr>
          <a:lstStyle/>
          <a:p>
            <a:pPr algn="just">
              <a:buFont typeface="Wingdings" panose="05000000000000000000" pitchFamily="2" charset="2"/>
              <a:buChar char="Ø"/>
              <a:tabLst>
                <a:tab pos="344488" algn="l"/>
              </a:tabLst>
            </a:pPr>
            <a:r>
              <a:rPr lang="en-US" sz="2500" b="1" dirty="0" smtClean="0">
                <a:latin typeface="Times New Roman" panose="02020603050405020304" pitchFamily="18" charset="0"/>
                <a:cs typeface="Times New Roman" panose="02020603050405020304" pitchFamily="18" charset="0"/>
              </a:rPr>
              <a:t>Screen Modulation-based OCC</a:t>
            </a:r>
            <a:endParaRPr lang="en-US" sz="2500" b="1" dirty="0">
              <a:latin typeface="Times New Roman" panose="02020603050405020304" pitchFamily="18" charset="0"/>
              <a:cs typeface="Times New Roman" panose="02020603050405020304" pitchFamily="18" charset="0"/>
            </a:endParaRPr>
          </a:p>
          <a:p>
            <a:pPr algn="just">
              <a:tabLst>
                <a:tab pos="344488" algn="l"/>
              </a:tabLst>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data rate of these screen-camera systems can achieve up to Mbps by taking advantage of high spatial resolution at both </a:t>
            </a:r>
            <a:r>
              <a:rPr lang="en-US" sz="2000" dirty="0" err="1">
                <a:latin typeface="Times New Roman" panose="02020603050405020304" pitchFamily="18" charset="0"/>
                <a:cs typeface="Times New Roman" panose="02020603050405020304" pitchFamily="18" charset="0"/>
              </a:rPr>
              <a:t>Tx</a:t>
            </a:r>
            <a:r>
              <a:rPr lang="en-US" sz="2000" dirty="0">
                <a:latin typeface="Times New Roman" panose="02020603050405020304" pitchFamily="18" charset="0"/>
                <a:cs typeface="Times New Roman" panose="02020603050405020304" pitchFamily="18" charset="0"/>
              </a:rPr>
              <a:t> and Rx</a:t>
            </a:r>
            <a:endParaRPr lang="en-US" sz="2000" dirty="0" smtClean="0">
              <a:latin typeface="Times New Roman" panose="02020603050405020304" pitchFamily="18" charset="0"/>
              <a:cs typeface="Times New Roman" panose="02020603050405020304" pitchFamily="18" charset="0"/>
            </a:endParaRPr>
          </a:p>
        </p:txBody>
      </p:sp>
      <p:sp>
        <p:nvSpPr>
          <p:cNvPr id="3" name="Rectangle 2"/>
          <p:cNvSpPr/>
          <p:nvPr/>
        </p:nvSpPr>
        <p:spPr>
          <a:xfrm>
            <a:off x="2743200" y="5766435"/>
            <a:ext cx="3962400" cy="323165"/>
          </a:xfrm>
          <a:prstGeom prst="rect">
            <a:avLst/>
          </a:prstGeom>
        </p:spPr>
        <p:txBody>
          <a:bodyPr wrap="square">
            <a:spAutoFit/>
          </a:bodyPr>
          <a:lstStyle/>
          <a:p>
            <a:r>
              <a:rPr lang="en-US" sz="1500" dirty="0">
                <a:latin typeface="Times New Roman" panose="02020603050405020304" pitchFamily="18" charset="0"/>
                <a:cs typeface="Times New Roman" panose="02020603050405020304" pitchFamily="18" charset="0"/>
              </a:rPr>
              <a:t>Example of rolling shutter </a:t>
            </a:r>
            <a:r>
              <a:rPr lang="en-US" sz="1500" dirty="0" smtClean="0">
                <a:latin typeface="Times New Roman" panose="02020603050405020304" pitchFamily="18" charset="0"/>
                <a:cs typeface="Times New Roman" panose="02020603050405020304" pitchFamily="18" charset="0"/>
              </a:rPr>
              <a:t>based OCC technique</a:t>
            </a:r>
            <a:endParaRPr lang="en-US" sz="15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1447800" y="2636596"/>
            <a:ext cx="6096000" cy="3101240"/>
          </a:xfrm>
          <a:prstGeom prst="rect">
            <a:avLst/>
          </a:prstGeom>
        </p:spPr>
      </p:pic>
    </p:spTree>
    <p:extLst>
      <p:ext uri="{BB962C8B-B14F-4D97-AF65-F5344CB8AC3E}">
        <p14:creationId xmlns:p14="http://schemas.microsoft.com/office/powerpoint/2010/main" val="2755873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Classification of OCC Technologies</a:t>
            </a:r>
            <a:endParaRPr lang="en-US" sz="40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457200" y="1417638"/>
            <a:ext cx="8229600" cy="4906962"/>
          </a:xfrm>
        </p:spPr>
        <p:txBody>
          <a:bodyPr>
            <a:normAutofit/>
          </a:bodyPr>
          <a:lstStyle/>
          <a:p>
            <a:pPr algn="just">
              <a:buFont typeface="Wingdings" panose="05000000000000000000" pitchFamily="2" charset="2"/>
              <a:buChar char="Ø"/>
              <a:tabLst>
                <a:tab pos="344488" algn="l"/>
              </a:tabLst>
            </a:pPr>
            <a:r>
              <a:rPr lang="en-US" sz="2500" b="1" dirty="0" smtClean="0">
                <a:latin typeface="Times New Roman" panose="02020603050405020304" pitchFamily="18" charset="0"/>
                <a:cs typeface="Times New Roman" panose="02020603050405020304" pitchFamily="18" charset="0"/>
              </a:rPr>
              <a:t>Region-of-Interest signaling</a:t>
            </a:r>
            <a:endParaRPr lang="en-US" sz="2500" b="1" dirty="0">
              <a:latin typeface="Times New Roman" panose="02020603050405020304" pitchFamily="18" charset="0"/>
              <a:cs typeface="Times New Roman" panose="02020603050405020304" pitchFamily="18" charset="0"/>
            </a:endParaRPr>
          </a:p>
          <a:p>
            <a:pPr algn="just">
              <a:tabLst>
                <a:tab pos="344488" algn="l"/>
              </a:tabLst>
            </a:pPr>
            <a:r>
              <a:rPr lang="en-US" sz="2000" dirty="0" smtClean="0">
                <a:latin typeface="Times New Roman" panose="02020603050405020304" pitchFamily="18" charset="0"/>
                <a:cs typeface="Times New Roman" panose="02020603050405020304" pitchFamily="18" charset="0"/>
              </a:rPr>
              <a:t>This technology is applied for detecting and tracking the light source.</a:t>
            </a:r>
          </a:p>
        </p:txBody>
      </p:sp>
      <p:sp>
        <p:nvSpPr>
          <p:cNvPr id="3" name="Rectangle 2"/>
          <p:cNvSpPr/>
          <p:nvPr/>
        </p:nvSpPr>
        <p:spPr>
          <a:xfrm>
            <a:off x="2743200" y="5766435"/>
            <a:ext cx="3962400" cy="323165"/>
          </a:xfrm>
          <a:prstGeom prst="rect">
            <a:avLst/>
          </a:prstGeom>
        </p:spPr>
        <p:txBody>
          <a:bodyPr wrap="square">
            <a:spAutoFit/>
          </a:bodyPr>
          <a:lstStyle/>
          <a:p>
            <a:r>
              <a:rPr lang="en-US" sz="1500" dirty="0">
                <a:latin typeface="Times New Roman" panose="02020603050405020304" pitchFamily="18" charset="0"/>
                <a:cs typeface="Times New Roman" panose="02020603050405020304" pitchFamily="18" charset="0"/>
              </a:rPr>
              <a:t>Example of </a:t>
            </a:r>
            <a:r>
              <a:rPr lang="en-US" sz="1500" dirty="0" err="1" smtClean="0">
                <a:latin typeface="Times New Roman" panose="02020603050405020304" pitchFamily="18" charset="0"/>
                <a:cs typeface="Times New Roman" panose="02020603050405020304" pitchFamily="18" charset="0"/>
              </a:rPr>
              <a:t>RoI</a:t>
            </a:r>
            <a:r>
              <a:rPr lang="en-US" sz="1500" dirty="0" smtClean="0">
                <a:latin typeface="Times New Roman" panose="02020603050405020304" pitchFamily="18" charset="0"/>
                <a:cs typeface="Times New Roman" panose="02020603050405020304" pitchFamily="18" charset="0"/>
              </a:rPr>
              <a:t> signaling based OCC technique</a:t>
            </a:r>
            <a:endParaRPr lang="en-US" sz="1500" dirty="0">
              <a:latin typeface="Times New Roman" panose="02020603050405020304" pitchFamily="18" charset="0"/>
              <a:cs typeface="Times New Roman" panose="02020603050405020304" pitchFamily="18" charset="0"/>
            </a:endParaRPr>
          </a:p>
        </p:txBody>
      </p:sp>
      <p:pic>
        <p:nvPicPr>
          <p:cNvPr id="6" name="Picture 5" descr="1.PNG"/>
          <p:cNvPicPr/>
          <p:nvPr/>
        </p:nvPicPr>
        <p:blipFill rotWithShape="1">
          <a:blip r:embed="rId2">
            <a:extLst>
              <a:ext uri="{28A0092B-C50C-407E-A947-70E740481C1C}">
                <a14:useLocalDpi xmlns:a14="http://schemas.microsoft.com/office/drawing/2010/main" val="0"/>
              </a:ext>
            </a:extLst>
          </a:blip>
          <a:srcRect l="32684"/>
          <a:stretch/>
        </p:blipFill>
        <p:spPr bwMode="auto">
          <a:xfrm>
            <a:off x="1905000" y="2362200"/>
            <a:ext cx="5181600" cy="34690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5002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Overview IEEE 802.15.7-2018</a:t>
            </a:r>
            <a:endParaRPr lang="en-US" sz="40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rmAutofit fontScale="55000" lnSpcReduction="20000"/>
          </a:bodyPr>
          <a:lstStyle/>
          <a:p>
            <a:pPr algn="just">
              <a:tabLst>
                <a:tab pos="344488" algn="l"/>
              </a:tabLst>
            </a:pPr>
            <a:endParaRPr lang="en-US" dirty="0">
              <a:latin typeface="Times New Roman" panose="02020603050405020304" pitchFamily="18" charset="0"/>
              <a:cs typeface="Times New Roman" panose="02020603050405020304" pitchFamily="18" charset="0"/>
            </a:endParaRPr>
          </a:p>
          <a:p>
            <a:pPr algn="just">
              <a:tabLst>
                <a:tab pos="344488" algn="l"/>
              </a:tabLst>
            </a:pPr>
            <a:r>
              <a:rPr lang="en-US" dirty="0">
                <a:latin typeface="Times New Roman" panose="02020603050405020304" pitchFamily="18" charset="0"/>
                <a:cs typeface="Times New Roman" panose="02020603050405020304" pitchFamily="18" charset="0"/>
              </a:rPr>
              <a:t>IEEE 802.15.8-2018 standard defines a physical layer (PHY) and medium access control (MAC) sublayer for short-range optical wireless communications (OWC) in optically transparent media using light wavelengths from 10.000 nm to 190 nm. </a:t>
            </a:r>
          </a:p>
          <a:p>
            <a:pPr algn="just">
              <a:tabLst>
                <a:tab pos="344488" algn="l"/>
              </a:tabLst>
            </a:pPr>
            <a:endParaRPr lang="en-US" dirty="0">
              <a:latin typeface="Times New Roman" panose="02020603050405020304" pitchFamily="18" charset="0"/>
              <a:cs typeface="Times New Roman" panose="02020603050405020304" pitchFamily="18" charset="0"/>
            </a:endParaRPr>
          </a:p>
          <a:p>
            <a:pPr algn="just">
              <a:tabLst>
                <a:tab pos="344488" algn="l"/>
              </a:tabLst>
            </a:pPr>
            <a:r>
              <a:rPr lang="en-US" dirty="0">
                <a:latin typeface="Times New Roman" panose="02020603050405020304" pitchFamily="18" charset="0"/>
                <a:cs typeface="Times New Roman" panose="02020603050405020304" pitchFamily="18" charset="0"/>
              </a:rPr>
              <a:t>IEEE 802.15.7-2018 standard provides a global standard for short-range OWC.</a:t>
            </a:r>
          </a:p>
          <a:p>
            <a:pPr algn="just">
              <a:tabLst>
                <a:tab pos="344488" algn="l"/>
              </a:tabLst>
            </a:pPr>
            <a:endParaRPr lang="en-US" dirty="0">
              <a:latin typeface="Times New Roman" panose="02020603050405020304" pitchFamily="18" charset="0"/>
              <a:cs typeface="Times New Roman" panose="02020603050405020304" pitchFamily="18" charset="0"/>
            </a:endParaRPr>
          </a:p>
          <a:p>
            <a:pPr algn="just">
              <a:tabLst>
                <a:tab pos="344488" algn="l"/>
              </a:tabLst>
            </a:pPr>
            <a:r>
              <a:rPr lang="en-US" dirty="0">
                <a:latin typeface="Times New Roman" panose="02020603050405020304" pitchFamily="18" charset="0"/>
                <a:cs typeface="Times New Roman" panose="02020603050405020304" pitchFamily="18" charset="0"/>
              </a:rPr>
              <a:t>The standard provides the following:</a:t>
            </a:r>
          </a:p>
          <a:p>
            <a:pPr marL="801688" algn="just">
              <a:buFont typeface="Courier New" panose="02070309020205020404" pitchFamily="49" charset="0"/>
              <a:buChar char="o"/>
              <a:tabLst>
                <a:tab pos="344488" algn="l"/>
              </a:tabLst>
            </a:pPr>
            <a:r>
              <a:rPr lang="en-US" dirty="0">
                <a:latin typeface="Times New Roman" panose="02020603050405020304" pitchFamily="18" charset="0"/>
                <a:cs typeface="Times New Roman" panose="02020603050405020304" pitchFamily="18" charset="0"/>
              </a:rPr>
              <a:t>Access to several hundred terahertz of unlicensed spectrum.</a:t>
            </a:r>
          </a:p>
          <a:p>
            <a:pPr marL="801688" algn="just">
              <a:buFont typeface="Courier New" panose="02070309020205020404" pitchFamily="49" charset="0"/>
              <a:buChar char="o"/>
              <a:tabLst>
                <a:tab pos="344488" algn="l"/>
              </a:tabLst>
            </a:pPr>
            <a:endParaRPr lang="en-US" dirty="0">
              <a:latin typeface="Times New Roman" panose="02020603050405020304" pitchFamily="18" charset="0"/>
              <a:cs typeface="Times New Roman" panose="02020603050405020304" pitchFamily="18" charset="0"/>
            </a:endParaRPr>
          </a:p>
          <a:p>
            <a:pPr marL="801688" algn="just">
              <a:buFont typeface="Courier New" panose="02070309020205020404" pitchFamily="49" charset="0"/>
              <a:buChar char="o"/>
              <a:tabLst>
                <a:tab pos="344488" algn="l"/>
              </a:tabLst>
            </a:pPr>
            <a:r>
              <a:rPr lang="en-US" dirty="0">
                <a:latin typeface="Times New Roman" panose="02020603050405020304" pitchFamily="18" charset="0"/>
                <a:cs typeface="Times New Roman" panose="02020603050405020304" pitchFamily="18" charset="0"/>
              </a:rPr>
              <a:t>Immunity to electromagnetic interference and non-interference with radio frequency systems.</a:t>
            </a:r>
          </a:p>
          <a:p>
            <a:pPr marL="801688" algn="just">
              <a:buFont typeface="Courier New" panose="02070309020205020404" pitchFamily="49" charset="0"/>
              <a:buChar char="o"/>
              <a:tabLst>
                <a:tab pos="344488" algn="l"/>
              </a:tabLst>
            </a:pPr>
            <a:endParaRPr lang="en-US" dirty="0">
              <a:latin typeface="Times New Roman" panose="02020603050405020304" pitchFamily="18" charset="0"/>
              <a:cs typeface="Times New Roman" panose="02020603050405020304" pitchFamily="18" charset="0"/>
            </a:endParaRPr>
          </a:p>
          <a:p>
            <a:pPr marL="801688" algn="just">
              <a:buFont typeface="Courier New" panose="02070309020205020404" pitchFamily="49" charset="0"/>
              <a:buChar char="o"/>
              <a:tabLst>
                <a:tab pos="344488" algn="l"/>
              </a:tabLst>
            </a:pPr>
            <a:r>
              <a:rPr lang="en-US" dirty="0">
                <a:latin typeface="Times New Roman" panose="02020603050405020304" pitchFamily="18" charset="0"/>
                <a:cs typeface="Times New Roman" panose="02020603050405020304" pitchFamily="18" charset="0"/>
              </a:rPr>
              <a:t> For visible light systems, additional security by allowing the user to see the communication channel, Communication augmenting and complementing existing services (e.g., illumination, display, indication, decoration).</a:t>
            </a:r>
          </a:p>
          <a:p>
            <a:endParaRPr lang="en-US" dirty="0"/>
          </a:p>
        </p:txBody>
      </p:sp>
    </p:spTree>
    <p:extLst>
      <p:ext uri="{BB962C8B-B14F-4D97-AF65-F5344CB8AC3E}">
        <p14:creationId xmlns:p14="http://schemas.microsoft.com/office/powerpoint/2010/main" val="3994394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Purpose </a:t>
            </a:r>
            <a:r>
              <a:rPr lang="en-US" sz="4000" dirty="0">
                <a:latin typeface="Times New Roman" panose="02020603050405020304" pitchFamily="18" charset="0"/>
                <a:cs typeface="Times New Roman" panose="02020603050405020304" pitchFamily="18" charset="0"/>
              </a:rPr>
              <a:t>of IEEE 802.15.7a Task Group</a:t>
            </a:r>
          </a:p>
        </p:txBody>
      </p:sp>
      <p:sp>
        <p:nvSpPr>
          <p:cNvPr id="4" name="Content Placeholder 3"/>
          <p:cNvSpPr>
            <a:spLocks noGrp="1"/>
          </p:cNvSpPr>
          <p:nvPr>
            <p:ph idx="1"/>
          </p:nvPr>
        </p:nvSpPr>
        <p:spPr>
          <a:xfrm>
            <a:off x="457200" y="1600200"/>
            <a:ext cx="8229600" cy="4724400"/>
          </a:xfrm>
        </p:spPr>
        <p:txBody>
          <a:bodyPr>
            <a:normAutofit fontScale="55000" lnSpcReduction="20000"/>
          </a:bodyPr>
          <a:lstStyle/>
          <a:p>
            <a:pPr algn="just">
              <a:buFont typeface="Wingdings" panose="05000000000000000000" pitchFamily="2" charset="2"/>
              <a:buChar char="Ø"/>
              <a:tabLst>
                <a:tab pos="344488" algn="l"/>
              </a:tabLst>
            </a:pPr>
            <a:r>
              <a:rPr lang="en-US" b="1" dirty="0">
                <a:latin typeface="Times New Roman" panose="02020603050405020304" pitchFamily="18" charset="0"/>
                <a:cs typeface="Times New Roman" panose="02020603050405020304" pitchFamily="18" charset="0"/>
              </a:rPr>
              <a:t>Scope of task group</a:t>
            </a:r>
          </a:p>
          <a:p>
            <a:pPr algn="just">
              <a:buFont typeface="Wingdings" panose="05000000000000000000" pitchFamily="2" charset="2"/>
              <a:buChar char="Ø"/>
              <a:tabLst>
                <a:tab pos="344488" algn="l"/>
              </a:tabLst>
            </a:pPr>
            <a:endParaRPr lang="en-US" dirty="0">
              <a:latin typeface="Times New Roman" panose="02020603050405020304" pitchFamily="18" charset="0"/>
              <a:cs typeface="Times New Roman" panose="02020603050405020304" pitchFamily="18" charset="0"/>
            </a:endParaRPr>
          </a:p>
          <a:p>
            <a:pPr algn="just">
              <a:tabLst>
                <a:tab pos="344488" algn="l"/>
              </a:tabLst>
            </a:pPr>
            <a:r>
              <a:rPr lang="en-US" dirty="0">
                <a:latin typeface="Times New Roman" panose="02020603050405020304" pitchFamily="18" charset="0"/>
                <a:cs typeface="Times New Roman" panose="02020603050405020304" pitchFamily="18" charset="0"/>
              </a:rPr>
              <a:t>IEEE 802.15.7a Task Group amendment specifies a high-rate Optical Camera Communications (OCC) Physical Layer (PHY) using light wavelengths from </a:t>
            </a:r>
            <a:r>
              <a:rPr lang="en-US" dirty="0">
                <a:solidFill>
                  <a:srgbClr val="FF0000"/>
                </a:solidFill>
                <a:latin typeface="Times New Roman" panose="02020603050405020304" pitchFamily="18" charset="0"/>
                <a:cs typeface="Times New Roman" panose="02020603050405020304" pitchFamily="18" charset="0"/>
              </a:rPr>
              <a:t>10.000 nm to 190 nm</a:t>
            </a:r>
            <a:r>
              <a:rPr lang="en-US" dirty="0">
                <a:latin typeface="Times New Roman" panose="02020603050405020304" pitchFamily="18" charset="0"/>
                <a:cs typeface="Times New Roman" panose="02020603050405020304" pitchFamily="18" charset="0"/>
              </a:rPr>
              <a:t> in optically transparent media. </a:t>
            </a:r>
          </a:p>
          <a:p>
            <a:pPr algn="just">
              <a:tabLst>
                <a:tab pos="344488" algn="l"/>
              </a:tabLst>
            </a:pPr>
            <a:endParaRPr lang="en-US" dirty="0">
              <a:latin typeface="Times New Roman" panose="02020603050405020304" pitchFamily="18" charset="0"/>
              <a:cs typeface="Times New Roman" panose="02020603050405020304" pitchFamily="18" charset="0"/>
            </a:endParaRPr>
          </a:p>
          <a:p>
            <a:pPr algn="just">
              <a:tabLst>
                <a:tab pos="344488" algn="l"/>
              </a:tabLst>
            </a:pPr>
            <a:r>
              <a:rPr lang="en-US" dirty="0">
                <a:latin typeface="Times New Roman" panose="02020603050405020304" pitchFamily="18" charset="0"/>
                <a:cs typeface="Times New Roman" panose="02020603050405020304" pitchFamily="18" charset="0"/>
              </a:rPr>
              <a:t>It is capable of delivering data rates up to </a:t>
            </a:r>
            <a:r>
              <a:rPr lang="en-US" dirty="0">
                <a:solidFill>
                  <a:srgbClr val="FF0000"/>
                </a:solidFill>
                <a:latin typeface="Times New Roman" panose="02020603050405020304" pitchFamily="18" charset="0"/>
                <a:cs typeface="Times New Roman" panose="02020603050405020304" pitchFamily="18" charset="0"/>
              </a:rPr>
              <a:t>100 Mbit/s </a:t>
            </a:r>
            <a:r>
              <a:rPr lang="en-US" dirty="0">
                <a:latin typeface="Times New Roman" panose="02020603050405020304" pitchFamily="18" charset="0"/>
                <a:cs typeface="Times New Roman" panose="02020603050405020304" pitchFamily="18" charset="0"/>
              </a:rPr>
              <a:t>and is designed for point-to-point and point-to-multipoint communication. </a:t>
            </a:r>
          </a:p>
          <a:p>
            <a:pPr algn="just">
              <a:tabLst>
                <a:tab pos="344488" algn="l"/>
              </a:tabLst>
            </a:pPr>
            <a:endParaRPr lang="en-US" dirty="0">
              <a:latin typeface="Times New Roman" panose="02020603050405020304" pitchFamily="18" charset="0"/>
              <a:cs typeface="Times New Roman" panose="02020603050405020304" pitchFamily="18" charset="0"/>
            </a:endParaRPr>
          </a:p>
          <a:p>
            <a:pPr algn="just">
              <a:tabLst>
                <a:tab pos="344488" algn="l"/>
              </a:tabLst>
            </a:pPr>
            <a:r>
              <a:rPr lang="en-US" dirty="0">
                <a:latin typeface="Times New Roman" panose="02020603050405020304" pitchFamily="18" charset="0"/>
                <a:cs typeface="Times New Roman" panose="02020603050405020304" pitchFamily="18" charset="0"/>
              </a:rPr>
              <a:t>Maintaining connectivity during high mobility (</a:t>
            </a:r>
            <a:r>
              <a:rPr lang="en-US" dirty="0">
                <a:solidFill>
                  <a:srgbClr val="FF0000"/>
                </a:solidFill>
                <a:latin typeface="Times New Roman" panose="02020603050405020304" pitchFamily="18" charset="0"/>
                <a:cs typeface="Times New Roman" panose="02020603050405020304" pitchFamily="18" charset="0"/>
              </a:rPr>
              <a:t>speeds up to 350 km/h</a:t>
            </a:r>
            <a:r>
              <a:rPr lang="en-US" dirty="0">
                <a:latin typeface="Times New Roman" panose="02020603050405020304" pitchFamily="18" charset="0"/>
                <a:cs typeface="Times New Roman" panose="02020603050405020304" pitchFamily="18" charset="0"/>
              </a:rPr>
              <a:t>), </a:t>
            </a:r>
          </a:p>
          <a:p>
            <a:pPr algn="just">
              <a:tabLst>
                <a:tab pos="344488" algn="l"/>
              </a:tabLst>
            </a:pPr>
            <a:endParaRPr lang="en-US" dirty="0">
              <a:latin typeface="Times New Roman" panose="02020603050405020304" pitchFamily="18" charset="0"/>
              <a:cs typeface="Times New Roman" panose="02020603050405020304" pitchFamily="18" charset="0"/>
            </a:endParaRPr>
          </a:p>
          <a:p>
            <a:pPr algn="just">
              <a:tabLst>
                <a:tab pos="344488" algn="l"/>
              </a:tabLst>
            </a:pPr>
            <a:r>
              <a:rPr lang="en-US" dirty="0">
                <a:latin typeface="Times New Roman" panose="02020603050405020304" pitchFamily="18" charset="0"/>
                <a:cs typeface="Times New Roman" panose="02020603050405020304" pitchFamily="18" charset="0"/>
              </a:rPr>
              <a:t>Flicker mitigation.</a:t>
            </a:r>
          </a:p>
          <a:p>
            <a:pPr algn="just">
              <a:tabLst>
                <a:tab pos="344488" algn="l"/>
              </a:tabLst>
            </a:pPr>
            <a:endParaRPr lang="en-US" dirty="0">
              <a:latin typeface="Times New Roman" panose="02020603050405020304" pitchFamily="18" charset="0"/>
              <a:cs typeface="Times New Roman" panose="02020603050405020304" pitchFamily="18" charset="0"/>
            </a:endParaRPr>
          </a:p>
          <a:p>
            <a:pPr algn="just">
              <a:tabLst>
                <a:tab pos="344488" algn="l"/>
              </a:tabLst>
            </a:pPr>
            <a:r>
              <a:rPr lang="en-US" dirty="0">
                <a:latin typeface="Times New Roman" panose="02020603050405020304" pitchFamily="18" charset="0"/>
                <a:cs typeface="Times New Roman" panose="02020603050405020304" pitchFamily="18" charset="0"/>
              </a:rPr>
              <a:t>Radio Frequency (RF) co-existence, and a communication range of up to </a:t>
            </a:r>
            <a:r>
              <a:rPr lang="en-US" dirty="0">
                <a:solidFill>
                  <a:srgbClr val="FF0000"/>
                </a:solidFill>
                <a:latin typeface="Times New Roman" panose="02020603050405020304" pitchFamily="18" charset="0"/>
                <a:cs typeface="Times New Roman" panose="02020603050405020304" pitchFamily="18" charset="0"/>
              </a:rPr>
              <a:t>200 m</a:t>
            </a:r>
            <a:r>
              <a:rPr lang="en-US" dirty="0">
                <a:latin typeface="Times New Roman" panose="02020603050405020304" pitchFamily="18" charset="0"/>
                <a:cs typeface="Times New Roman" panose="02020603050405020304" pitchFamily="18" charset="0"/>
              </a:rPr>
              <a:t>. </a:t>
            </a:r>
          </a:p>
          <a:p>
            <a:pPr algn="just">
              <a:tabLst>
                <a:tab pos="344488" algn="l"/>
              </a:tabLst>
            </a:pPr>
            <a:endParaRPr lang="en-US" dirty="0">
              <a:latin typeface="Times New Roman" panose="02020603050405020304" pitchFamily="18" charset="0"/>
              <a:cs typeface="Times New Roman" panose="02020603050405020304" pitchFamily="18" charset="0"/>
            </a:endParaRPr>
          </a:p>
          <a:p>
            <a:pPr algn="just">
              <a:tabLst>
                <a:tab pos="344488" algn="l"/>
              </a:tabLst>
            </a:pPr>
            <a:r>
              <a:rPr lang="en-US" dirty="0">
                <a:latin typeface="Times New Roman" panose="02020603050405020304" pitchFamily="18" charset="0"/>
                <a:cs typeface="Times New Roman" panose="02020603050405020304" pitchFamily="18" charset="0"/>
              </a:rPr>
              <a:t>Multiple-Input-Multiple-Output (MIMO) is utilized to deal with high-levels of optical interference while maintaining high-rate data transmission. </a:t>
            </a:r>
          </a:p>
          <a:p>
            <a:endParaRPr lang="en-US" dirty="0"/>
          </a:p>
        </p:txBody>
      </p:sp>
    </p:spTree>
    <p:extLst>
      <p:ext uri="{BB962C8B-B14F-4D97-AF65-F5344CB8AC3E}">
        <p14:creationId xmlns:p14="http://schemas.microsoft.com/office/powerpoint/2010/main" val="2098883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Purpose of </a:t>
            </a:r>
            <a:r>
              <a:rPr lang="en-US" sz="4000" dirty="0">
                <a:latin typeface="Times New Roman" panose="02020603050405020304" pitchFamily="18" charset="0"/>
                <a:cs typeface="Times New Roman" panose="02020603050405020304" pitchFamily="18" charset="0"/>
              </a:rPr>
              <a:t>IEEE </a:t>
            </a:r>
            <a:r>
              <a:rPr lang="en-US" sz="4000" dirty="0" smtClean="0">
                <a:latin typeface="Times New Roman" panose="02020603050405020304" pitchFamily="18" charset="0"/>
                <a:cs typeface="Times New Roman" panose="02020603050405020304" pitchFamily="18" charset="0"/>
              </a:rPr>
              <a:t>802.15.7a Task Group</a:t>
            </a:r>
            <a:endParaRPr lang="en-US" sz="40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457200" y="1417638"/>
            <a:ext cx="8229600" cy="4906962"/>
          </a:xfrm>
        </p:spPr>
        <p:txBody>
          <a:bodyPr>
            <a:normAutofit fontScale="62500" lnSpcReduction="20000"/>
          </a:bodyPr>
          <a:lstStyle/>
          <a:p>
            <a:pPr algn="just">
              <a:buFont typeface="Wingdings" panose="05000000000000000000" pitchFamily="2" charset="2"/>
              <a:buChar char="Ø"/>
              <a:tabLst>
                <a:tab pos="344488" algn="l"/>
              </a:tabLst>
            </a:pPr>
            <a:r>
              <a:rPr lang="en-US" b="1" dirty="0">
                <a:latin typeface="Times New Roman" panose="02020603050405020304" pitchFamily="18" charset="0"/>
                <a:cs typeface="Times New Roman" panose="02020603050405020304" pitchFamily="18" charset="0"/>
              </a:rPr>
              <a:t>Purpose of task </a:t>
            </a:r>
            <a:r>
              <a:rPr lang="en-US" b="1" dirty="0" smtClean="0">
                <a:latin typeface="Times New Roman" panose="02020603050405020304" pitchFamily="18" charset="0"/>
                <a:cs typeface="Times New Roman" panose="02020603050405020304" pitchFamily="18" charset="0"/>
              </a:rPr>
              <a:t>group</a:t>
            </a:r>
          </a:p>
          <a:p>
            <a:pPr algn="just">
              <a:buFont typeface="Wingdings" panose="05000000000000000000" pitchFamily="2" charset="2"/>
              <a:buChar char="Ø"/>
              <a:tabLst>
                <a:tab pos="344488" algn="l"/>
              </a:tabLst>
            </a:pPr>
            <a:endParaRPr lang="en-US" dirty="0">
              <a:latin typeface="Times New Roman" panose="02020603050405020304" pitchFamily="18" charset="0"/>
              <a:cs typeface="Times New Roman" panose="02020603050405020304" pitchFamily="18" charset="0"/>
            </a:endParaRPr>
          </a:p>
          <a:p>
            <a:pPr algn="just">
              <a:tabLst>
                <a:tab pos="344488" algn="l"/>
              </a:tabLst>
            </a:pPr>
            <a:r>
              <a:rPr lang="en-US" dirty="0">
                <a:latin typeface="Times New Roman" panose="02020603050405020304" pitchFamily="18" charset="0"/>
                <a:cs typeface="Times New Roman" panose="02020603050405020304" pitchFamily="18" charset="0"/>
              </a:rPr>
              <a:t>IEEE 802.15.7a </a:t>
            </a:r>
            <a:r>
              <a:rPr lang="en-US" dirty="0" smtClean="0">
                <a:latin typeface="Times New Roman" panose="02020603050405020304" pitchFamily="18" charset="0"/>
                <a:cs typeface="Times New Roman" panose="02020603050405020304" pitchFamily="18" charset="0"/>
              </a:rPr>
              <a:t>Task Group standard </a:t>
            </a:r>
            <a:r>
              <a:rPr lang="en-US" dirty="0">
                <a:latin typeface="Times New Roman" panose="02020603050405020304" pitchFamily="18" charset="0"/>
                <a:cs typeface="Times New Roman" panose="02020603050405020304" pitchFamily="18" charset="0"/>
              </a:rPr>
              <a:t>provides:</a:t>
            </a:r>
          </a:p>
          <a:p>
            <a:pPr algn="just">
              <a:tabLst>
                <a:tab pos="344488" algn="l"/>
              </a:tabLst>
            </a:pPr>
            <a:endParaRPr lang="en-US" dirty="0">
              <a:latin typeface="Times New Roman" panose="02020603050405020304" pitchFamily="18" charset="0"/>
              <a:cs typeface="Times New Roman" panose="02020603050405020304" pitchFamily="18" charset="0"/>
            </a:endParaRPr>
          </a:p>
          <a:p>
            <a:pPr marL="801688" algn="just">
              <a:buFont typeface="Courier New" panose="02070309020205020404" pitchFamily="49" charset="0"/>
              <a:buChar char="o"/>
              <a:tabLst>
                <a:tab pos="914400" algn="l"/>
              </a:tabLst>
            </a:pPr>
            <a:r>
              <a:rPr lang="en-US" dirty="0">
                <a:latin typeface="Times New Roman" panose="02020603050405020304" pitchFamily="18" charset="0"/>
                <a:cs typeface="Times New Roman" panose="02020603050405020304" pitchFamily="18" charset="0"/>
              </a:rPr>
              <a:t>Access to unlicensed spectrum.</a:t>
            </a:r>
          </a:p>
          <a:p>
            <a:pPr marL="801688" algn="just">
              <a:buFont typeface="Courier New" panose="02070309020205020404" pitchFamily="49" charset="0"/>
              <a:buChar char="o"/>
              <a:tabLst>
                <a:tab pos="914400" algn="l"/>
              </a:tabLst>
            </a:pPr>
            <a:endParaRPr lang="en-US" dirty="0">
              <a:latin typeface="Times New Roman" panose="02020603050405020304" pitchFamily="18" charset="0"/>
              <a:cs typeface="Times New Roman" panose="02020603050405020304" pitchFamily="18" charset="0"/>
            </a:endParaRPr>
          </a:p>
          <a:p>
            <a:pPr marL="801688" algn="just">
              <a:buFont typeface="Courier New" panose="02070309020205020404" pitchFamily="49" charset="0"/>
              <a:buChar char="o"/>
              <a:tabLst>
                <a:tab pos="914400" algn="l"/>
              </a:tabLst>
            </a:pPr>
            <a:r>
              <a:rPr lang="en-US" dirty="0">
                <a:latin typeface="Times New Roman" panose="02020603050405020304" pitchFamily="18" charset="0"/>
                <a:cs typeface="Times New Roman" panose="02020603050405020304" pitchFamily="18" charset="0"/>
              </a:rPr>
              <a:t>Inherent communication security due to inability to penetrate through optically opaque walls.</a:t>
            </a:r>
          </a:p>
          <a:p>
            <a:pPr marL="801688" algn="just">
              <a:buFont typeface="Courier New" panose="02070309020205020404" pitchFamily="49" charset="0"/>
              <a:buChar char="o"/>
              <a:tabLst>
                <a:tab pos="914400" algn="l"/>
              </a:tabLst>
            </a:pPr>
            <a:endParaRPr lang="en-US" dirty="0">
              <a:latin typeface="Times New Roman" panose="02020603050405020304" pitchFamily="18" charset="0"/>
              <a:cs typeface="Times New Roman" panose="02020603050405020304" pitchFamily="18" charset="0"/>
            </a:endParaRPr>
          </a:p>
          <a:p>
            <a:pPr marL="801688" algn="just">
              <a:buFont typeface="Courier New" panose="02070309020205020404" pitchFamily="49" charset="0"/>
              <a:buChar char="o"/>
              <a:tabLst>
                <a:tab pos="914400" algn="l"/>
              </a:tabLst>
            </a:pPr>
            <a:r>
              <a:rPr lang="en-US" dirty="0">
                <a:latin typeface="Times New Roman" panose="02020603050405020304" pitchFamily="18" charset="0"/>
                <a:cs typeface="Times New Roman" panose="02020603050405020304" pitchFamily="18" charset="0"/>
              </a:rPr>
              <a:t>Data delivery without using RF spectrum.</a:t>
            </a:r>
          </a:p>
          <a:p>
            <a:pPr marL="801688" algn="just">
              <a:buFont typeface="Courier New" panose="02070309020205020404" pitchFamily="49" charset="0"/>
              <a:buChar char="o"/>
              <a:tabLst>
                <a:tab pos="914400" algn="l"/>
              </a:tabLst>
            </a:pPr>
            <a:endParaRPr lang="en-US" dirty="0">
              <a:latin typeface="Times New Roman" panose="02020603050405020304" pitchFamily="18" charset="0"/>
              <a:cs typeface="Times New Roman" panose="02020603050405020304" pitchFamily="18" charset="0"/>
            </a:endParaRPr>
          </a:p>
          <a:p>
            <a:pPr marL="801688" algn="just">
              <a:buFont typeface="Courier New" panose="02070309020205020404" pitchFamily="49" charset="0"/>
              <a:buChar char="o"/>
              <a:tabLst>
                <a:tab pos="914400" algn="l"/>
              </a:tabLst>
            </a:pPr>
            <a:r>
              <a:rPr lang="en-US" dirty="0">
                <a:latin typeface="Times New Roman" panose="02020603050405020304" pitchFamily="18" charset="0"/>
                <a:cs typeface="Times New Roman" panose="02020603050405020304" pitchFamily="18" charset="0"/>
              </a:rPr>
              <a:t>Apply MIMO and Artificial intelligence (AI)-based PHY and MAC layers.</a:t>
            </a:r>
          </a:p>
          <a:p>
            <a:pPr marL="801688" algn="just">
              <a:buFont typeface="Courier New" panose="02070309020205020404" pitchFamily="49" charset="0"/>
              <a:buChar char="o"/>
              <a:tabLst>
                <a:tab pos="914400" algn="l"/>
              </a:tabLst>
            </a:pPr>
            <a:endParaRPr lang="en-US" dirty="0">
              <a:latin typeface="Times New Roman" panose="02020603050405020304" pitchFamily="18" charset="0"/>
              <a:cs typeface="Times New Roman" panose="02020603050405020304" pitchFamily="18" charset="0"/>
            </a:endParaRPr>
          </a:p>
          <a:p>
            <a:pPr marL="801688" algn="just">
              <a:buFont typeface="Courier New" panose="02070309020205020404" pitchFamily="49" charset="0"/>
              <a:buChar char="o"/>
              <a:tabLst>
                <a:tab pos="914400" algn="l"/>
              </a:tabLst>
            </a:pPr>
            <a:r>
              <a:rPr lang="en-US" dirty="0">
                <a:latin typeface="Times New Roman" panose="02020603050405020304" pitchFamily="18" charset="0"/>
                <a:cs typeface="Times New Roman" panose="02020603050405020304" pitchFamily="18" charset="0"/>
              </a:rPr>
              <a:t>Communication augmenting and complementing existing services (such as illumination, indication, localization, etc.)</a:t>
            </a:r>
          </a:p>
        </p:txBody>
      </p:sp>
    </p:spTree>
    <p:extLst>
      <p:ext uri="{BB962C8B-B14F-4D97-AF65-F5344CB8AC3E}">
        <p14:creationId xmlns:p14="http://schemas.microsoft.com/office/powerpoint/2010/main" val="3207365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17259</TotalTime>
  <Words>695</Words>
  <Application>Microsoft Office PowerPoint</Application>
  <PresentationFormat>On-screen Show (4:3)</PresentationFormat>
  <Paragraphs>77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맑은 고딕</vt:lpstr>
      <vt:lpstr>Arial</vt:lpstr>
      <vt:lpstr>Calibri</vt:lpstr>
      <vt:lpstr>Courier New</vt:lpstr>
      <vt:lpstr>Times New Roman</vt:lpstr>
      <vt:lpstr>Wingdings</vt:lpstr>
      <vt:lpstr>Office Theme</vt:lpstr>
      <vt:lpstr>PowerPoint Presentation</vt:lpstr>
      <vt:lpstr>Introduction</vt:lpstr>
      <vt:lpstr>Classification of OCC Technologies</vt:lpstr>
      <vt:lpstr>Classification of OCC Technologies</vt:lpstr>
      <vt:lpstr>Classification of OCC Technologies</vt:lpstr>
      <vt:lpstr>Classification of OCC Technologies</vt:lpstr>
      <vt:lpstr>Overview IEEE 802.15.7-2018</vt:lpstr>
      <vt:lpstr>Purpose of IEEE 802.15.7a Task Group</vt:lpstr>
      <vt:lpstr>Purpose of IEEE 802.15.7a Task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HUY</cp:lastModifiedBy>
  <cp:revision>661</cp:revision>
  <cp:lastPrinted>2017-05-07T15:48:38Z</cp:lastPrinted>
  <dcterms:created xsi:type="dcterms:W3CDTF">2010-05-15T17:50:32Z</dcterms:created>
  <dcterms:modified xsi:type="dcterms:W3CDTF">2020-09-16T09:48:57Z</dcterms:modified>
</cp:coreProperties>
</file>