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59" r:id="rId2"/>
    <p:sldId id="354" r:id="rId3"/>
    <p:sldId id="355" r:id="rId4"/>
    <p:sldId id="356" r:id="rId5"/>
    <p:sldId id="357" r:id="rId6"/>
    <p:sldId id="358" r:id="rId7"/>
    <p:sldId id="271" r:id="rId8"/>
    <p:sldId id="272" r:id="rId9"/>
    <p:sldId id="264" r:id="rId10"/>
    <p:sldId id="315" r:id="rId11"/>
    <p:sldId id="375" r:id="rId12"/>
    <p:sldId id="373" r:id="rId13"/>
    <p:sldId id="374" r:id="rId14"/>
    <p:sldId id="342" r:id="rId15"/>
    <p:sldId id="365"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354"/>
            <p14:sldId id="355"/>
            <p14:sldId id="356"/>
            <p14:sldId id="357"/>
            <p14:sldId id="358"/>
            <p14:sldId id="271"/>
            <p14:sldId id="272"/>
            <p14:sldId id="264"/>
          </p14:sldIdLst>
        </p14:section>
        <p14:section name="Maintenance Slides" id="{D507A924-5AC0-334B-9748-422B382A8527}">
          <p14:sldIdLst>
            <p14:sldId id="315"/>
            <p14:sldId id="375"/>
            <p14:sldId id="373"/>
            <p14:sldId id="374"/>
          </p14:sldIdLst>
        </p14:section>
        <p14:section name="IETF Slides" id="{6F917E0C-88C3-844C-A2A8-1D0DD9F462AB}">
          <p14:sldIdLst/>
        </p14:section>
        <p14:section name="Joint Meeting Slides" id="{4042D080-B958-EA4D-BDAC-4A8AEEE50AF8}">
          <p14:sldIdLst/>
        </p14:section>
        <p14:section name="WNG Slide" id="{606CC85E-C483-8140-831E-DEBCD83DA7FF}">
          <p14:sldIdLst/>
        </p14:section>
        <p14:section name="Closing Slide" id="{17524BA6-C3AC-EE4D-BA9D-E46A8CDB0646}">
          <p14:sldIdLst>
            <p14:sldId id="342"/>
            <p14:sldId id="36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7117" autoAdjust="0"/>
    <p:restoredTop sz="95714" autoAdjust="0"/>
  </p:normalViewPr>
  <p:slideViewPr>
    <p:cSldViewPr>
      <p:cViewPr>
        <p:scale>
          <a:sx n="100" d="100"/>
          <a:sy n="100" d="100"/>
        </p:scale>
        <p:origin x="2648" y="42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6045811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851050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22D95508-F5C3-4946-AE61-4A904CF7919A}"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2B0DD6D2-FA48-F34D-80FC-80C3F1969D20}"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September 20</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5032638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295143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617828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&lt;Sept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&lt;Sept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&lt;Sept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&lt;Sept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&lt;Sept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&lt;Sept 2020&gt;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&lt;Sept 2020&gt;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&lt;Sept 2020&gt;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&lt;Sept 2020&gt;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43877" y="336550"/>
            <a:ext cx="50355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&lt;Sept 2020&gt;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&lt;Sept 2020&gt;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2286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&lt;Sept 2020&gt;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228600"/>
            <a:ext cx="3962400" cy="215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15-20-0243-02-0mag</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Mike_Spring_Article_on_Stds_Process.pdf"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SC Report for Virtual 2020 Interim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16 Sept 2020</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SC Report for Sept 2020 Session.</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Report for the Sept 2020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 2020&gt;</a:t>
            </a:r>
            <a:endParaRPr lang="en-US"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 2020&gt;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458788" y="63500"/>
            <a:ext cx="7772400" cy="762000"/>
          </a:xfrm>
        </p:spPr>
        <p:txBody>
          <a:bodyPr/>
          <a:lstStyle/>
          <a:p>
            <a:r>
              <a:rPr lang="en-US" b="1" dirty="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58788" y="2362200"/>
            <a:ext cx="8610600" cy="333284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600" b="1" dirty="0"/>
              <a:t>Discuss/define a new acronym for WG TAG</a:t>
            </a:r>
          </a:p>
          <a:p>
            <a:pPr marL="914400" lvl="1" indent="-457200" eaLnBrk="0" fontAlgn="b" hangingPunct="0">
              <a:buClr>
                <a:srgbClr val="FF0000"/>
              </a:buClr>
              <a:buFont typeface="Wingdings" charset="0"/>
              <a:buChar char="q"/>
            </a:pPr>
            <a:r>
              <a:rPr lang="en-US" sz="2400" dirty="0"/>
              <a:t>Complaint from 802 EC that the acronym “TAG (technical advisory group)” is used by the EC to denote a group that addresses cross-WG issues; and does not develop standards.  EC requests that 802.15 WG change its use of this acronym.</a:t>
            </a:r>
          </a:p>
          <a:p>
            <a:pPr marL="914400" lvl="1" indent="-457200" eaLnBrk="0" fontAlgn="b" hangingPunct="0">
              <a:buClr>
                <a:srgbClr val="FF0000"/>
              </a:buClr>
              <a:buFont typeface="Wingdings" charset="0"/>
              <a:buChar char="q"/>
            </a:pPr>
            <a:r>
              <a:rPr lang="en-US" sz="2400" dirty="0"/>
              <a:t>The </a:t>
            </a:r>
            <a:r>
              <a:rPr lang="en-US" sz="2400" dirty="0" err="1"/>
              <a:t>TerraHz</a:t>
            </a:r>
            <a:r>
              <a:rPr lang="en-US" sz="2400" dirty="0"/>
              <a:t> group is currently the only 802.15 TAG but IETF could be another use case</a:t>
            </a:r>
          </a:p>
          <a:p>
            <a:pPr marL="914400" lvl="1" indent="-457200" eaLnBrk="0" fontAlgn="b" hangingPunct="0">
              <a:buClr>
                <a:srgbClr val="FF0000"/>
              </a:buClr>
              <a:buFont typeface="Wingdings" charset="0"/>
              <a:buChar char="q"/>
            </a:pPr>
            <a:r>
              <a:rPr lang="en-US" sz="2400" dirty="0"/>
              <a:t>Do we want to label them ”Standing Committees”?</a:t>
            </a:r>
          </a:p>
          <a:p>
            <a:pPr marL="914400" lvl="1" indent="-457200" eaLnBrk="0" fontAlgn="b" hangingPunct="0">
              <a:buClr>
                <a:srgbClr val="FF0000"/>
              </a:buClr>
              <a:buFont typeface="Wingdings" charset="0"/>
              <a:buChar char="q"/>
            </a:pPr>
            <a:r>
              <a:rPr lang="en-US" sz="2400" dirty="0"/>
              <a:t>Do we want to label them Technical Research Groups?</a:t>
            </a:r>
          </a:p>
          <a:p>
            <a:pPr marL="914400" lvl="1" indent="-457200" eaLnBrk="0" fontAlgn="b" hangingPunct="0">
              <a:buClr>
                <a:srgbClr val="FF0000"/>
              </a:buClr>
              <a:buFont typeface="Wingdings" charset="0"/>
              <a:buChar char="q"/>
            </a:pPr>
            <a:r>
              <a:rPr lang="en-US" sz="2400" dirty="0"/>
              <a:t>?????.... Let’s do it today, so I can get it into the Operations Manual before the November Virtual Plenary</a:t>
            </a:r>
          </a:p>
          <a:p>
            <a:pPr marL="914400" lvl="1" indent="-457200" eaLnBrk="0" fontAlgn="b" hangingPunct="0">
              <a:buClr>
                <a:srgbClr val="FF0000"/>
              </a:buClr>
              <a:buFont typeface="Wingdings" charset="0"/>
              <a:buChar char="q"/>
            </a:pPr>
            <a:r>
              <a:rPr lang="en-US" sz="2400" dirty="0"/>
              <a:t>ATG, TAAG, </a:t>
            </a:r>
            <a:r>
              <a:rPr lang="en-US" sz="2400" dirty="0" err="1"/>
              <a:t>TechConsultGroup</a:t>
            </a:r>
            <a:r>
              <a:rPr lang="en-US" sz="2400" dirty="0"/>
              <a:t>, advisory </a:t>
            </a:r>
            <a:r>
              <a:rPr lang="en-US" sz="2400" dirty="0" err="1"/>
              <a:t>coetus</a:t>
            </a:r>
            <a:r>
              <a:rPr lang="en-US" sz="2400" dirty="0"/>
              <a:t> technical (ACT)</a:t>
            </a:r>
          </a:p>
        </p:txBody>
      </p:sp>
    </p:spTree>
    <p:extLst>
      <p:ext uri="{BB962C8B-B14F-4D97-AF65-F5344CB8AC3E}">
        <p14:creationId xmlns:p14="http://schemas.microsoft.com/office/powerpoint/2010/main" val="109870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 2020&gt;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458788" y="63500"/>
            <a:ext cx="7772400" cy="762000"/>
          </a:xfrm>
        </p:spPr>
        <p:txBody>
          <a:bodyPr/>
          <a:lstStyle/>
          <a:p>
            <a:r>
              <a:rPr lang="en-US" b="1" dirty="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37017" y="990600"/>
            <a:ext cx="8610600" cy="333284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a:t>Discussion on any changes to the Operations Manual?</a:t>
            </a:r>
            <a:br>
              <a:rPr lang="en-US" sz="2400" b="1" dirty="0"/>
            </a:br>
            <a:r>
              <a:rPr lang="en-US" sz="2400" b="1" dirty="0"/>
              <a:t>(15-10-0235-25</a:t>
            </a:r>
            <a:r>
              <a:rPr lang="en-US" sz="2400" dirty="0"/>
              <a:t>)</a:t>
            </a:r>
          </a:p>
          <a:p>
            <a:pPr marL="914400" lvl="1" indent="-457200" eaLnBrk="0" fontAlgn="b" hangingPunct="0">
              <a:buClr>
                <a:srgbClr val="FF0000"/>
              </a:buClr>
              <a:buFont typeface="Wingdings" charset="0"/>
              <a:buChar char="q"/>
            </a:pPr>
            <a:r>
              <a:rPr lang="en-US" sz="2400" dirty="0"/>
              <a:t>Discussion on rules and procedures contrary to virtual meetings</a:t>
            </a:r>
          </a:p>
          <a:p>
            <a:pPr marL="914400" lvl="1" indent="-457200" eaLnBrk="0" fontAlgn="b" hangingPunct="0">
              <a:buClr>
                <a:srgbClr val="FF0000"/>
              </a:buClr>
              <a:buFont typeface="Wingdings" charset="0"/>
              <a:buChar char="q"/>
            </a:pPr>
            <a:r>
              <a:rPr lang="en-US" sz="2400" dirty="0"/>
              <a:t>Simple changes that will make 802.15 virtual meetings easier and more functional without waiting for IEEE AudCom and IEEE 802 EC to come to agreement</a:t>
            </a:r>
          </a:p>
          <a:p>
            <a:pPr marL="914400" lvl="1" indent="-457200" eaLnBrk="0" fontAlgn="b" hangingPunct="0">
              <a:buClr>
                <a:srgbClr val="FF0000"/>
              </a:buClr>
              <a:buFont typeface="Wingdings" charset="0"/>
              <a:buChar char="q"/>
            </a:pPr>
            <a:r>
              <a:rPr lang="en-US" sz="2400" dirty="0"/>
              <a:t>Discussion on issues that hinder effective use of our time</a:t>
            </a:r>
          </a:p>
        </p:txBody>
      </p:sp>
    </p:spTree>
    <p:extLst>
      <p:ext uri="{BB962C8B-B14F-4D97-AF65-F5344CB8AC3E}">
        <p14:creationId xmlns:p14="http://schemas.microsoft.com/office/powerpoint/2010/main" val="8613099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 2020&gt;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33400" y="228600"/>
            <a:ext cx="7772400" cy="762000"/>
          </a:xfrm>
        </p:spPr>
        <p:txBody>
          <a:bodyPr/>
          <a:lstStyle/>
          <a:p>
            <a:r>
              <a:rPr lang="en-US" b="1" dirty="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13506" y="838200"/>
            <a:ext cx="9030494" cy="5637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dirty="0"/>
              <a:t>Operations Manual issues due to virtual meetings</a:t>
            </a:r>
          </a:p>
          <a:p>
            <a:pPr marL="914400" lvl="1" indent="-457200" eaLnBrk="0" fontAlgn="b" hangingPunct="0">
              <a:buClr>
                <a:srgbClr val="FF0000"/>
              </a:buClr>
              <a:buFont typeface="Wingdings" charset="0"/>
              <a:buChar char="q"/>
            </a:pPr>
            <a:r>
              <a:rPr lang="en-US" sz="2400" dirty="0"/>
              <a:t>Taking votes during a meeting/call  </a:t>
            </a:r>
          </a:p>
          <a:p>
            <a:pPr marL="1371600" lvl="2" indent="-457200" eaLnBrk="0" fontAlgn="b" hangingPunct="0">
              <a:buClr>
                <a:srgbClr val="FF0000"/>
              </a:buClr>
              <a:buFont typeface="Wingdings" charset="0"/>
              <a:buChar char="q"/>
            </a:pPr>
            <a:r>
              <a:rPr lang="en-US" sz="2400" dirty="0"/>
              <a:t>DirectVoteLive (DVL) requires motions to be collected before the closing meeting to allow the motions to be voted upon.</a:t>
            </a:r>
          </a:p>
          <a:p>
            <a:pPr marL="914400" lvl="1" indent="-457200" eaLnBrk="0" fontAlgn="b" hangingPunct="0">
              <a:buClr>
                <a:srgbClr val="FF0000"/>
              </a:buClr>
              <a:buFont typeface="Wingdings" charset="0"/>
              <a:buChar char="q"/>
            </a:pPr>
            <a:r>
              <a:rPr lang="en-US" sz="2400" dirty="0"/>
              <a:t>What qualifies as sufficient attendance to merit credit for an virtual interim session? </a:t>
            </a:r>
          </a:p>
          <a:p>
            <a:pPr marL="1371600" lvl="2" indent="-457200" eaLnBrk="0" fontAlgn="b" hangingPunct="0">
              <a:buClr>
                <a:srgbClr val="FF0000"/>
              </a:buClr>
              <a:buFont typeface="Wingdings" charset="0"/>
              <a:buChar char="q"/>
            </a:pPr>
            <a:r>
              <a:rPr lang="en-US" sz="2400" dirty="0"/>
              <a:t>Attending at least one meeting per session day with total attended days equal to or exceeding at least 75% of session days (e.g. 3 attended days out of 4 session days)</a:t>
            </a:r>
          </a:p>
          <a:p>
            <a:pPr marL="914400" lvl="1" indent="-457200" eaLnBrk="0" fontAlgn="b" hangingPunct="0">
              <a:buClr>
                <a:srgbClr val="FF0000"/>
              </a:buClr>
              <a:buFont typeface="Wingdings" charset="0"/>
              <a:buChar char="q"/>
            </a:pPr>
            <a:r>
              <a:rPr lang="en-US" sz="2400" dirty="0"/>
              <a:t>Officer election via electronic ballot</a:t>
            </a:r>
          </a:p>
          <a:p>
            <a:pPr marL="1371600" lvl="2" indent="-457200" eaLnBrk="0" fontAlgn="b" hangingPunct="0">
              <a:buClr>
                <a:srgbClr val="FF0000"/>
              </a:buClr>
              <a:buFont typeface="Wingdings" charset="0"/>
              <a:buChar char="q"/>
            </a:pPr>
            <a:r>
              <a:rPr lang="en-US" sz="2400" dirty="0"/>
              <a:t>Add electronic ballot option to OM (anonymously?)</a:t>
            </a:r>
          </a:p>
          <a:p>
            <a:pPr marL="914400" lvl="1" indent="-457200" eaLnBrk="0" fontAlgn="b" hangingPunct="0">
              <a:buClr>
                <a:srgbClr val="FF0000"/>
              </a:buClr>
              <a:buFont typeface="Wingdings" charset="0"/>
              <a:buChar char="q"/>
            </a:pPr>
            <a:r>
              <a:rPr lang="en-US" sz="2400" dirty="0"/>
              <a:t>Could we put multiple motions on a single electronic ballot?</a:t>
            </a:r>
          </a:p>
          <a:p>
            <a:pPr marL="1371600" lvl="2" indent="-457200" eaLnBrk="0" fontAlgn="b" hangingPunct="0">
              <a:buClr>
                <a:srgbClr val="FF0000"/>
              </a:buClr>
              <a:buFont typeface="Wingdings" charset="0"/>
              <a:buChar char="q"/>
            </a:pPr>
            <a:r>
              <a:rPr lang="en-US" sz="2400" dirty="0"/>
              <a:t>Use an electronic ballot for all session motions</a:t>
            </a:r>
          </a:p>
          <a:p>
            <a:pPr marL="1371600" lvl="2" indent="-457200" eaLnBrk="0" fontAlgn="b" hangingPunct="0">
              <a:buClr>
                <a:srgbClr val="FF0000"/>
              </a:buClr>
              <a:buFont typeface="Wingdings" charset="0"/>
              <a:buChar char="q"/>
            </a:pPr>
            <a:r>
              <a:rPr lang="en-US" sz="2400" dirty="0"/>
              <a:t>Is there a minimum period for such a ballot?</a:t>
            </a:r>
          </a:p>
        </p:txBody>
      </p:sp>
    </p:spTree>
    <p:extLst>
      <p:ext uri="{BB962C8B-B14F-4D97-AF65-F5344CB8AC3E}">
        <p14:creationId xmlns:p14="http://schemas.microsoft.com/office/powerpoint/2010/main" val="3557677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 2020&gt;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228600"/>
            <a:ext cx="7772400" cy="762000"/>
          </a:xfrm>
        </p:spPr>
        <p:txBody>
          <a:bodyPr/>
          <a:lstStyle/>
          <a:p>
            <a:r>
              <a:rPr lang="en-US" b="1" dirty="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143000"/>
            <a:ext cx="8991600" cy="3186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a:t>Previous discussion on issues with current process of Letter Ballots</a:t>
            </a:r>
            <a:endParaRPr lang="en-US" sz="2400" dirty="0"/>
          </a:p>
          <a:p>
            <a:pPr marL="914400" lvl="1" indent="-457200" eaLnBrk="0" fontAlgn="b" hangingPunct="0">
              <a:buClr>
                <a:srgbClr val="FF0000"/>
              </a:buClr>
              <a:buFont typeface="Wingdings" charset="0"/>
              <a:buChar char="q"/>
            </a:pPr>
            <a:r>
              <a:rPr lang="en-US" sz="2400" dirty="0"/>
              <a:t>Possible mitigations to voter ballot response/abstain issues:</a:t>
            </a:r>
          </a:p>
          <a:p>
            <a:pPr marL="1371600" lvl="2" indent="-457200" eaLnBrk="0" fontAlgn="b" hangingPunct="0">
              <a:buClr>
                <a:srgbClr val="FF0000"/>
              </a:buClr>
              <a:buFont typeface="Wingdings" charset="0"/>
              <a:buChar char="q"/>
            </a:pPr>
            <a:r>
              <a:rPr lang="en-US" sz="2400" dirty="0"/>
              <a:t>Change OM to require TG chair to present at WNG before vote to go to LB:</a:t>
            </a:r>
          </a:p>
          <a:p>
            <a:pPr marL="1828800" lvl="3" indent="-457200" eaLnBrk="0" fontAlgn="b" hangingPunct="0">
              <a:buClr>
                <a:srgbClr val="FF0000"/>
              </a:buClr>
              <a:buFont typeface="Wingdings" charset="0"/>
              <a:buChar char="q"/>
            </a:pPr>
            <a:r>
              <a:rPr lang="en-US" sz="2000" dirty="0"/>
              <a:t>Overview of draft</a:t>
            </a:r>
          </a:p>
          <a:p>
            <a:pPr marL="1828800" lvl="3" indent="-457200" eaLnBrk="0" fontAlgn="b" hangingPunct="0">
              <a:buClr>
                <a:srgbClr val="FF0000"/>
              </a:buClr>
              <a:buFont typeface="Wingdings" charset="0"/>
              <a:buChar char="q"/>
            </a:pPr>
            <a:r>
              <a:rPr lang="en-US" sz="2000" dirty="0"/>
              <a:t>Segment draft into shorter sections and request volunteers to review specific sections</a:t>
            </a:r>
          </a:p>
          <a:p>
            <a:pPr marL="1828800" lvl="3" indent="-457200" eaLnBrk="0" fontAlgn="b" hangingPunct="0">
              <a:buClr>
                <a:srgbClr val="FF0000"/>
              </a:buClr>
              <a:buFont typeface="Wingdings" charset="0"/>
              <a:buChar char="q"/>
            </a:pPr>
            <a:r>
              <a:rPr lang="en-US" sz="2000" dirty="0"/>
              <a:t>During letter ballot voting members could contact volunteer reviewers for draft comments</a:t>
            </a:r>
          </a:p>
        </p:txBody>
      </p:sp>
    </p:spTree>
    <p:extLst>
      <p:ext uri="{BB962C8B-B14F-4D97-AF65-F5344CB8AC3E}">
        <p14:creationId xmlns:p14="http://schemas.microsoft.com/office/powerpoint/2010/main" val="27678755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&lt;Sept 2020&gt;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457200" y="381000"/>
            <a:ext cx="7772400" cy="762000"/>
          </a:xfrm>
        </p:spPr>
        <p:txBody>
          <a:bodyPr/>
          <a:lstStyle/>
          <a:p>
            <a:r>
              <a:rPr lang="en-US" b="1" dirty="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24873" y="1143000"/>
            <a:ext cx="8693727" cy="47863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a:t>Maintenance</a:t>
            </a:r>
          </a:p>
          <a:p>
            <a:pPr marL="800100" lvl="1" indent="-342900">
              <a:buClr>
                <a:srgbClr val="FF0000"/>
              </a:buClr>
              <a:buFont typeface="Wingdings" charset="2"/>
              <a:buChar char="q"/>
            </a:pPr>
            <a:r>
              <a:rPr lang="en-US" sz="1800" b="1" dirty="0"/>
              <a:t>Eliminate 802.15’s use of TAG as per EC request</a:t>
            </a:r>
          </a:p>
          <a:p>
            <a:pPr marL="1257300" lvl="2" indent="-342900">
              <a:buClr>
                <a:srgbClr val="FF0000"/>
              </a:buClr>
              <a:buFont typeface="Wingdings" charset="2"/>
              <a:buChar char="q"/>
            </a:pPr>
            <a:r>
              <a:rPr lang="en-US" sz="1800" b="1" dirty="0"/>
              <a:t>Consensus was to eliminate TAG from 802.15 OM and use SC instead</a:t>
            </a:r>
          </a:p>
          <a:p>
            <a:pPr marL="800100" lvl="1" indent="-342900">
              <a:buClr>
                <a:srgbClr val="FF0000"/>
              </a:buClr>
              <a:buFont typeface="Wingdings" charset="2"/>
              <a:buChar char="q"/>
            </a:pPr>
            <a:r>
              <a:rPr lang="en-US" sz="1800" b="1" dirty="0"/>
              <a:t>Changes with Operations Manual: </a:t>
            </a:r>
          </a:p>
          <a:p>
            <a:pPr marL="1257300" lvl="2" indent="-342900">
              <a:buClr>
                <a:srgbClr val="FF0000"/>
              </a:buClr>
              <a:buFont typeface="Wingdings" charset="2"/>
              <a:buChar char="q"/>
            </a:pPr>
            <a:r>
              <a:rPr lang="en-US" sz="1800" b="1" dirty="0"/>
              <a:t>Agreed to change THZ TAG to THZ SC</a:t>
            </a:r>
          </a:p>
          <a:p>
            <a:pPr marL="1257300" lvl="2" indent="-342900">
              <a:buClr>
                <a:srgbClr val="FF0000"/>
              </a:buClr>
              <a:buFont typeface="Wingdings" charset="2"/>
              <a:buChar char="q"/>
            </a:pPr>
            <a:r>
              <a:rPr lang="en-US" sz="1800" b="1" dirty="0"/>
              <a:t>Agreed on 802.15’s use of DirectVoteLive (DVL) and to work with IEEE-SA on correcting issues with DVL</a:t>
            </a:r>
          </a:p>
          <a:p>
            <a:pPr marL="1257300" lvl="2" indent="-342900">
              <a:buClr>
                <a:srgbClr val="FF0000"/>
              </a:buClr>
              <a:buFont typeface="Wingdings" charset="2"/>
              <a:buChar char="q"/>
            </a:pPr>
            <a:r>
              <a:rPr lang="en-US" sz="1800" b="1" dirty="0"/>
              <a:t>Agreed to use the metric of attended days equal to or exceeding at least 75% of session days (e.g. 3 attended days out of 4 session days) for a Virtual Interim Session; where attending at least one 802.15 meeting per day constitutes an attended day </a:t>
            </a:r>
          </a:p>
          <a:p>
            <a:pPr marL="1257300" lvl="2" indent="-342900">
              <a:buClr>
                <a:srgbClr val="FF0000"/>
              </a:buClr>
              <a:buFont typeface="Wingdings" charset="2"/>
              <a:buChar char="q"/>
            </a:pPr>
            <a:r>
              <a:rPr lang="en-US" sz="1800" b="1" dirty="0"/>
              <a:t>Agreed to add electronic voting to the OM for officer election</a:t>
            </a:r>
          </a:p>
          <a:p>
            <a:pPr marL="1257300" lvl="2" indent="-342900">
              <a:buClr>
                <a:srgbClr val="FF0000"/>
              </a:buClr>
              <a:buFont typeface="Wingdings" charset="2"/>
              <a:buChar char="q"/>
            </a:pPr>
            <a:r>
              <a:rPr lang="en-US" sz="1800" b="1" dirty="0"/>
              <a:t>Agreed to review OM and remove teleconference restrictions for Interim and Plenary meetings</a:t>
            </a:r>
          </a:p>
          <a:p>
            <a:pPr marL="800100" lvl="1" indent="-342900">
              <a:buClr>
                <a:srgbClr val="FF0000"/>
              </a:buClr>
              <a:buFont typeface="Wingdings" charset="2"/>
              <a:buChar char="q"/>
            </a:pPr>
            <a:r>
              <a:rPr lang="en-US" sz="1800" b="1" dirty="0"/>
              <a:t>WG motion:</a:t>
            </a:r>
          </a:p>
          <a:p>
            <a:pPr marL="1257300" lvl="2" indent="-342900">
              <a:buClr>
                <a:srgbClr val="FF0000"/>
              </a:buClr>
              <a:buFont typeface="Wingdings" charset="2"/>
              <a:buChar char="q"/>
            </a:pPr>
            <a:r>
              <a:rPr lang="en-US" sz="1800" b="1" i="1" dirty="0"/>
              <a:t>Move that 802.15 WG ratifies the formation of the Tera-Hertz (THz) Standing Committee (TSC) and affirms Thomas Kürner as chair.</a:t>
            </a:r>
          </a:p>
        </p:txBody>
      </p:sp>
    </p:spTree>
    <p:extLst>
      <p:ext uri="{BB962C8B-B14F-4D97-AF65-F5344CB8AC3E}">
        <p14:creationId xmlns:p14="http://schemas.microsoft.com/office/powerpoint/2010/main" val="3716644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&lt;Sept 2020&gt;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15</a:t>
            </a:fld>
            <a:endParaRPr lang="en-US"/>
          </a:p>
        </p:txBody>
      </p:sp>
      <p:sp>
        <p:nvSpPr>
          <p:cNvPr id="21509" name="Rectangle 2"/>
          <p:cNvSpPr>
            <a:spLocks noGrp="1" noChangeArrowheads="1"/>
          </p:cNvSpPr>
          <p:nvPr>
            <p:ph type="title" idx="4294967295"/>
          </p:nvPr>
        </p:nvSpPr>
        <p:spPr>
          <a:xfrm>
            <a:off x="457200" y="381000"/>
            <a:ext cx="7772400" cy="762000"/>
          </a:xfrm>
        </p:spPr>
        <p:txBody>
          <a:bodyPr/>
          <a:lstStyle/>
          <a:p>
            <a:r>
              <a:rPr lang="en-US" b="1" dirty="0">
                <a:latin typeface="Times New Roman" charset="0"/>
                <a:ea typeface="ＭＳ Ｐゴシック" charset="0"/>
                <a:cs typeface="ＭＳ Ｐゴシック" charset="0"/>
              </a:rPr>
              <a:t>Future Efforts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44190" y="1143000"/>
            <a:ext cx="8701087" cy="43978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a:spcAft>
                <a:spcPts val="600"/>
              </a:spcAft>
            </a:pPr>
            <a:r>
              <a:rPr lang="en-US" sz="2800" b="1" dirty="0"/>
              <a:t>These are the planned activities for the November plenary session</a:t>
            </a:r>
          </a:p>
          <a:p>
            <a:pPr marL="342900" indent="-342900">
              <a:buClr>
                <a:srgbClr val="FF0000"/>
              </a:buClr>
              <a:buFont typeface="Wingdings" charset="2"/>
              <a:buChar char="q"/>
            </a:pPr>
            <a:r>
              <a:rPr lang="en-US" sz="2400" b="1" dirty="0"/>
              <a:t>SC Maintenance</a:t>
            </a:r>
          </a:p>
          <a:p>
            <a:pPr marL="800100" lvl="1" indent="-342900">
              <a:buClr>
                <a:srgbClr val="FF0000"/>
              </a:buClr>
              <a:buFont typeface="Wingdings" charset="2"/>
              <a:buChar char="q"/>
            </a:pPr>
            <a:r>
              <a:rPr lang="en-US" sz="2400" b="1" dirty="0"/>
              <a:t>Review any change requests with Existing Standards </a:t>
            </a:r>
          </a:p>
          <a:p>
            <a:pPr marL="800100" lvl="1" indent="-342900">
              <a:buClr>
                <a:srgbClr val="FF0000"/>
              </a:buClr>
              <a:buFont typeface="Wingdings" charset="2"/>
              <a:buChar char="q"/>
            </a:pPr>
            <a:r>
              <a:rPr lang="en-US" sz="2400" b="1" dirty="0"/>
              <a:t>Review any issues with Operations Manual</a:t>
            </a:r>
          </a:p>
          <a:p>
            <a:pPr marL="342900" indent="-342900">
              <a:buClr>
                <a:srgbClr val="FF0000"/>
              </a:buClr>
              <a:buFont typeface="Wingdings" charset="2"/>
              <a:buChar char="q"/>
            </a:pPr>
            <a:r>
              <a:rPr lang="en-US" sz="2400" b="1" dirty="0"/>
              <a:t>SC WNG</a:t>
            </a:r>
          </a:p>
          <a:p>
            <a:pPr marL="800100" lvl="1" indent="-342900">
              <a:buClr>
                <a:srgbClr val="FF0000"/>
              </a:buClr>
              <a:buFont typeface="Wingdings" charset="2"/>
              <a:buChar char="q"/>
            </a:pPr>
            <a:r>
              <a:rPr lang="en-US" sz="2400" b="1" dirty="0"/>
              <a:t>Entertain requests made for presentation time</a:t>
            </a:r>
          </a:p>
          <a:p>
            <a:pPr marL="342900" indent="-342900">
              <a:buClr>
                <a:srgbClr val="FF0000"/>
              </a:buClr>
              <a:buFont typeface="Wingdings" charset="2"/>
              <a:buChar char="q"/>
            </a:pPr>
            <a:r>
              <a:rPr lang="en-US" sz="2400" b="1" dirty="0"/>
              <a:t>SC IETF (start it up again?)</a:t>
            </a:r>
          </a:p>
          <a:p>
            <a:pPr marL="800100" lvl="1" indent="-342900">
              <a:buClr>
                <a:srgbClr val="FF0000"/>
              </a:buClr>
              <a:buFont typeface="Wingdings" charset="2"/>
              <a:buChar char="q"/>
            </a:pPr>
            <a:r>
              <a:rPr lang="en-US" sz="2400" b="1" dirty="0"/>
              <a:t>Discuss IETF WG agendas for next meetings</a:t>
            </a:r>
          </a:p>
          <a:p>
            <a:pPr marL="800100" lvl="1" indent="-342900">
              <a:buClr>
                <a:srgbClr val="FF0000"/>
              </a:buClr>
              <a:buFont typeface="Wingdings" charset="2"/>
              <a:buChar char="q"/>
            </a:pPr>
            <a:r>
              <a:rPr lang="en-US" sz="2400" b="1" dirty="0"/>
              <a:t>Develop SCHC strategy for 802.15.4, with a focus on 802.15.4w</a:t>
            </a:r>
          </a:p>
        </p:txBody>
      </p:sp>
    </p:spTree>
    <p:extLst>
      <p:ext uri="{BB962C8B-B14F-4D97-AF65-F5344CB8AC3E}">
        <p14:creationId xmlns:p14="http://schemas.microsoft.com/office/powerpoint/2010/main" val="2427517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908542"/>
            <a:ext cx="8915400" cy="5486400"/>
          </a:xfrm>
        </p:spPr>
        <p:txBody>
          <a:bodyPr lIns="90487" tIns="44450" rIns="90487" bIns="44450"/>
          <a:lstStyle/>
          <a:p>
            <a:pPr>
              <a:lnSpc>
                <a:spcPct val="80000"/>
              </a:lnSpc>
              <a:spcAft>
                <a:spcPct val="30000"/>
              </a:spcAft>
              <a:buFont typeface="Monotype Sorts" charset="0"/>
              <a:buNone/>
            </a:pPr>
            <a:r>
              <a:rPr lang="en-US" sz="1800" b="1" dirty="0">
                <a:latin typeface="Arial" charset="0"/>
              </a:rPr>
              <a:t>	</a:t>
            </a:r>
            <a:r>
              <a:rPr lang="en-US" sz="2000" b="1" dirty="0">
                <a:solidFill>
                  <a:schemeClr val="tx1"/>
                </a:solidFill>
                <a:latin typeface="Calibri" charset="0"/>
                <a:cs typeface="Calibri" charset="0"/>
              </a:rPr>
              <a:t>The IEEE-SA strongly recommends that at each WG meeting the chair or a designee:</a:t>
            </a:r>
            <a:endParaRPr lang="en-US" sz="2000" dirty="0">
              <a:solidFill>
                <a:schemeClr val="tx1"/>
              </a:solidFill>
              <a:latin typeface="Calibri" charset="0"/>
              <a:cs typeface="Calibri" charset="0"/>
            </a:endParaRPr>
          </a:p>
          <a:p>
            <a:pPr lvl="1">
              <a:lnSpc>
                <a:spcPct val="80000"/>
              </a:lnSpc>
              <a:buSzPct val="150000"/>
              <a:buFont typeface="Arial" charset="0"/>
              <a:buChar char="•"/>
            </a:pPr>
            <a:r>
              <a:rPr lang="en-US" sz="1600" b="1" dirty="0">
                <a:solidFill>
                  <a:schemeClr val="tx1"/>
                </a:solidFill>
                <a:latin typeface="Calibri" charset="0"/>
                <a:cs typeface="Calibri" charset="0"/>
              </a:rPr>
              <a:t>Show slides #1 through #4 of this presentation</a:t>
            </a:r>
          </a:p>
          <a:p>
            <a:pPr lvl="1">
              <a:lnSpc>
                <a:spcPct val="80000"/>
              </a:lnSpc>
              <a:buSzPct val="150000"/>
              <a:buFont typeface="Arial" charset="0"/>
              <a:buChar char="•"/>
            </a:pPr>
            <a:r>
              <a:rPr lang="en-US" sz="1600" b="1" dirty="0">
                <a:solidFill>
                  <a:schemeClr val="tx1"/>
                </a:solidFill>
                <a:latin typeface="Calibri" charset="0"/>
                <a:cs typeface="Calibri" charset="0"/>
              </a:rPr>
              <a:t>Advise the WG attendees that:</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IEEE’s patent policy is described in Clause 6 of the </a:t>
            </a:r>
            <a:r>
              <a:rPr lang="en-US" sz="1400" i="1" dirty="0">
                <a:solidFill>
                  <a:schemeClr val="tx1"/>
                </a:solidFill>
                <a:latin typeface="Calibri" charset="0"/>
                <a:cs typeface="Calibri" charset="0"/>
              </a:rPr>
              <a:t>IEEE-SA Standards Board Bylaws</a:t>
            </a:r>
            <a:r>
              <a:rPr lang="en-US" sz="1400" dirty="0">
                <a:solidFill>
                  <a:schemeClr val="tx1"/>
                </a:solidFill>
                <a:latin typeface="Calibri" charset="0"/>
                <a:cs typeface="Calibri" charset="0"/>
              </a:rPr>
              <a:t>;</a:t>
            </a:r>
          </a:p>
          <a:p>
            <a:pPr lvl="2">
              <a:lnSpc>
                <a:spcPct val="80000"/>
              </a:lnSpc>
              <a:buSzPct val="150000"/>
              <a:buFont typeface="Arial" charset="0"/>
              <a:buChar char="•"/>
            </a:pPr>
            <a:r>
              <a:rPr lang="en-US" sz="1400" dirty="0">
                <a:solidFill>
                  <a:schemeClr val="tx1"/>
                </a:solidFill>
                <a:latin typeface="Calibri" charset="0"/>
                <a:cs typeface="Calibri" charset="0"/>
              </a:rPr>
              <a:t>Early identification of patent claims which may be essential for the use of standards under development is strongly encouraged; </a:t>
            </a:r>
          </a:p>
          <a:p>
            <a:pPr lvl="2">
              <a:lnSpc>
                <a:spcPct val="80000"/>
              </a:lnSpc>
              <a:buSzPct val="150000"/>
              <a:buFont typeface="Arial" charset="0"/>
              <a:buChar char="•"/>
            </a:pPr>
            <a:r>
              <a:rPr lang="en-US" sz="1400" dirty="0">
                <a:solidFill>
                  <a:schemeClr val="tx1"/>
                </a:solidFill>
                <a:latin typeface="Calibri" charset="0"/>
                <a:cs typeface="Calibri"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sz="1400" dirty="0">
                <a:solidFill>
                  <a:schemeClr val="tx1"/>
                </a:solidFill>
                <a:latin typeface="Calibri" charset="0"/>
                <a:cs typeface="Calibri" charset="0"/>
              </a:rPr>
            </a:br>
            <a:endParaRPr lang="en-US" sz="1600" dirty="0">
              <a:solidFill>
                <a:schemeClr val="tx1"/>
              </a:solidFill>
              <a:latin typeface="Calibri" charset="0"/>
              <a:cs typeface="Calibri" charset="0"/>
            </a:endParaRPr>
          </a:p>
          <a:p>
            <a:pPr lvl="1">
              <a:lnSpc>
                <a:spcPct val="20000"/>
              </a:lnSpc>
              <a:buSzPct val="150000"/>
              <a:buFont typeface="Arial" charset="0"/>
              <a:buChar char="•"/>
            </a:pPr>
            <a:r>
              <a:rPr lang="en-US" sz="1600" b="1" dirty="0">
                <a:solidFill>
                  <a:schemeClr val="tx1"/>
                </a:solidFill>
                <a:latin typeface="Calibri" charset="0"/>
                <a:cs typeface="Calibri" charset="0"/>
              </a:rPr>
              <a:t>Instruct the WG Secretary to record in the minutes of the relevant WG meeting:</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That the foregoing information was provided and that slides 1 through 4 (and this slide 0, if applicable) were shown; </a:t>
            </a:r>
          </a:p>
          <a:p>
            <a:pPr lvl="2">
              <a:lnSpc>
                <a:spcPct val="80000"/>
              </a:lnSpc>
              <a:buSzPct val="150000"/>
              <a:buFont typeface="Arial" charset="0"/>
              <a:buChar char="•"/>
            </a:pPr>
            <a:r>
              <a:rPr lang="en-US" sz="1400" dirty="0">
                <a:solidFill>
                  <a:schemeClr val="tx1"/>
                </a:solidFill>
                <a:latin typeface="Calibri" charset="0"/>
                <a:cs typeface="Calibri"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charset="0"/>
              <a:buChar char="•"/>
            </a:pPr>
            <a:r>
              <a:rPr lang="en-US" sz="1400" dirty="0">
                <a:solidFill>
                  <a:schemeClr val="tx1"/>
                </a:solidFill>
                <a:latin typeface="Calibri" charset="0"/>
                <a:cs typeface="Calibri"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charset="0"/>
              <a:buChar char="•"/>
            </a:pPr>
            <a:endParaRPr lang="en-US" sz="1400" dirty="0">
              <a:solidFill>
                <a:schemeClr val="tx1"/>
              </a:solidFill>
              <a:latin typeface="Calibri" charset="0"/>
              <a:cs typeface="Calibri" charset="0"/>
            </a:endParaRP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It is recommended that the WG Chair review the guidance in </a:t>
            </a:r>
            <a:r>
              <a:rPr lang="en-US" sz="1400" i="1" dirty="0">
                <a:solidFill>
                  <a:schemeClr val="tx1"/>
                </a:solidFill>
                <a:latin typeface="Calibri" charset="0"/>
                <a:cs typeface="Calibri" charset="0"/>
              </a:rPr>
              <a:t>IEEE-SA Standards Board Operations Manual</a:t>
            </a:r>
            <a:r>
              <a:rPr lang="en-US" sz="1400" dirty="0">
                <a:solidFill>
                  <a:schemeClr val="tx1"/>
                </a:solidFill>
                <a:latin typeface="Calibri" charset="0"/>
                <a:cs typeface="Calibri" charset="0"/>
              </a:rPr>
              <a:t> 6.3.5 and in FAQs 14 and 15 on inclusion of potential Essential Patent Claims by incorporation or by reference. </a:t>
            </a:r>
          </a:p>
          <a:p>
            <a:pPr lvl="1">
              <a:lnSpc>
                <a:spcPct val="80000"/>
              </a:lnSpc>
              <a:spcBef>
                <a:spcPct val="5000"/>
              </a:spcBef>
              <a:buFont typeface="Monotype Sorts" charset="0"/>
              <a:buNone/>
            </a:pPr>
            <a:endParaRPr lang="en-US" sz="1400" dirty="0">
              <a:solidFill>
                <a:schemeClr val="tx1"/>
              </a:solidFill>
              <a:latin typeface="Calibri" charset="0"/>
              <a:cs typeface="Calibri" charset="0"/>
            </a:endParaRPr>
          </a:p>
          <a:p>
            <a:pPr lvl="1">
              <a:lnSpc>
                <a:spcPct val="80000"/>
              </a:lnSpc>
              <a:spcBef>
                <a:spcPct val="5000"/>
              </a:spcBef>
              <a:buFont typeface="Monotype Sorts" charset="0"/>
              <a:buNone/>
            </a:pPr>
            <a:r>
              <a:rPr lang="en-US" sz="1400" dirty="0">
                <a:solidFill>
                  <a:schemeClr val="tx1"/>
                </a:solidFill>
                <a:latin typeface="Calibri" charset="0"/>
                <a:cs typeface="Calibri" charset="0"/>
              </a:rPr>
              <a:t>	Note: </a:t>
            </a:r>
            <a:r>
              <a:rPr lang="en-US" sz="1400" b="1" dirty="0">
                <a:solidFill>
                  <a:schemeClr val="tx1"/>
                </a:solidFill>
                <a:latin typeface="Calibri" charset="0"/>
                <a:cs typeface="Calibri" charset="0"/>
              </a:rPr>
              <a:t>WG</a:t>
            </a:r>
            <a:r>
              <a:rPr lang="en-US" sz="1400" dirty="0">
                <a:solidFill>
                  <a:schemeClr val="tx1"/>
                </a:solidFill>
                <a:latin typeface="Calibri" charset="0"/>
                <a:cs typeface="Calibri"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914400" y="298942"/>
            <a:ext cx="6400800" cy="609600"/>
          </a:xfrm>
        </p:spPr>
        <p:txBody>
          <a:bodyPr lIns="90487" tIns="44450" rIns="90487" bIns="44450"/>
          <a:lstStyle/>
          <a:p>
            <a:r>
              <a:rPr lang="en-US" sz="3200" u="sng" dirty="0">
                <a:solidFill>
                  <a:schemeClr val="tx1"/>
                </a:solidFill>
                <a:latin typeface="Calibri" charset="0"/>
                <a:cs typeface="Calibri" charset="0"/>
              </a:rPr>
              <a:t>Instructions for the WG Chair</a:t>
            </a:r>
            <a:endParaRPr lang="en-US" sz="3200" u="sng" dirty="0">
              <a:latin typeface="Calibri" charset="0"/>
              <a:cs typeface="Calibri"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a:extLst>
              <a:ext uri="{FF2B5EF4-FFF2-40B4-BE49-F238E27FC236}">
                <a16:creationId xmlns:a16="http://schemas.microsoft.com/office/drawing/2014/main" id="{4458ECB4-0F45-0B41-8A57-2579337DA309}"/>
              </a:ext>
            </a:extLst>
          </p:cNvPr>
          <p:cNvSpPr>
            <a:spLocks noGrp="1"/>
          </p:cNvSpPr>
          <p:nvPr>
            <p:ph type="dt" sz="half" idx="10"/>
          </p:nvPr>
        </p:nvSpPr>
        <p:spPr/>
        <p:txBody>
          <a:bodyPr/>
          <a:lstStyle/>
          <a:p>
            <a:pPr>
              <a:defRPr/>
            </a:pPr>
            <a:r>
              <a:rPr lang="en-US"/>
              <a:t>&lt;Sept 2020&gt;</a:t>
            </a:r>
            <a:endParaRPr lang="en-US" dirty="0"/>
          </a:p>
        </p:txBody>
      </p:sp>
      <p:sp>
        <p:nvSpPr>
          <p:cNvPr id="3" name="Footer Placeholder 2">
            <a:extLst>
              <a:ext uri="{FF2B5EF4-FFF2-40B4-BE49-F238E27FC236}">
                <a16:creationId xmlns:a16="http://schemas.microsoft.com/office/drawing/2014/main" id="{9CC92E75-3829-5F47-937E-7A78D2EB6939}"/>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9C89C99-9611-7D4C-82A2-1AA46632F50D}"/>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2</a:t>
            </a:fld>
            <a:endParaRPr 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5990" y="457200"/>
            <a:ext cx="8839200" cy="685800"/>
          </a:xfrm>
        </p:spPr>
        <p:txBody>
          <a:bodyPr/>
          <a:lstStyle/>
          <a:p>
            <a:r>
              <a:rPr lang="en-US" sz="3200" u="sng" dirty="0">
                <a:solidFill>
                  <a:schemeClr val="tx1"/>
                </a:solidFill>
                <a:latin typeface="Calibri" charset="0"/>
                <a:cs typeface="Calibri" charset="0"/>
              </a:rPr>
              <a:t>Participants have a duty to inform the IEEE</a:t>
            </a:r>
            <a:endParaRPr lang="en-US" sz="3200" dirty="0">
              <a:latin typeface="Arial" charset="0"/>
            </a:endParaRPr>
          </a:p>
        </p:txBody>
      </p:sp>
      <p:sp>
        <p:nvSpPr>
          <p:cNvPr id="8195" name="Rectangle 1027"/>
          <p:cNvSpPr>
            <a:spLocks noGrp="1" noChangeArrowheads="1"/>
          </p:cNvSpPr>
          <p:nvPr>
            <p:ph type="body" idx="1"/>
          </p:nvPr>
        </p:nvSpPr>
        <p:spPr>
          <a:xfrm>
            <a:off x="-35621" y="1371600"/>
            <a:ext cx="9144001" cy="4876800"/>
          </a:xfrm>
        </p:spPr>
        <p:txBody>
          <a:bodyPr/>
          <a:lstStyle/>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shall</a:t>
            </a:r>
            <a:r>
              <a:rPr lang="en-US" sz="2000" b="1" dirty="0">
                <a:solidFill>
                  <a:schemeClr val="tx1"/>
                </a:solidFill>
                <a:latin typeface="Calibri" charset="0"/>
                <a:cs typeface="Calibri"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charset="0"/>
              <a:buChar char="•"/>
            </a:pPr>
            <a:endParaRPr lang="en-US" sz="2000" b="1" dirty="0">
              <a:solidFill>
                <a:schemeClr val="tx1"/>
              </a:solidFill>
              <a:latin typeface="Calibri" charset="0"/>
              <a:cs typeface="Calibri" charset="0"/>
            </a:endParaRPr>
          </a:p>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should </a:t>
            </a:r>
            <a:r>
              <a:rPr lang="en-US" sz="2000" b="1" dirty="0">
                <a:solidFill>
                  <a:schemeClr val="tx1"/>
                </a:solidFill>
                <a:latin typeface="Calibri" charset="0"/>
                <a:cs typeface="Calibri" charset="0"/>
              </a:rPr>
              <a:t>inform the IEEE (or cause the IEEE to be informed) of the identity of any other holders of potential Essential Patent Claims</a:t>
            </a:r>
          </a:p>
          <a:p>
            <a:pPr lvl="1">
              <a:buSzPct val="150000"/>
              <a:buFont typeface="Arial" charset="0"/>
              <a:buChar char="•"/>
            </a:pPr>
            <a:endParaRPr lang="en-US" sz="2000" b="1" dirty="0">
              <a:solidFill>
                <a:schemeClr val="tx1"/>
              </a:solidFill>
              <a:latin typeface="Calibri" charset="0"/>
              <a:cs typeface="Calibri" charset="0"/>
            </a:endParaRPr>
          </a:p>
          <a:p>
            <a:pPr lvl="1" algn="ctr">
              <a:buFont typeface="Monotype Sorts" charset="0"/>
              <a:buNone/>
            </a:pPr>
            <a:r>
              <a:rPr lang="en-US" sz="3200" b="1" dirty="0">
                <a:solidFill>
                  <a:schemeClr val="tx1"/>
                </a:solidFill>
                <a:latin typeface="Calibri" charset="0"/>
                <a:cs typeface="Calibri" charset="0"/>
              </a:rPr>
              <a:t>Early identification of holders of potential Essential Patent Claims is encouraged</a:t>
            </a:r>
          </a:p>
        </p:txBody>
      </p:sp>
      <p:sp>
        <p:nvSpPr>
          <p:cNvPr id="8196" name="Text Box 1028"/>
          <p:cNvSpPr txBox="1">
            <a:spLocks noChangeArrowheads="1"/>
          </p:cNvSpPr>
          <p:nvPr/>
        </p:nvSpPr>
        <p:spPr bwMode="auto">
          <a:xfrm>
            <a:off x="152400" y="5867400"/>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a:extLst>
              <a:ext uri="{FF2B5EF4-FFF2-40B4-BE49-F238E27FC236}">
                <a16:creationId xmlns:a16="http://schemas.microsoft.com/office/drawing/2014/main" id="{B8B18221-8834-D741-AB58-EDACA56F9D52}"/>
              </a:ext>
            </a:extLst>
          </p:cNvPr>
          <p:cNvSpPr>
            <a:spLocks noGrp="1"/>
          </p:cNvSpPr>
          <p:nvPr>
            <p:ph type="dt" sz="half" idx="10"/>
          </p:nvPr>
        </p:nvSpPr>
        <p:spPr/>
        <p:txBody>
          <a:bodyPr/>
          <a:lstStyle/>
          <a:p>
            <a:pPr>
              <a:defRPr/>
            </a:pPr>
            <a:r>
              <a:rPr lang="en-US"/>
              <a:t>&lt;Sept 2020&gt;</a:t>
            </a:r>
            <a:endParaRPr lang="en-US" dirty="0"/>
          </a:p>
        </p:txBody>
      </p:sp>
      <p:sp>
        <p:nvSpPr>
          <p:cNvPr id="3" name="Footer Placeholder 2">
            <a:extLst>
              <a:ext uri="{FF2B5EF4-FFF2-40B4-BE49-F238E27FC236}">
                <a16:creationId xmlns:a16="http://schemas.microsoft.com/office/drawing/2014/main" id="{7C0E736C-BC31-7845-A64F-63DBC91AE771}"/>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8D71D5C1-92E9-FE45-8DDB-8EE0258D4D02}"/>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52400" y="381000"/>
            <a:ext cx="7772400" cy="990600"/>
          </a:xfrm>
        </p:spPr>
        <p:txBody>
          <a:bodyPr/>
          <a:lstStyle/>
          <a:p>
            <a:r>
              <a:rPr lang="en-US" sz="3200" u="sng" dirty="0">
                <a:solidFill>
                  <a:schemeClr val="tx1"/>
                </a:solidFill>
                <a:latin typeface="Calibri" charset="0"/>
                <a:cs typeface="Calibri" charset="0"/>
              </a:rPr>
              <a:t>Ways to inform IEEE</a:t>
            </a:r>
            <a:endParaRPr lang="en-US" sz="3200" u="sng" dirty="0">
              <a:latin typeface="Arial" charset="0"/>
            </a:endParaRPr>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charset="0"/>
              <a:buChar char="•"/>
            </a:pPr>
            <a:r>
              <a:rPr lang="en-US" sz="2000" b="1" dirty="0">
                <a:solidFill>
                  <a:schemeClr val="tx1"/>
                </a:solidFill>
                <a:latin typeface="Calibri" charset="0"/>
                <a:cs typeface="Calibri" charset="0"/>
              </a:rPr>
              <a:t>Cause an LOA to be submitted to the IEEE-SA (</a:t>
            </a:r>
            <a:r>
              <a:rPr lang="en-US" sz="2000" b="1" dirty="0" err="1">
                <a:solidFill>
                  <a:schemeClr val="tx1"/>
                </a:solidFill>
                <a:latin typeface="Calibri" charset="0"/>
                <a:cs typeface="Calibri" charset="0"/>
              </a:rPr>
              <a:t>patcom@ieee.org</a:t>
            </a:r>
            <a:r>
              <a:rPr lang="en-US" sz="2000" b="1" dirty="0">
                <a:solidFill>
                  <a:schemeClr val="tx1"/>
                </a:solidFill>
                <a:latin typeface="Calibri" charset="0"/>
                <a:cs typeface="Calibri" charset="0"/>
              </a:rPr>
              <a:t>); or</a:t>
            </a:r>
          </a:p>
          <a:p>
            <a:pPr>
              <a:buSzPct val="150000"/>
              <a:buFont typeface="Monotype Sorts" charset="0"/>
              <a:buNone/>
            </a:pPr>
            <a:endParaRPr lang="en-US" sz="2000" b="1" dirty="0">
              <a:solidFill>
                <a:schemeClr val="tx1"/>
              </a:solidFill>
              <a:latin typeface="Calibri" charset="0"/>
              <a:cs typeface="Calibri" charset="0"/>
            </a:endParaRPr>
          </a:p>
          <a:p>
            <a:pPr>
              <a:buSzPct val="150000"/>
              <a:buFont typeface="Arial" charset="0"/>
              <a:buChar char="•"/>
            </a:pPr>
            <a:r>
              <a:rPr lang="en-US" sz="2000" b="1" dirty="0">
                <a:solidFill>
                  <a:schemeClr val="tx1"/>
                </a:solidFill>
                <a:latin typeface="Calibri" charset="0"/>
                <a:cs typeface="Calibri" charset="0"/>
              </a:rPr>
              <a:t>Provide the chair of this group with the identity of the holder(s) of any and all such claims as soon as possible; or</a:t>
            </a:r>
          </a:p>
          <a:p>
            <a:pPr>
              <a:buSzPct val="150000"/>
              <a:buFont typeface="Monotype Sorts" charset="0"/>
              <a:buNone/>
            </a:pPr>
            <a:endParaRPr lang="en-US" sz="2000" b="1" dirty="0">
              <a:solidFill>
                <a:schemeClr val="tx1"/>
              </a:solidFill>
              <a:latin typeface="Calibri" charset="0"/>
              <a:cs typeface="Calibri" charset="0"/>
            </a:endParaRPr>
          </a:p>
          <a:p>
            <a:pPr>
              <a:buSzPct val="150000"/>
              <a:buFont typeface="Arial" charset="0"/>
              <a:buChar char="•"/>
            </a:pPr>
            <a:r>
              <a:rPr lang="en-US" sz="2000" b="1" dirty="0">
                <a:solidFill>
                  <a:schemeClr val="tx1"/>
                </a:solidFill>
                <a:latin typeface="Calibri" charset="0"/>
                <a:cs typeface="Calibri" charset="0"/>
              </a:rPr>
              <a:t>Speak up now and respond to this Call for Potentially Essential Patents</a:t>
            </a:r>
          </a:p>
          <a:p>
            <a:pPr>
              <a:buFont typeface="Monotype Sorts" charset="0"/>
              <a:buNone/>
            </a:pPr>
            <a:r>
              <a:rPr lang="en-US" sz="2000" dirty="0">
                <a:solidFill>
                  <a:schemeClr val="tx1"/>
                </a:solidFill>
                <a:latin typeface="Calibri" charset="0"/>
                <a:cs typeface="Calibri"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sz="2000" dirty="0">
                <a:solidFill>
                  <a:schemeClr val="tx1"/>
                </a:solidFill>
                <a:latin typeface="Calibri" charset="0"/>
                <a:cs typeface="Calibri" charset="0"/>
              </a:rPr>
            </a:br>
            <a:endParaRPr lang="en-US" sz="2000" b="1" dirty="0">
              <a:solidFill>
                <a:schemeClr val="tx1"/>
              </a:solidFill>
              <a:latin typeface="Calibri" charset="0"/>
              <a:cs typeface="Calibri" charset="0"/>
            </a:endParaRPr>
          </a:p>
        </p:txBody>
      </p:sp>
      <p:sp>
        <p:nvSpPr>
          <p:cNvPr id="9220" name="Text Box 6"/>
          <p:cNvSpPr txBox="1">
            <a:spLocks noChangeArrowheads="1"/>
          </p:cNvSpPr>
          <p:nvPr/>
        </p:nvSpPr>
        <p:spPr bwMode="auto">
          <a:xfrm>
            <a:off x="152400" y="58674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014BA362-610B-0E40-AFE2-54EE34F03E35}"/>
              </a:ext>
            </a:extLst>
          </p:cNvPr>
          <p:cNvSpPr>
            <a:spLocks noGrp="1"/>
          </p:cNvSpPr>
          <p:nvPr>
            <p:ph type="dt" sz="half" idx="10"/>
          </p:nvPr>
        </p:nvSpPr>
        <p:spPr/>
        <p:txBody>
          <a:bodyPr/>
          <a:lstStyle/>
          <a:p>
            <a:pPr>
              <a:defRPr/>
            </a:pPr>
            <a:r>
              <a:rPr lang="en-US"/>
              <a:t>&lt;Sept 2020&gt;</a:t>
            </a:r>
            <a:endParaRPr lang="en-US" dirty="0"/>
          </a:p>
        </p:txBody>
      </p:sp>
      <p:sp>
        <p:nvSpPr>
          <p:cNvPr id="3" name="Footer Placeholder 2">
            <a:extLst>
              <a:ext uri="{FF2B5EF4-FFF2-40B4-BE49-F238E27FC236}">
                <a16:creationId xmlns:a16="http://schemas.microsoft.com/office/drawing/2014/main" id="{8402A8CE-B4CC-5D4D-AC98-0CEA8A30E21B}"/>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11AF16B-76EB-2D4B-901E-832F1771F8DF}"/>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sz="3200" u="sng">
                <a:solidFill>
                  <a:schemeClr val="tx1"/>
                </a:solidFill>
                <a:latin typeface="Calibri" charset="0"/>
                <a:cs typeface="Calibri" charset="0"/>
              </a:rPr>
              <a:t>Other guidelines for IEEE WG meetings</a:t>
            </a:r>
            <a:endParaRPr lang="en-US" sz="3200">
              <a:latin typeface="Arial" charset="0"/>
            </a:endParaRPr>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charset="0"/>
              <a:buChar char="•"/>
            </a:pPr>
            <a:r>
              <a:rPr lang="en-US" sz="2000" b="1">
                <a:solidFill>
                  <a:schemeClr val="tx1"/>
                </a:solidFill>
                <a:latin typeface="Calibri" charset="0"/>
                <a:cs typeface="Calibri" charset="0"/>
              </a:rPr>
              <a:t>All IEEE-SA standards meetings shall be conducted in compliance with all applicable laws, including antitrust and competition laws. </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the interpretation, validity, or essentiality of patents/patent claims. </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specific license rates, terms, or conditions.</a:t>
            </a:r>
          </a:p>
          <a:p>
            <a:pPr lvl="2">
              <a:lnSpc>
                <a:spcPct val="80000"/>
              </a:lnSpc>
              <a:spcAft>
                <a:spcPct val="40000"/>
              </a:spcAft>
              <a:buSzPct val="150000"/>
              <a:buFont typeface="Arial" charset="0"/>
              <a:buChar char="•"/>
            </a:pPr>
            <a:r>
              <a:rPr lang="en-US" sz="1600">
                <a:solidFill>
                  <a:schemeClr val="tx1"/>
                </a:solidFill>
                <a:latin typeface="Calibri" charset="0"/>
                <a:cs typeface="Calibri"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charset="0"/>
              <a:buChar char="•"/>
            </a:pPr>
            <a:r>
              <a:rPr lang="en-GB" sz="1600" b="1">
                <a:solidFill>
                  <a:schemeClr val="tx1"/>
                </a:solidFill>
                <a:latin typeface="Calibri" charset="0"/>
                <a:cs typeface="Calibri" charset="0"/>
              </a:rPr>
              <a:t>Technical considerations remain the primary focus</a:t>
            </a:r>
            <a:endParaRPr lang="en-US" sz="1600" b="1">
              <a:solidFill>
                <a:schemeClr val="tx1"/>
              </a:solidFill>
              <a:latin typeface="Calibri" charset="0"/>
              <a:cs typeface="Calibri" charset="0"/>
            </a:endParaRP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or engage in the fixing of product prices, allocation of customers, or division of sales markets.</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the status or substance of ongoing or threatened litigation.</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be silent if inappropriate topics are discussed … do formally object.</a:t>
            </a:r>
          </a:p>
          <a:p>
            <a:pPr algn="ctr">
              <a:lnSpc>
                <a:spcPct val="80000"/>
              </a:lnSpc>
              <a:buFont typeface="Monotype Sorts" charset="0"/>
              <a:buNone/>
            </a:pPr>
            <a:r>
              <a:rPr lang="en-US" sz="1000" b="1">
                <a:solidFill>
                  <a:schemeClr val="tx1"/>
                </a:solidFill>
                <a:latin typeface="Calibri" charset="0"/>
                <a:cs typeface="Calibri" charset="0"/>
              </a:rPr>
              <a:t>---------------------------------------------------------------   </a:t>
            </a:r>
            <a:endParaRPr lang="en-US" sz="1400" b="1">
              <a:solidFill>
                <a:schemeClr val="tx1"/>
              </a:solidFill>
              <a:latin typeface="Calibri" charset="0"/>
              <a:cs typeface="Calibri" charset="0"/>
            </a:endParaRPr>
          </a:p>
          <a:p>
            <a:pPr algn="ctr">
              <a:lnSpc>
                <a:spcPct val="80000"/>
              </a:lnSpc>
              <a:buFont typeface="Monotype Sorts" charset="0"/>
              <a:buNone/>
            </a:pPr>
            <a:r>
              <a:rPr lang="en-US" sz="1400" b="1">
                <a:solidFill>
                  <a:schemeClr val="tx1"/>
                </a:solidFill>
                <a:latin typeface="Calibri" charset="0"/>
                <a:cs typeface="Calibri" charset="0"/>
              </a:rPr>
              <a:t>For more details, see </a:t>
            </a:r>
            <a:r>
              <a:rPr lang="en-US" sz="1400" b="1" i="1">
                <a:solidFill>
                  <a:schemeClr val="tx1"/>
                </a:solidFill>
                <a:latin typeface="Calibri" charset="0"/>
                <a:cs typeface="Calibri" charset="0"/>
              </a:rPr>
              <a:t>IEEE-SA Standards Board Operations Manual</a:t>
            </a:r>
            <a:r>
              <a:rPr lang="en-US" sz="1400" b="1">
                <a:solidFill>
                  <a:schemeClr val="tx1"/>
                </a:solidFill>
                <a:latin typeface="Calibri" charset="0"/>
                <a:cs typeface="Calibri" charset="0"/>
              </a:rPr>
              <a:t>, clause 5.3.10 and </a:t>
            </a:r>
            <a:br>
              <a:rPr lang="en-US" sz="1400" b="1">
                <a:solidFill>
                  <a:schemeClr val="tx1"/>
                </a:solidFill>
                <a:latin typeface="Calibri" charset="0"/>
                <a:cs typeface="Calibri" charset="0"/>
              </a:rPr>
            </a:br>
            <a:r>
              <a:rPr lang="en-US" sz="1400" b="1" i="1">
                <a:solidFill>
                  <a:schemeClr val="tx1"/>
                </a:solidFill>
                <a:latin typeface="Calibri" charset="0"/>
                <a:cs typeface="Calibri" charset="0"/>
              </a:rPr>
              <a:t>Antitrust and Competition Policy: What You Need to Know </a:t>
            </a:r>
            <a:r>
              <a:rPr lang="en-US" sz="1400" b="1">
                <a:solidFill>
                  <a:schemeClr val="tx1"/>
                </a:solidFill>
                <a:latin typeface="Calibri" charset="0"/>
                <a:cs typeface="Calibri" charset="0"/>
              </a:rPr>
              <a:t>at http://standards.ieee.org/develop/policies/antitrust.pdf</a:t>
            </a:r>
          </a:p>
        </p:txBody>
      </p:sp>
      <p:sp>
        <p:nvSpPr>
          <p:cNvPr id="10244" name="Text Box 1028"/>
          <p:cNvSpPr txBox="1">
            <a:spLocks noChangeArrowheads="1"/>
          </p:cNvSpPr>
          <p:nvPr/>
        </p:nvSpPr>
        <p:spPr bwMode="auto">
          <a:xfrm>
            <a:off x="76200" y="6019800"/>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a:extLst>
              <a:ext uri="{FF2B5EF4-FFF2-40B4-BE49-F238E27FC236}">
                <a16:creationId xmlns:a16="http://schemas.microsoft.com/office/drawing/2014/main" id="{1A813C81-3207-994E-9996-7F7338F63514}"/>
              </a:ext>
            </a:extLst>
          </p:cNvPr>
          <p:cNvSpPr>
            <a:spLocks noGrp="1"/>
          </p:cNvSpPr>
          <p:nvPr>
            <p:ph type="dt" sz="half" idx="10"/>
          </p:nvPr>
        </p:nvSpPr>
        <p:spPr/>
        <p:txBody>
          <a:bodyPr/>
          <a:lstStyle/>
          <a:p>
            <a:pPr>
              <a:defRPr/>
            </a:pPr>
            <a:r>
              <a:rPr lang="en-US"/>
              <a:t>&lt;Sept 2020&gt;</a:t>
            </a:r>
            <a:endParaRPr lang="en-US" dirty="0"/>
          </a:p>
        </p:txBody>
      </p:sp>
      <p:sp>
        <p:nvSpPr>
          <p:cNvPr id="3" name="Footer Placeholder 2">
            <a:extLst>
              <a:ext uri="{FF2B5EF4-FFF2-40B4-BE49-F238E27FC236}">
                <a16:creationId xmlns:a16="http://schemas.microsoft.com/office/drawing/2014/main" id="{17A9F199-F8FC-C24E-A2F6-808F6ED70B13}"/>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3D86E391-0C3F-C649-BF7E-958989737827}"/>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sz="3200" u="sng">
                <a:solidFill>
                  <a:schemeClr val="tx1"/>
                </a:solidFill>
                <a:latin typeface="Calibri" charset="0"/>
                <a:cs typeface="Calibri" charset="0"/>
              </a:rPr>
              <a:t>Patent-related information</a:t>
            </a:r>
            <a:endParaRPr lang="en-US" sz="3200" u="sng">
              <a:latin typeface="Arial" charset="0"/>
            </a:endParaRP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The patent policy and the procedures used to execute that policy are documented in the:</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Bylaws</a:t>
            </a:r>
            <a:r>
              <a:rPr lang="en-US" sz="2000" b="1">
                <a:latin typeface="Calibri" charset="0"/>
                <a:cs typeface="Calibri" charset="0"/>
              </a:rPr>
              <a:t> </a:t>
            </a:r>
            <a:r>
              <a:rPr lang="en-US" sz="1600" b="1">
                <a:latin typeface="Calibri" charset="0"/>
                <a:cs typeface="Calibri" charset="0"/>
              </a:rPr>
              <a:t>(http://standards.ieee.org/develop/policies/bylaws/sect6-7.html#6) </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Operations Manual</a:t>
            </a:r>
            <a:r>
              <a:rPr lang="en-US" sz="2000" b="1">
                <a:latin typeface="Calibri" charset="0"/>
                <a:cs typeface="Calibri" charset="0"/>
              </a:rPr>
              <a:t> </a:t>
            </a:r>
            <a:r>
              <a:rPr lang="en-US" sz="1600" b="1">
                <a:latin typeface="Calibri" charset="0"/>
                <a:cs typeface="Calibri" charset="0"/>
              </a:rPr>
              <a:t>(http://standards.ieee.org/develop/policies/opman/sect6.html#6.3)</a:t>
            </a:r>
          </a:p>
          <a:p>
            <a:pPr marL="630238" lvl="1" indent="-285750" eaLnBrk="0" hangingPunct="0">
              <a:lnSpc>
                <a:spcPct val="90000"/>
              </a:lnSpc>
              <a:spcBef>
                <a:spcPct val="20000"/>
              </a:spcBef>
              <a:buClr>
                <a:srgbClr val="CC3300"/>
              </a:buClr>
              <a:buSzPct val="50000"/>
              <a:buFont typeface="Monotype Sorts" charset="0"/>
              <a:buNone/>
            </a:pPr>
            <a:endParaRPr lang="en-US" sz="2000">
              <a:solidFill>
                <a:srgbClr val="000099"/>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Material about the patent policy is available at </a:t>
            </a: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a:t>
            </a:r>
            <a:r>
              <a:rPr lang="en-US" sz="2000" b="1" i="1">
                <a:latin typeface="Calibri" charset="0"/>
                <a:cs typeface="Calibri" charset="0"/>
              </a:rPr>
              <a:t>http://standards.ieee.org/about/sasb/patcom/materials.html</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a:p>
            <a:pPr marL="630238" lvl="1" indent="-285750" eaLnBrk="0" hangingPunct="0">
              <a:lnSpc>
                <a:spcPct val="90000"/>
              </a:lnSpc>
              <a:buClr>
                <a:srgbClr val="CC3300"/>
              </a:buClr>
              <a:buSzPct val="50000"/>
              <a:buFont typeface="Monotype Sorts" charset="0"/>
              <a:buNone/>
            </a:pPr>
            <a:endParaRPr lang="en-US" sz="3200" b="1">
              <a:latin typeface="Calibri" charset="0"/>
              <a:cs typeface="Calibri" charset="0"/>
            </a:endParaRPr>
          </a:p>
          <a:p>
            <a:pPr marL="630238" lvl="1" indent="-285750" algn="ctr" eaLnBrk="0" hangingPunct="0">
              <a:lnSpc>
                <a:spcPct val="90000"/>
              </a:lnSpc>
              <a:buClr>
                <a:srgbClr val="CC3300"/>
              </a:buClr>
              <a:buSzPct val="50000"/>
              <a:buFont typeface="Monotype Sorts" charset="0"/>
              <a:buNone/>
            </a:pPr>
            <a:r>
              <a:rPr lang="en-US" sz="3200" b="1">
                <a:latin typeface="Calibri" charset="0"/>
                <a:cs typeface="Calibri" charset="0"/>
              </a:rPr>
              <a:t>	If you have questions, contact the IEEE-SA Standards Board Patent Committee Administrator at patcom@ieee.org</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p:txBody>
      </p:sp>
      <p:sp>
        <p:nvSpPr>
          <p:cNvPr id="11269" name="Text Box 7"/>
          <p:cNvSpPr txBox="1">
            <a:spLocks noChangeArrowheads="1"/>
          </p:cNvSpPr>
          <p:nvPr/>
        </p:nvSpPr>
        <p:spPr bwMode="auto">
          <a:xfrm>
            <a:off x="152400" y="59436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#4</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37556183-7AA5-F743-8866-80F08A94B36B}"/>
              </a:ext>
            </a:extLst>
          </p:cNvPr>
          <p:cNvSpPr>
            <a:spLocks noGrp="1"/>
          </p:cNvSpPr>
          <p:nvPr>
            <p:ph type="dt" sz="half" idx="10"/>
          </p:nvPr>
        </p:nvSpPr>
        <p:spPr/>
        <p:txBody>
          <a:bodyPr/>
          <a:lstStyle/>
          <a:p>
            <a:pPr>
              <a:defRPr/>
            </a:pPr>
            <a:r>
              <a:rPr lang="en-US"/>
              <a:t>&lt;Sept 2020&gt;</a:t>
            </a:r>
            <a:endParaRPr lang="en-US" dirty="0"/>
          </a:p>
        </p:txBody>
      </p:sp>
      <p:sp>
        <p:nvSpPr>
          <p:cNvPr id="3" name="Footer Placeholder 2">
            <a:extLst>
              <a:ext uri="{FF2B5EF4-FFF2-40B4-BE49-F238E27FC236}">
                <a16:creationId xmlns:a16="http://schemas.microsoft.com/office/drawing/2014/main" id="{D84122DC-2FC8-7047-B05D-CA2EED2CF2F2}"/>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8F1F1E1-4913-4745-BD3D-C8A36C9BF831}"/>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6</a:t>
            </a:fld>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 2020&gt;</a:t>
            </a:r>
          </a:p>
        </p:txBody>
      </p:sp>
      <p:sp>
        <p:nvSpPr>
          <p:cNvPr id="33794"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a:latin typeface="Times New Roman" charset="0"/>
                <a:ea typeface="ＭＳ Ｐゴシック" charset="0"/>
                <a:cs typeface="ＭＳ Ｐゴシック" charset="0"/>
              </a:rPr>
              <a:t>SCmaintenance</a:t>
            </a:r>
            <a:r>
              <a:rPr lang="en-US" dirty="0">
                <a:latin typeface="Times New Roman" charset="0"/>
                <a:ea typeface="ＭＳ Ｐゴシック" charset="0"/>
                <a:cs typeface="ＭＳ Ｐゴシック" charset="0"/>
              </a:rPr>
              <a:t>/</a:t>
            </a:r>
            <a:r>
              <a:rPr lang="en-US" dirty="0" err="1">
                <a:latin typeface="Times New Roman" charset="0"/>
                <a:ea typeface="ＭＳ Ｐゴシック" charset="0"/>
                <a:cs typeface="ＭＳ Ｐゴシック" charset="0"/>
              </a:rPr>
              <a:t>SCwng</a:t>
            </a:r>
            <a:r>
              <a:rPr lang="en-US" dirty="0">
                <a:latin typeface="Times New Roman" charset="0"/>
                <a:ea typeface="ＭＳ Ｐゴシック" charset="0"/>
                <a:cs typeface="ＭＳ Ｐゴシック" charset="0"/>
              </a:rPr>
              <a:t> Officer</a:t>
            </a: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Patrick 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Secretary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 2020&gt;</a:t>
            </a:r>
          </a:p>
        </p:txBody>
      </p:sp>
      <p:sp>
        <p:nvSpPr>
          <p:cNvPr id="34818"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 2020&gt;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304800"/>
            <a:ext cx="7772400" cy="762000"/>
          </a:xfrm>
        </p:spPr>
        <p:txBody>
          <a:bodyPr/>
          <a:lstStyle/>
          <a:p>
            <a:r>
              <a:rPr lang="en-US" b="1" dirty="0">
                <a:latin typeface="Times New Roman" charset="0"/>
                <a:ea typeface="ＭＳ Ｐゴシック" charset="0"/>
                <a:cs typeface="ＭＳ Ｐゴシック" charset="0"/>
              </a:rPr>
              <a:t>SC Meeting 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590868" y="1524000"/>
            <a:ext cx="8568690" cy="18895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120650" indent="-290513" fontAlgn="b">
              <a:buClr>
                <a:srgbClr val="FF0000"/>
              </a:buClr>
              <a:buFont typeface="Wingdings" charset="2"/>
              <a:buChar char="q"/>
              <a:tabLst>
                <a:tab pos="5080000" algn="l"/>
              </a:tabLst>
            </a:pPr>
            <a:r>
              <a:rPr lang="en-US" sz="3200" b="1" dirty="0"/>
              <a:t>SC Maintenance   </a:t>
            </a:r>
            <a:r>
              <a:rPr lang="en-US" sz="2400" b="1" dirty="0"/>
              <a:t>Wednesday 16 Sep, 9:00 am ET </a:t>
            </a:r>
          </a:p>
          <a:p>
            <a:pPr marL="800100" lvl="1" indent="-342900">
              <a:buClr>
                <a:srgbClr val="FF0000"/>
              </a:buClr>
              <a:buFont typeface="Wingdings" charset="2"/>
              <a:buChar char="q"/>
            </a:pPr>
            <a:r>
              <a:rPr lang="en-US" sz="2400" b="1" dirty="0"/>
              <a:t>Discuss/define a new acronym for WG TAG</a:t>
            </a:r>
          </a:p>
          <a:p>
            <a:pPr marL="800100" lvl="1" indent="-342900">
              <a:buClr>
                <a:srgbClr val="FF0000"/>
              </a:buClr>
              <a:buFont typeface="Wingdings" charset="2"/>
              <a:buChar char="q"/>
            </a:pPr>
            <a:r>
              <a:rPr lang="en-US" sz="2400" b="1" dirty="0"/>
              <a:t>Discuss requested changes with Operations Manual</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56034</TotalTime>
  <Words>1505</Words>
  <Application>Microsoft Macintosh PowerPoint</Application>
  <PresentationFormat>On-screen Show (4:3)</PresentationFormat>
  <Paragraphs>234</Paragraphs>
  <Slides>15</Slides>
  <Notes>11</Notes>
  <HiddenSlides>11</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ＭＳ Ｐゴシック</vt:lpstr>
      <vt:lpstr>Arial</vt:lpstr>
      <vt:lpstr>Calibri</vt:lpstr>
      <vt:lpstr>Helvetica</vt:lpstr>
      <vt:lpstr>Monotype Sorts</vt:lpstr>
      <vt:lpstr>Times New Roman</vt:lpstr>
      <vt:lpstr>Wingdings</vt:lpstr>
      <vt:lpstr>Default Design</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SCmaintenance/SCwng Officer</vt:lpstr>
      <vt:lpstr>Chair’s Role</vt:lpstr>
      <vt:lpstr>SC Meeting Goals</vt:lpstr>
      <vt:lpstr>SC Maintenance</vt:lpstr>
      <vt:lpstr>SC Maintenance</vt:lpstr>
      <vt:lpstr>SC Maintenance</vt:lpstr>
      <vt:lpstr>SC Maintenance</vt:lpstr>
      <vt:lpstr>SC Accomplishments</vt:lpstr>
      <vt:lpstr>Future Efforts</vt:lpstr>
    </vt:vector>
  </TitlesOfParts>
  <Manager/>
  <Company>Kinney Consulting LLC</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Report for Opening/Closing</dc:title>
  <dc:subject>IEEE 802.15 &lt;SC Report&gt;</dc:subject>
  <dc:creator>Pat Kinney</dc:creator>
  <cp:keywords/>
  <dc:description>&lt;15-20-0243-02-0mag&gt;</dc:description>
  <cp:lastModifiedBy>pat@kinneys.us</cp:lastModifiedBy>
  <cp:revision>1088</cp:revision>
  <cp:lastPrinted>2016-07-25T16:00:41Z</cp:lastPrinted>
  <dcterms:created xsi:type="dcterms:W3CDTF">2009-07-12T16:25:16Z</dcterms:created>
  <dcterms:modified xsi:type="dcterms:W3CDTF">2020-09-18T02:38:41Z</dcterms:modified>
  <cp:category/>
</cp:coreProperties>
</file>